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51" r:id="rId1"/>
  </p:sldMasterIdLst>
  <p:notesMasterIdLst>
    <p:notesMasterId r:id="rId14"/>
  </p:notesMasterIdLst>
  <p:handoutMasterIdLst>
    <p:handoutMasterId r:id="rId15"/>
  </p:handoutMasterIdLst>
  <p:sldIdLst>
    <p:sldId id="256" r:id="rId2"/>
    <p:sldId id="263" r:id="rId3"/>
    <p:sldId id="285" r:id="rId4"/>
    <p:sldId id="286" r:id="rId5"/>
    <p:sldId id="287" r:id="rId6"/>
    <p:sldId id="259" r:id="rId7"/>
    <p:sldId id="272" r:id="rId8"/>
    <p:sldId id="275" r:id="rId9"/>
    <p:sldId id="280" r:id="rId10"/>
    <p:sldId id="281" r:id="rId11"/>
    <p:sldId id="277" r:id="rId12"/>
    <p:sldId id="279" r:id="rId13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b="1" kern="1200">
        <a:solidFill>
          <a:schemeClr val="hlink"/>
        </a:solidFill>
        <a:latin typeface="Tw Cen MT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b="1" kern="1200">
        <a:solidFill>
          <a:schemeClr val="hlink"/>
        </a:solidFill>
        <a:latin typeface="Tw Cen MT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b="1" kern="1200">
        <a:solidFill>
          <a:schemeClr val="hlink"/>
        </a:solidFill>
        <a:latin typeface="Tw Cen MT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b="1" kern="1200">
        <a:solidFill>
          <a:schemeClr val="hlink"/>
        </a:solidFill>
        <a:latin typeface="Tw Cen MT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b="1" kern="1200">
        <a:solidFill>
          <a:schemeClr val="hlink"/>
        </a:solidFill>
        <a:latin typeface="Tw Cen MT" pitchFamily="34" charset="0"/>
        <a:ea typeface="+mn-ea"/>
        <a:cs typeface="+mn-cs"/>
      </a:defRPr>
    </a:lvl5pPr>
    <a:lvl6pPr marL="2286000" algn="l" defTabSz="914400" rtl="0" eaLnBrk="1" latinLnBrk="0" hangingPunct="1">
      <a:defRPr sz="2800" b="1" kern="1200">
        <a:solidFill>
          <a:schemeClr val="hlink"/>
        </a:solidFill>
        <a:latin typeface="Tw Cen MT" pitchFamily="34" charset="0"/>
        <a:ea typeface="+mn-ea"/>
        <a:cs typeface="+mn-cs"/>
      </a:defRPr>
    </a:lvl6pPr>
    <a:lvl7pPr marL="2743200" algn="l" defTabSz="914400" rtl="0" eaLnBrk="1" latinLnBrk="0" hangingPunct="1">
      <a:defRPr sz="2800" b="1" kern="1200">
        <a:solidFill>
          <a:schemeClr val="hlink"/>
        </a:solidFill>
        <a:latin typeface="Tw Cen MT" pitchFamily="34" charset="0"/>
        <a:ea typeface="+mn-ea"/>
        <a:cs typeface="+mn-cs"/>
      </a:defRPr>
    </a:lvl7pPr>
    <a:lvl8pPr marL="3200400" algn="l" defTabSz="914400" rtl="0" eaLnBrk="1" latinLnBrk="0" hangingPunct="1">
      <a:defRPr sz="2800" b="1" kern="1200">
        <a:solidFill>
          <a:schemeClr val="hlink"/>
        </a:solidFill>
        <a:latin typeface="Tw Cen MT" pitchFamily="34" charset="0"/>
        <a:ea typeface="+mn-ea"/>
        <a:cs typeface="+mn-cs"/>
      </a:defRPr>
    </a:lvl8pPr>
    <a:lvl9pPr marL="3657600" algn="l" defTabSz="914400" rtl="0" eaLnBrk="1" latinLnBrk="0" hangingPunct="1">
      <a:defRPr sz="2800" b="1" kern="1200">
        <a:solidFill>
          <a:schemeClr val="hlink"/>
        </a:solidFill>
        <a:latin typeface="Tw Cen MT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000099"/>
    <a:srgbClr val="003399"/>
    <a:srgbClr val="008000"/>
    <a:srgbClr val="000000"/>
    <a:srgbClr val="6699FF"/>
    <a:srgbClr val="0066FF"/>
    <a:srgbClr val="5F5F5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6834" autoAdjust="0"/>
    <p:restoredTop sz="94630" autoAdjust="0"/>
  </p:normalViewPr>
  <p:slideViewPr>
    <p:cSldViewPr>
      <p:cViewPr>
        <p:scale>
          <a:sx n="100" d="100"/>
          <a:sy n="100" d="100"/>
        </p:scale>
        <p:origin x="-42" y="-207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notesViewPr>
    <p:cSldViewPr>
      <p:cViewPr varScale="1">
        <p:scale>
          <a:sx n="97" d="100"/>
          <a:sy n="97" d="100"/>
        </p:scale>
        <p:origin x="-2484" y="-90"/>
      </p:cViewPr>
      <p:guideLst>
        <p:guide orient="horz" pos="2928"/>
        <p:guide pos="2208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3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2874" tIns="46437" rIns="92874" bIns="46437" numCol="1" anchor="t" anchorCtr="0" compatLnSpc="1">
            <a:prstTxWarp prst="textNoShape">
              <a:avLst/>
            </a:prstTxWarp>
          </a:bodyPr>
          <a:lstStyle>
            <a:lvl1pPr algn="l" defTabSz="928688" eaLnBrk="0" hangingPunct="0"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98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925" y="0"/>
            <a:ext cx="3038475" cy="463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2874" tIns="46437" rIns="92874" bIns="46437" numCol="1" anchor="t" anchorCtr="0" compatLnSpc="1">
            <a:prstTxWarp prst="textNoShape">
              <a:avLst/>
            </a:prstTxWarp>
          </a:bodyPr>
          <a:lstStyle>
            <a:lvl1pPr algn="r" defTabSz="928688" eaLnBrk="0" hangingPunct="0"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98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63013"/>
            <a:ext cx="3038475" cy="463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2874" tIns="46437" rIns="92874" bIns="46437" numCol="1" anchor="b" anchorCtr="0" compatLnSpc="1">
            <a:prstTxWarp prst="textNoShape">
              <a:avLst/>
            </a:prstTxWarp>
          </a:bodyPr>
          <a:lstStyle>
            <a:lvl1pPr algn="l" defTabSz="928688" eaLnBrk="0" hangingPunct="0"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98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925" y="8863013"/>
            <a:ext cx="3038475" cy="463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2874" tIns="46437" rIns="92874" bIns="46437" numCol="1" anchor="b" anchorCtr="0" compatLnSpc="1">
            <a:prstTxWarp prst="textNoShape">
              <a:avLst/>
            </a:prstTxWarp>
          </a:bodyPr>
          <a:lstStyle>
            <a:lvl1pPr algn="r" defTabSz="928688" eaLnBrk="0" hangingPunct="0"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BA5A7103-56E9-4B82-80C2-D3C3D87D1B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4154" tIns="47078" rIns="94154" bIns="47078" numCol="1" anchor="t" anchorCtr="0" compatLnSpc="1">
            <a:prstTxWarp prst="textNoShape">
              <a:avLst/>
            </a:prstTxWarp>
          </a:bodyPr>
          <a:lstStyle>
            <a:lvl1pPr algn="l" defTabSz="941388" eaLnBrk="0" hangingPunct="0"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4154" tIns="47078" rIns="94154" bIns="47078" numCol="1" anchor="t" anchorCtr="0" compatLnSpc="1">
            <a:prstTxWarp prst="textNoShape">
              <a:avLst/>
            </a:prstTxWarp>
          </a:bodyPr>
          <a:lstStyle>
            <a:lvl1pPr algn="r" defTabSz="941388" eaLnBrk="0" hangingPunct="0"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676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9513" y="695325"/>
            <a:ext cx="4649787" cy="34877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3450" y="4416425"/>
            <a:ext cx="5143500" cy="41846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4154" tIns="47078" rIns="94154" bIns="4707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4154" tIns="47078" rIns="94154" bIns="47078" numCol="1" anchor="b" anchorCtr="0" compatLnSpc="1">
            <a:prstTxWarp prst="textNoShape">
              <a:avLst/>
            </a:prstTxWarp>
          </a:bodyPr>
          <a:lstStyle>
            <a:lvl1pPr algn="l" defTabSz="941388" eaLnBrk="0" hangingPunct="0"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4154" tIns="47078" rIns="94154" bIns="47078" numCol="1" anchor="b" anchorCtr="0" compatLnSpc="1">
            <a:prstTxWarp prst="textNoShape">
              <a:avLst/>
            </a:prstTxWarp>
          </a:bodyPr>
          <a:lstStyle>
            <a:lvl1pPr algn="r" defTabSz="941388" eaLnBrk="0" hangingPunct="0"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807D3287-0C12-46F3-9583-FA310D1437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2.bin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United States Patent and Trademark Ofice"/>
          <p:cNvPicPr>
            <a:picLocks noChangeAspect="1" noChangeArrowheads="1"/>
          </p:cNvPicPr>
          <p:nvPr/>
        </p:nvPicPr>
        <p:blipFill>
          <a:blip r:embed="rId3"/>
          <a:srcRect l="-149318" t="-609167" r="-149318" b="-609167"/>
          <a:stretch>
            <a:fillRect/>
          </a:stretch>
        </p:blipFill>
        <p:spPr bwMode="auto">
          <a:xfrm>
            <a:off x="-1577975" y="-6000750"/>
            <a:ext cx="13366750" cy="1513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5" name="Group 11"/>
          <p:cNvGrpSpPr>
            <a:grpSpLocks/>
          </p:cNvGrpSpPr>
          <p:nvPr/>
        </p:nvGrpSpPr>
        <p:grpSpPr bwMode="auto">
          <a:xfrm>
            <a:off x="-838200" y="2971800"/>
            <a:ext cx="9982200" cy="288925"/>
            <a:chOff x="-528" y="2122"/>
            <a:chExt cx="6288" cy="182"/>
          </a:xfrm>
        </p:grpSpPr>
        <p:sp>
          <p:nvSpPr>
            <p:cNvPr id="6" name="Rectangle 12"/>
            <p:cNvSpPr>
              <a:spLocks noChangeArrowheads="1"/>
            </p:cNvSpPr>
            <p:nvPr/>
          </p:nvSpPr>
          <p:spPr bwMode="gray">
            <a:xfrm>
              <a:off x="0" y="2174"/>
              <a:ext cx="5760" cy="78"/>
            </a:xfrm>
            <a:prstGeom prst="rect">
              <a:avLst/>
            </a:prstGeom>
            <a:gradFill rotWithShape="0">
              <a:gsLst>
                <a:gs pos="0">
                  <a:srgbClr val="000036"/>
                </a:gs>
                <a:gs pos="50000">
                  <a:srgbClr val="5B5B99"/>
                </a:gs>
                <a:gs pos="100000">
                  <a:srgbClr val="000036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/>
            </a:p>
          </p:txBody>
        </p:sp>
        <p:sp>
          <p:nvSpPr>
            <p:cNvPr id="7" name="AutoShape 13"/>
            <p:cNvSpPr>
              <a:spLocks noChangeArrowheads="1"/>
            </p:cNvSpPr>
            <p:nvPr/>
          </p:nvSpPr>
          <p:spPr bwMode="auto">
            <a:xfrm>
              <a:off x="-528" y="2122"/>
              <a:ext cx="192" cy="182"/>
            </a:xfrm>
            <a:prstGeom prst="star5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/>
            </a:p>
          </p:txBody>
        </p:sp>
      </p:grpSp>
      <p:graphicFrame>
        <p:nvGraphicFramePr>
          <p:cNvPr id="8" name="Object 2" descr="USPTO Seal"/>
          <p:cNvGraphicFramePr>
            <a:graphicFrameLocks noChangeAspect="1"/>
          </p:cNvGraphicFramePr>
          <p:nvPr/>
        </p:nvGraphicFramePr>
        <p:xfrm>
          <a:off x="1828800" y="838200"/>
          <a:ext cx="1447800" cy="1447800"/>
        </p:xfrm>
        <a:graphic>
          <a:graphicData uri="http://schemas.openxmlformats.org/presentationml/2006/ole">
            <p:oleObj spid="_x0000_s695297" name="Photo Editor Photo" r:id="rId4" imgW="3238952" imgH="3238952" progId="">
              <p:embed/>
            </p:oleObj>
          </a:graphicData>
        </a:graphic>
      </p:graphicFrame>
      <p:sp>
        <p:nvSpPr>
          <p:cNvPr id="27652" name="Rectangle 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27663" name="Rectangle 15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2130425"/>
            <a:ext cx="7772400" cy="1470025"/>
          </a:xfrm>
        </p:spPr>
        <p:txBody>
          <a:bodyPr lIns="91440" tIns="45720" rIns="91440" bIns="45720" anchor="ctr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dt" sz="quarter" idx="10"/>
          </p:nvPr>
        </p:nvSpPr>
        <p:spPr>
          <a:xfrm>
            <a:off x="3810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2F8ECA-74D1-4BDA-8F96-BDB1F9776332}" type="datetime1">
              <a:rPr lang="en-US"/>
              <a:pPr>
                <a:defRPr/>
              </a:pPr>
              <a:t>11/15/2010</a:t>
            </a:fld>
            <a:endParaRPr lang="en-US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3A9981E5-DDE4-4E31-9B61-9E52D2E6B5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F35C21-3A36-465D-B4CF-F71DB7E6631C}" type="datetime1">
              <a:rPr lang="en-US"/>
              <a:pPr>
                <a:defRPr/>
              </a:pPr>
              <a:t>11/15/2010</a:t>
            </a:fld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4EC2EA-45A1-413D-9759-8853DFCC08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31013" y="266700"/>
            <a:ext cx="1931987" cy="55245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35050" y="266700"/>
            <a:ext cx="5643563" cy="55245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0EC48D-9EDA-4B0B-A7AC-E448FD37B276}" type="datetime1">
              <a:rPr lang="en-US"/>
              <a:pPr>
                <a:defRPr/>
              </a:pPr>
              <a:t>11/15/2010</a:t>
            </a:fld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B8C6B6-6311-4738-9002-6271377B36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266700"/>
            <a:ext cx="6781800" cy="11049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035050" y="1676400"/>
            <a:ext cx="7727950" cy="4114800"/>
          </a:xfrm>
        </p:spPr>
        <p:txBody>
          <a:bodyPr/>
          <a:lstStyle/>
          <a:p>
            <a:pPr lvl="0"/>
            <a:r>
              <a:rPr lang="en-US" noProof="0" smtClean="0"/>
              <a:t>Click icon to add table</a:t>
            </a:r>
            <a:endParaRPr lang="en-US" noProof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53E6D9-86C6-47A7-BE75-46C68928BC30}" type="datetime1">
              <a:rPr lang="en-US"/>
              <a:pPr>
                <a:defRPr/>
              </a:pPr>
              <a:t>11/15/2010</a:t>
            </a:fld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D7204A-A660-459F-9F03-1DED435D4C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266700"/>
            <a:ext cx="6781800" cy="11049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035050" y="1676400"/>
            <a:ext cx="3787775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975225" y="1676400"/>
            <a:ext cx="3787775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975225" y="3810000"/>
            <a:ext cx="3787775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2582AB-E667-4126-9C6F-69226923E459}" type="datetime1">
              <a:rPr lang="en-US"/>
              <a:pPr>
                <a:defRPr/>
              </a:pPr>
              <a:t>11/15/2010</a:t>
            </a:fld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E2A799-7328-4E98-BA1F-C3EC9148A7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58B0BF-5B3E-470B-AD8D-42B0CFDF8B76}" type="datetime1">
              <a:rPr lang="en-US"/>
              <a:pPr>
                <a:defRPr/>
              </a:pPr>
              <a:t>11/15/2010</a:t>
            </a:fld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A71F1F-5FBC-428B-9882-50C72DB42F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3BF756-34AD-429C-9864-A91A31FAD67B}" type="datetime1">
              <a:rPr lang="en-US"/>
              <a:pPr>
                <a:defRPr/>
              </a:pPr>
              <a:t>11/15/2010</a:t>
            </a:fld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397D75-7AF4-4F0A-B15B-A41B705E2B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35050" y="1676400"/>
            <a:ext cx="37877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75225" y="1676400"/>
            <a:ext cx="37877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03AF09-42DC-401C-B672-378C881A5C96}" type="datetime1">
              <a:rPr lang="en-US"/>
              <a:pPr>
                <a:defRPr/>
              </a:pPr>
              <a:t>11/15/2010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4FD9BC-DC2B-48A3-B0D9-8FEAC3D099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4C2419-9580-4BD9-A60B-CD5F3AB64BBC}" type="datetime1">
              <a:rPr lang="en-US"/>
              <a:pPr>
                <a:defRPr/>
              </a:pPr>
              <a:t>11/15/2010</a:t>
            </a:fld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9762BE-9DAE-441C-B4A2-BD049F95A2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F462F0-B0B1-48DE-9D1B-C727FA90D81B}" type="datetime1">
              <a:rPr lang="en-US"/>
              <a:pPr>
                <a:defRPr/>
              </a:pPr>
              <a:t>11/15/2010</a:t>
            </a:fld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121BF7-ED89-49E0-9F99-BFAC4F0F0F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578D93-7900-48AA-A484-0FADA382B7A6}" type="datetime1">
              <a:rPr lang="en-US"/>
              <a:pPr>
                <a:defRPr/>
              </a:pPr>
              <a:t>11/15/2010</a:t>
            </a:fld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4AAE95-213B-4390-A1AD-2FD8FB6348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2431AE-4FAC-48EA-9038-CC8B7B036A1C}" type="datetime1">
              <a:rPr lang="en-US"/>
              <a:pPr>
                <a:defRPr/>
              </a:pPr>
              <a:t>11/15/2010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D40D4B-018E-4020-ACDB-C510C83231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1D0081-5A6E-4647-A487-67A9C158EAB7}" type="datetime1">
              <a:rPr lang="en-US"/>
              <a:pPr>
                <a:defRPr/>
              </a:pPr>
              <a:t>11/15/2010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D61019-0EE9-4405-833A-D41193593E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vmlDrawing" Target="../drawings/vmlDrawing1.v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42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295400" y="266700"/>
            <a:ext cx="6781800" cy="110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6643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35050" y="1676400"/>
            <a:ext cx="772795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Insert text here.</a:t>
            </a:r>
          </a:p>
        </p:txBody>
      </p:sp>
      <p:sp>
        <p:nvSpPr>
          <p:cNvPr id="266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81000" y="61722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4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6428631B-9A5E-4CF3-BD86-BCDD980E1607}" type="datetime1">
              <a:rPr lang="en-US"/>
              <a:pPr>
                <a:defRPr/>
              </a:pPr>
              <a:t>11/15/2010</a:t>
            </a:fld>
            <a:endParaRPr lang="en-US"/>
          </a:p>
        </p:txBody>
      </p:sp>
      <p:sp>
        <p:nvSpPr>
          <p:cNvPr id="266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1722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4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3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400" b="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9436EF29-3CF0-452B-B493-251DF8BB17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aphicFrame>
        <p:nvGraphicFramePr>
          <p:cNvPr id="26640" name="Object 16" descr="USPTO Seal"/>
          <p:cNvGraphicFramePr>
            <a:graphicFrameLocks noChangeAspect="1"/>
          </p:cNvGraphicFramePr>
          <p:nvPr/>
        </p:nvGraphicFramePr>
        <p:xfrm>
          <a:off x="152400" y="152400"/>
          <a:ext cx="1143000" cy="1143000"/>
        </p:xfrm>
        <a:graphic>
          <a:graphicData uri="http://schemas.openxmlformats.org/presentationml/2006/ole">
            <p:oleObj spid="_x0000_s26640" name="Photo Editor Photo" r:id="rId16" imgW="3238952" imgH="3238952" progId="">
              <p:embed/>
            </p:oleObj>
          </a:graphicData>
        </a:graphic>
      </p:graphicFrame>
      <p:grpSp>
        <p:nvGrpSpPr>
          <p:cNvPr id="26647" name="Group 17"/>
          <p:cNvGrpSpPr>
            <a:grpSpLocks/>
          </p:cNvGrpSpPr>
          <p:nvPr/>
        </p:nvGrpSpPr>
        <p:grpSpPr bwMode="auto">
          <a:xfrm>
            <a:off x="0" y="1447800"/>
            <a:ext cx="9829800" cy="288925"/>
            <a:chOff x="0" y="960"/>
            <a:chExt cx="6192" cy="182"/>
          </a:xfrm>
        </p:grpSpPr>
        <p:sp>
          <p:nvSpPr>
            <p:cNvPr id="2" name="Rectangle 18"/>
            <p:cNvSpPr>
              <a:spLocks noChangeArrowheads="1"/>
            </p:cNvSpPr>
            <p:nvPr/>
          </p:nvSpPr>
          <p:spPr bwMode="gray">
            <a:xfrm>
              <a:off x="0" y="1012"/>
              <a:ext cx="5760" cy="78"/>
            </a:xfrm>
            <a:prstGeom prst="rect">
              <a:avLst/>
            </a:prstGeom>
            <a:gradFill rotWithShape="0">
              <a:gsLst>
                <a:gs pos="0">
                  <a:srgbClr val="000036"/>
                </a:gs>
                <a:gs pos="50000">
                  <a:srgbClr val="5B5B99"/>
                </a:gs>
                <a:gs pos="100000">
                  <a:srgbClr val="000036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/>
            </a:p>
          </p:txBody>
        </p:sp>
        <p:sp>
          <p:nvSpPr>
            <p:cNvPr id="3" name="AutoShape 19"/>
            <p:cNvSpPr>
              <a:spLocks noChangeArrowheads="1"/>
            </p:cNvSpPr>
            <p:nvPr/>
          </p:nvSpPr>
          <p:spPr bwMode="auto">
            <a:xfrm>
              <a:off x="6000" y="960"/>
              <a:ext cx="192" cy="182"/>
            </a:xfrm>
            <a:prstGeom prst="star5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4" r:id="rId2"/>
    <p:sldLayoutId id="2147483663" r:id="rId3"/>
    <p:sldLayoutId id="2147483662" r:id="rId4"/>
    <p:sldLayoutId id="2147483661" r:id="rId5"/>
    <p:sldLayoutId id="2147483660" r:id="rId6"/>
    <p:sldLayoutId id="2147483659" r:id="rId7"/>
    <p:sldLayoutId id="2147483658" r:id="rId8"/>
    <p:sldLayoutId id="2147483657" r:id="rId9"/>
    <p:sldLayoutId id="2147483656" r:id="rId10"/>
    <p:sldLayoutId id="2147483655" r:id="rId11"/>
    <p:sldLayoutId id="2147483654" r:id="rId12"/>
    <p:sldLayoutId id="2147483653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5F5F5F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5F5F5F"/>
          </a:solidFill>
          <a:latin typeface="Tw Cen MT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5F5F5F"/>
          </a:solidFill>
          <a:latin typeface="Tw Cen MT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5F5F5F"/>
          </a:solidFill>
          <a:latin typeface="Tw Cen MT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5F5F5F"/>
          </a:solidFill>
          <a:latin typeface="Tw Cen MT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5F5F5F"/>
          </a:solidFill>
          <a:latin typeface="Tw Cen MT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5F5F5F"/>
          </a:solidFill>
          <a:latin typeface="Tw Cen MT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5F5F5F"/>
          </a:solidFill>
          <a:latin typeface="Tw Cen MT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5F5F5F"/>
          </a:solidFill>
          <a:latin typeface="Tw Cen MT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Monotype Sorts"/>
        <a:buChar char="•"/>
        <a:defRPr sz="2400">
          <a:solidFill>
            <a:srgbClr val="5F5F5F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400">
          <a:solidFill>
            <a:schemeClr val="bg2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»"/>
        <a:defRPr sz="2400">
          <a:solidFill>
            <a:schemeClr val="tx1"/>
          </a:solidFill>
          <a:latin typeface="Times New Roman" pitchFamily="18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Monotype Sorts"/>
        <a:buChar char="u"/>
        <a:defRPr sz="2000">
          <a:solidFill>
            <a:schemeClr val="tx1"/>
          </a:solidFill>
          <a:latin typeface="Times New Roman" pitchFamily="18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Times New Roman" pitchFamily="18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Times New Roman" pitchFamily="18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Times New Roman" pitchFamily="18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Times New Roman" pitchFamily="18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9697" name="Subtitle 1"/>
          <p:cNvSpPr>
            <a:spLocks noGrp="1"/>
          </p:cNvSpPr>
          <p:nvPr>
            <p:ph type="subTitle" sz="quarter" idx="1"/>
          </p:nvPr>
        </p:nvSpPr>
        <p:spPr>
          <a:xfrm>
            <a:off x="1371600" y="4724400"/>
            <a:ext cx="6400800" cy="1752600"/>
          </a:xfrm>
        </p:spPr>
        <p:txBody>
          <a:bodyPr/>
          <a:lstStyle/>
          <a:p>
            <a:pPr>
              <a:buFont typeface="Monotype Sorts"/>
              <a:buNone/>
            </a:pPr>
            <a:endParaRPr lang="en-US" smtClean="0">
              <a:solidFill>
                <a:srgbClr val="990033"/>
              </a:solidFill>
            </a:endParaRPr>
          </a:p>
          <a:p>
            <a:pPr>
              <a:buFont typeface="Monotype Sorts"/>
              <a:buNone/>
            </a:pPr>
            <a:r>
              <a:rPr lang="en-US" sz="1800" smtClean="0">
                <a:solidFill>
                  <a:srgbClr val="990033"/>
                </a:solidFill>
              </a:rPr>
              <a:t>Christian Chace</a:t>
            </a:r>
          </a:p>
          <a:p>
            <a:pPr>
              <a:buFont typeface="Monotype Sorts"/>
              <a:buNone/>
            </a:pPr>
            <a:r>
              <a:rPr lang="en-US" sz="1800" smtClean="0">
                <a:solidFill>
                  <a:srgbClr val="990033"/>
                </a:solidFill>
              </a:rPr>
              <a:t>Patent Process Reengineering Team</a:t>
            </a:r>
            <a:endParaRPr lang="en-US" sz="1800" smtClean="0"/>
          </a:p>
          <a:p>
            <a:pPr>
              <a:buFont typeface="Monotype Sorts"/>
              <a:buNone/>
            </a:pPr>
            <a:r>
              <a:rPr lang="en-US" sz="1800" smtClean="0"/>
              <a:t>December 8, 2010</a:t>
            </a:r>
            <a:r>
              <a:rPr lang="en-US" b="0" smtClean="0">
                <a:solidFill>
                  <a:srgbClr val="5F5F5F"/>
                </a:solidFill>
              </a:rPr>
              <a:t> </a:t>
            </a:r>
          </a:p>
        </p:txBody>
      </p:sp>
      <p:sp>
        <p:nvSpPr>
          <p:cNvPr id="669698" name="Title 3"/>
          <p:cNvSpPr>
            <a:spLocks noGrp="1"/>
          </p:cNvSpPr>
          <p:nvPr>
            <p:ph type="ctrTitle" sz="quarter"/>
          </p:nvPr>
        </p:nvSpPr>
        <p:spPr>
          <a:xfrm>
            <a:off x="685800" y="3352800"/>
            <a:ext cx="7772400" cy="1470025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5F5F5F"/>
                </a:solidFill>
              </a:rPr>
              <a:t>Patent Process Reengineering Team</a:t>
            </a:r>
            <a:br>
              <a:rPr lang="en-US" smtClean="0">
                <a:solidFill>
                  <a:srgbClr val="5F5F5F"/>
                </a:solidFill>
              </a:rPr>
            </a:br>
            <a:r>
              <a:rPr lang="en-US" sz="2000" smtClean="0">
                <a:solidFill>
                  <a:srgbClr val="5F5F5F"/>
                </a:solidFill>
              </a:rPr>
              <a:t>and</a:t>
            </a:r>
            <a:r>
              <a:rPr lang="en-US" sz="2400" smtClean="0">
                <a:solidFill>
                  <a:srgbClr val="5F5F5F"/>
                </a:solidFill>
              </a:rPr>
              <a:t/>
            </a:r>
            <a:br>
              <a:rPr lang="en-US" sz="2400" smtClean="0">
                <a:solidFill>
                  <a:srgbClr val="5F5F5F"/>
                </a:solidFill>
              </a:rPr>
            </a:br>
            <a:r>
              <a:rPr lang="en-US" smtClean="0">
                <a:solidFill>
                  <a:srgbClr val="5F5F5F"/>
                </a:solidFill>
              </a:rPr>
              <a:t>Patent End-To-End Processing Team</a:t>
            </a:r>
          </a:p>
        </p:txBody>
      </p:sp>
      <p:sp>
        <p:nvSpPr>
          <p:cNvPr id="669699" name="Rectangle 5"/>
          <p:cNvSpPr>
            <a:spLocks noChangeArrowheads="1"/>
          </p:cNvSpPr>
          <p:nvPr/>
        </p:nvSpPr>
        <p:spPr bwMode="auto">
          <a:xfrm>
            <a:off x="152400" y="2438400"/>
            <a:ext cx="8763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000">
                <a:solidFill>
                  <a:schemeClr val="tx1"/>
                </a:solidFill>
              </a:rPr>
              <a:t>The Biotechnology and Chemical Pharmaceutical Customer Partnership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8913" name="Rectangle 7"/>
          <p:cNvSpPr txBox="1">
            <a:spLocks noGrp="1" noChangeArrowheads="1"/>
          </p:cNvSpPr>
          <p:nvPr/>
        </p:nvSpPr>
        <p:spPr bwMode="auto">
          <a:xfrm>
            <a:off x="72390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pPr algn="r" eaLnBrk="0" hangingPunct="0"/>
            <a:fld id="{496EBEC4-B916-4053-B722-3149EE19AA15}" type="slidenum">
              <a:rPr lang="en-US" sz="1400" b="0">
                <a:solidFill>
                  <a:srgbClr val="000000"/>
                </a:solidFill>
                <a:latin typeface="Times New Roman" pitchFamily="18" charset="0"/>
              </a:rPr>
              <a:pPr algn="r" eaLnBrk="0" hangingPunct="0"/>
              <a:t>10</a:t>
            </a:fld>
            <a:endParaRPr lang="en-US" sz="1400" b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67891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/>
              <a:t>Planned Actions and Status</a:t>
            </a:r>
          </a:p>
        </p:txBody>
      </p:sp>
      <p:sp>
        <p:nvSpPr>
          <p:cNvPr id="67891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066800" y="1676400"/>
            <a:ext cx="7956550" cy="4876800"/>
          </a:xfrm>
        </p:spPr>
        <p:txBody>
          <a:bodyPr/>
          <a:lstStyle/>
          <a:p>
            <a:r>
              <a:rPr lang="en-US" smtClean="0"/>
              <a:t>Present and validate reengineered straw man:  </a:t>
            </a:r>
          </a:p>
          <a:p>
            <a:pPr lvl="1"/>
            <a:r>
              <a:rPr lang="en-US" smtClean="0"/>
              <a:t>Planned for January 2011 </a:t>
            </a:r>
          </a:p>
          <a:p>
            <a:r>
              <a:rPr lang="en-US" smtClean="0"/>
              <a:t>Collect feedback and adjust:  Ongoing</a:t>
            </a:r>
          </a:p>
          <a:p>
            <a:r>
              <a:rPr lang="en-US" smtClean="0"/>
              <a:t>Present recommendations for collaboration with IT team: Ongoing</a:t>
            </a:r>
          </a:p>
          <a:p>
            <a:r>
              <a:rPr lang="en-US" smtClean="0"/>
              <a:t>Provide support for testing and prototyping: Q3,4 FY11; FY12</a:t>
            </a:r>
          </a:p>
          <a:p>
            <a:r>
              <a:rPr lang="en-US" smtClean="0"/>
              <a:t>Provide assistance for development of training materials; FY12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0961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A0FC9C5-45A4-46EF-9010-73A0D902ED83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680962" name="Rectangle 7"/>
          <p:cNvSpPr txBox="1">
            <a:spLocks noGrp="1" noChangeArrowheads="1"/>
          </p:cNvSpPr>
          <p:nvPr/>
        </p:nvSpPr>
        <p:spPr bwMode="auto">
          <a:xfrm>
            <a:off x="72390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pPr algn="r" eaLnBrk="0" hangingPunct="0"/>
            <a:fld id="{9E40D99A-D080-4354-AC0D-84B9F1F5B3E6}" type="slidenum">
              <a:rPr lang="en-US" sz="1400" b="0">
                <a:solidFill>
                  <a:srgbClr val="000000"/>
                </a:solidFill>
                <a:latin typeface="Times New Roman" pitchFamily="18" charset="0"/>
              </a:rPr>
              <a:pPr algn="r" eaLnBrk="0" hangingPunct="0"/>
              <a:t>11</a:t>
            </a:fld>
            <a:endParaRPr lang="en-US" sz="1400" b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680963" name="Rectangle 2"/>
          <p:cNvSpPr>
            <a:spLocks noGrp="1" noChangeArrowheads="1"/>
          </p:cNvSpPr>
          <p:nvPr>
            <p:ph type="title"/>
          </p:nvPr>
        </p:nvSpPr>
        <p:spPr>
          <a:xfrm>
            <a:off x="1371600" y="304800"/>
            <a:ext cx="6781800" cy="1104900"/>
          </a:xfrm>
        </p:spPr>
        <p:txBody>
          <a:bodyPr/>
          <a:lstStyle/>
          <a:p>
            <a:pPr eaLnBrk="1" hangingPunct="1"/>
            <a:r>
              <a:rPr lang="en-US" smtClean="0"/>
              <a:t>Patent Process Reengineering Team</a:t>
            </a:r>
          </a:p>
        </p:txBody>
      </p:sp>
      <p:sp>
        <p:nvSpPr>
          <p:cNvPr id="6809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35050" y="2444750"/>
            <a:ext cx="7727950" cy="3346450"/>
          </a:xfrm>
        </p:spPr>
        <p:txBody>
          <a:bodyPr/>
          <a:lstStyle/>
          <a:p>
            <a:pPr algn="ctr" eaLnBrk="1" hangingPunct="1">
              <a:buFont typeface="Monotype Sorts"/>
              <a:buNone/>
            </a:pPr>
            <a:endParaRPr lang="en-US" sz="4000" smtClean="0"/>
          </a:p>
          <a:p>
            <a:pPr algn="ctr" eaLnBrk="1" hangingPunct="1">
              <a:buFont typeface="Monotype Sorts"/>
              <a:buNone/>
            </a:pPr>
            <a:r>
              <a:rPr lang="en-US" sz="4000" smtClean="0"/>
              <a:t>Questions?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9937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44CB1F2-D89F-4D05-8473-BC7225CC23E4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679938" name="Rectangle 7"/>
          <p:cNvSpPr txBox="1">
            <a:spLocks noGrp="1" noChangeArrowheads="1"/>
          </p:cNvSpPr>
          <p:nvPr/>
        </p:nvSpPr>
        <p:spPr bwMode="auto">
          <a:xfrm>
            <a:off x="72390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pPr algn="r" eaLnBrk="0" hangingPunct="0"/>
            <a:fld id="{75CBFCB3-0CA3-4706-A774-71C4340D80B9}" type="slidenum">
              <a:rPr lang="en-US" sz="1400" b="0">
                <a:solidFill>
                  <a:srgbClr val="000000"/>
                </a:solidFill>
                <a:latin typeface="Times New Roman" pitchFamily="18" charset="0"/>
              </a:rPr>
              <a:pPr algn="r" eaLnBrk="0" hangingPunct="0"/>
              <a:t>12</a:t>
            </a:fld>
            <a:endParaRPr lang="en-US" sz="1400" b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6799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Patent Process Reengineering Team</a:t>
            </a:r>
          </a:p>
        </p:txBody>
      </p:sp>
      <p:sp>
        <p:nvSpPr>
          <p:cNvPr id="67994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 typeface="Monotype Sorts"/>
              <a:buNone/>
            </a:pPr>
            <a:endParaRPr lang="en-US" smtClean="0"/>
          </a:p>
          <a:p>
            <a:pPr algn="ctr">
              <a:buFont typeface="Monotype Sorts"/>
              <a:buNone/>
            </a:pPr>
            <a:endParaRPr lang="en-US" smtClean="0"/>
          </a:p>
          <a:p>
            <a:pPr algn="ctr">
              <a:buFont typeface="Monotype Sorts"/>
              <a:buNone/>
            </a:pPr>
            <a:r>
              <a:rPr lang="en-US" smtClean="0"/>
              <a:t>Christian Chace </a:t>
            </a:r>
          </a:p>
          <a:p>
            <a:pPr algn="ctr">
              <a:buFont typeface="Monotype Sorts"/>
              <a:buNone/>
            </a:pPr>
            <a:r>
              <a:rPr lang="en-US" smtClean="0"/>
              <a:t>Patent Process Reengineering Team</a:t>
            </a:r>
          </a:p>
          <a:p>
            <a:pPr algn="ctr">
              <a:buFont typeface="Monotype Sorts"/>
              <a:buNone/>
            </a:pPr>
            <a:r>
              <a:rPr lang="en-US" smtClean="0"/>
              <a:t>Christian.Chace@uspto.gov </a:t>
            </a:r>
          </a:p>
          <a:p>
            <a:pPr algn="ctr">
              <a:buFont typeface="Monotype Sorts"/>
              <a:buNone/>
            </a:pPr>
            <a:r>
              <a:rPr lang="en-US" smtClean="0"/>
              <a:t>571-272-4190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0721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BE40178-81A9-4561-8528-37806E5395B0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670722" name="Rectangle 7"/>
          <p:cNvSpPr txBox="1">
            <a:spLocks noGrp="1" noChangeArrowheads="1"/>
          </p:cNvSpPr>
          <p:nvPr/>
        </p:nvSpPr>
        <p:spPr bwMode="auto">
          <a:xfrm>
            <a:off x="72390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pPr algn="r" eaLnBrk="0" hangingPunct="0"/>
            <a:fld id="{45612577-2D0A-4AC7-B75A-5A488FA03FA0}" type="slidenum">
              <a:rPr lang="en-US" sz="1400" b="0">
                <a:solidFill>
                  <a:srgbClr val="000000"/>
                </a:solidFill>
                <a:latin typeface="Times New Roman" pitchFamily="18" charset="0"/>
              </a:rPr>
              <a:pPr algn="r" eaLnBrk="0" hangingPunct="0"/>
              <a:t>2</a:t>
            </a:fld>
            <a:endParaRPr lang="en-US" sz="1400" b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6707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Patent End-to-End Processing Team</a:t>
            </a:r>
          </a:p>
        </p:txBody>
      </p:sp>
      <p:sp>
        <p:nvSpPr>
          <p:cNvPr id="6707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35050" y="2057400"/>
            <a:ext cx="7727950" cy="3733800"/>
          </a:xfrm>
        </p:spPr>
        <p:txBody>
          <a:bodyPr/>
          <a:lstStyle/>
          <a:p>
            <a:pPr eaLnBrk="1" hangingPunct="1"/>
            <a:r>
              <a:rPr lang="en-US" smtClean="0"/>
              <a:t>Overall Goal:</a:t>
            </a:r>
          </a:p>
          <a:p>
            <a:pPr lvl="1" eaLnBrk="1" hangingPunct="1"/>
            <a:r>
              <a:rPr lang="en-US" smtClean="0"/>
              <a:t>The USPTO’s Patent automation systems are a collection of systems, some dating back to the 1970s, that have evolved independently.  The USPTO ultimately seeks to develop a system architecture which will incorporate a re-design of the pre-examination, examination and post-examination processes. </a:t>
            </a:r>
          </a:p>
          <a:p>
            <a:pPr eaLnBrk="1" hangingPunct="1">
              <a:buFont typeface="Monotype Sorts"/>
              <a:buNone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17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Patents End-to-End Characteristics</a:t>
            </a:r>
          </a:p>
        </p:txBody>
      </p:sp>
      <p:sp>
        <p:nvSpPr>
          <p:cNvPr id="67174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Deep engagement of the USPTO Director and Senior Advisors</a:t>
            </a:r>
          </a:p>
          <a:p>
            <a:r>
              <a:rPr lang="en-US" smtClean="0"/>
              <a:t>Extensive stakeholder participation</a:t>
            </a:r>
          </a:p>
          <a:p>
            <a:r>
              <a:rPr lang="en-US" smtClean="0"/>
              <a:t>Designed to accommodate ongoing change to business processes; business reengineering effort</a:t>
            </a:r>
          </a:p>
          <a:p>
            <a:r>
              <a:rPr lang="en-US" smtClean="0"/>
              <a:t>XML-based infrastructure and software</a:t>
            </a:r>
          </a:p>
          <a:p>
            <a:pPr lvl="1"/>
            <a:r>
              <a:rPr lang="en-US" smtClean="0"/>
              <a:t>Allows text-based searching of application contents</a:t>
            </a:r>
          </a:p>
          <a:p>
            <a:r>
              <a:rPr lang="en-US" smtClean="0"/>
              <a:t>Recent upgrades to network bandwidth completed, further expansion planned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2769" name="Rectangle 3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Patents End-to-End</a:t>
            </a:r>
          </a:p>
        </p:txBody>
      </p:sp>
      <p:graphicFrame>
        <p:nvGraphicFramePr>
          <p:cNvPr id="637995" name="Group 43"/>
          <p:cNvGraphicFramePr>
            <a:graphicFrameLocks noGrp="1"/>
          </p:cNvGraphicFramePr>
          <p:nvPr>
            <p:ph sz="quarter" idx="2"/>
          </p:nvPr>
        </p:nvGraphicFramePr>
        <p:xfrm>
          <a:off x="1219200" y="1828800"/>
          <a:ext cx="3787775" cy="4430713"/>
        </p:xfrm>
        <a:graphic>
          <a:graphicData uri="http://schemas.openxmlformats.org/drawingml/2006/table">
            <a:tbl>
              <a:tblPr/>
              <a:tblGrid>
                <a:gridCol w="3787775"/>
              </a:tblGrid>
              <a:tr h="27781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w Cen MT" pitchFamily="34" charset="0"/>
                          <a:cs typeface="Times New Roman" pitchFamily="18" charset="0"/>
                        </a:rPr>
                        <a:t>CURRENT STATE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Tw Cen MT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9FB9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558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Monotype Sorts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5F5F5F"/>
                          </a:solidFill>
                          <a:effectLst/>
                          <a:latin typeface="Tw Cen MT" pitchFamily="34" charset="0"/>
                          <a:cs typeface="Times New Roman" pitchFamily="18" charset="0"/>
                        </a:rPr>
                        <a:t>Average of 35 months from receipt of patent application to final determination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Monotype Sorts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5F5F5F"/>
                          </a:solidFill>
                          <a:effectLst/>
                          <a:latin typeface="Tw Cen MT" pitchFamily="34" charset="0"/>
                          <a:cs typeface="Times New Roman" pitchFamily="18" charset="0"/>
                        </a:rPr>
                        <a:t>Examiners use 16 interfaces to process an application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Monotype Sorts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5F5F5F"/>
                          </a:solidFill>
                          <a:effectLst/>
                          <a:latin typeface="Tw Cen MT" pitchFamily="34" charset="0"/>
                          <a:cs typeface="Times New Roman" pitchFamily="18" charset="0"/>
                        </a:rPr>
                        <a:t>Poor Quality Core Infrastructure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Monotype Sorts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5F5F5F"/>
                          </a:solidFill>
                          <a:effectLst/>
                          <a:latin typeface="Tw Cen MT" pitchFamily="34" charset="0"/>
                          <a:cs typeface="Times New Roman" pitchFamily="18" charset="0"/>
                        </a:rPr>
                        <a:t>Applications/Office actions represented as TIFF images 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Monotype Sorts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5F5F5F"/>
                          </a:solidFill>
                          <a:effectLst/>
                          <a:latin typeface="Tw Cen MT" pitchFamily="34" charset="0"/>
                          <a:cs typeface="Times New Roman" pitchFamily="18" charset="0"/>
                        </a:rPr>
                        <a:t>Opening a patent application with no search results takes 30 seconds or longer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5F5F5F"/>
                        </a:solidFill>
                        <a:effectLst/>
                        <a:latin typeface="Tw Cen MT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9FB9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637996" name="Group 44"/>
          <p:cNvGraphicFramePr>
            <a:graphicFrameLocks noGrp="1"/>
          </p:cNvGraphicFramePr>
          <p:nvPr>
            <p:ph sz="quarter" idx="3"/>
          </p:nvPr>
        </p:nvGraphicFramePr>
        <p:xfrm>
          <a:off x="5029200" y="1828800"/>
          <a:ext cx="3787775" cy="4419600"/>
        </p:xfrm>
        <a:graphic>
          <a:graphicData uri="http://schemas.openxmlformats.org/drawingml/2006/table">
            <a:tbl>
              <a:tblPr/>
              <a:tblGrid>
                <a:gridCol w="3787775"/>
              </a:tblGrid>
              <a:tr h="198438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w Cen MT" pitchFamily="34" charset="0"/>
                          <a:cs typeface="Times New Roman" pitchFamily="18" charset="0"/>
                        </a:rPr>
                        <a:t>FUTURE STATE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9FB9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82763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Monotype Sorts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5F5F5F"/>
                          </a:solidFill>
                          <a:effectLst/>
                          <a:latin typeface="Tw Cen MT" pitchFamily="34" charset="0"/>
                          <a:cs typeface="Times New Roman" pitchFamily="18" charset="0"/>
                        </a:rPr>
                        <a:t>Average of 20 months from receipt of patent application to final determination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Monotype Sorts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5F5F5F"/>
                          </a:solidFill>
                          <a:effectLst/>
                          <a:latin typeface="Tw Cen MT" pitchFamily="34" charset="0"/>
                          <a:cs typeface="Times New Roman" pitchFamily="18" charset="0"/>
                        </a:rPr>
                        <a:t>Examiners use integrated interface to process an application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Monotype Sorts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5F5F5F"/>
                          </a:solidFill>
                          <a:effectLst/>
                          <a:latin typeface="Tw Cen MT" pitchFamily="34" charset="0"/>
                          <a:cs typeface="Times New Roman" pitchFamily="18" charset="0"/>
                        </a:rPr>
                        <a:t>Business-Focused Core Infrastructure 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Monotype Sorts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5F5F5F"/>
                          </a:solidFill>
                          <a:effectLst/>
                          <a:latin typeface="Tw Cen MT" pitchFamily="34" charset="0"/>
                          <a:cs typeface="Times New Roman" pitchFamily="18" charset="0"/>
                        </a:rPr>
                        <a:t>Applications/Office actions represented as XML text       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Monotype Sorts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5F5F5F"/>
                          </a:solidFill>
                          <a:effectLst/>
                          <a:latin typeface="Tw Cen MT" pitchFamily="34" charset="0"/>
                          <a:cs typeface="Times New Roman" pitchFamily="18" charset="0"/>
                        </a:rPr>
                        <a:t>Near-instantaneous opening of a patent application, with extensive search results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9FB9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37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Benefits</a:t>
            </a:r>
          </a:p>
        </p:txBody>
      </p:sp>
      <p:sp>
        <p:nvSpPr>
          <p:cNvPr id="6737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905000"/>
            <a:ext cx="7727950" cy="4114800"/>
          </a:xfrm>
        </p:spPr>
        <p:txBody>
          <a:bodyPr/>
          <a:lstStyle/>
          <a:p>
            <a:r>
              <a:rPr lang="en-US" smtClean="0">
                <a:solidFill>
                  <a:srgbClr val="4D4D4D"/>
                </a:solidFill>
              </a:rPr>
              <a:t>Application text and analytic reports improve examination efficiency</a:t>
            </a:r>
          </a:p>
          <a:p>
            <a:r>
              <a:rPr lang="en-US" smtClean="0">
                <a:solidFill>
                  <a:srgbClr val="4D4D4D"/>
                </a:solidFill>
              </a:rPr>
              <a:t>Better data capture and data management will allow for automated validation of work production and analysis of submitted documents</a:t>
            </a:r>
          </a:p>
          <a:p>
            <a:r>
              <a:rPr lang="en-US" smtClean="0">
                <a:solidFill>
                  <a:srgbClr val="4D4D4D"/>
                </a:solidFill>
              </a:rPr>
              <a:t>Properly integrated and flexible systems will allow for automated workflow to help with timeliness and reporting for application status</a:t>
            </a:r>
          </a:p>
          <a:p>
            <a:r>
              <a:rPr lang="en-US" smtClean="0">
                <a:solidFill>
                  <a:srgbClr val="4D4D4D"/>
                </a:solidFill>
              </a:rPr>
              <a:t>Examiner user interface design will provide quick, single point access to multiple examination processing systems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4817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D34AFD8-CA66-4888-B5E7-DCE86BA9ECFC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674818" name="Rectangle 7"/>
          <p:cNvSpPr txBox="1">
            <a:spLocks noGrp="1" noChangeArrowheads="1"/>
          </p:cNvSpPr>
          <p:nvPr/>
        </p:nvSpPr>
        <p:spPr bwMode="auto">
          <a:xfrm>
            <a:off x="72390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pPr algn="r" eaLnBrk="0" hangingPunct="0"/>
            <a:fld id="{F25FD1B9-9410-41FC-84B4-C8DAEE8649C5}" type="slidenum">
              <a:rPr lang="en-US" sz="1400" b="0">
                <a:solidFill>
                  <a:srgbClr val="000000"/>
                </a:solidFill>
                <a:latin typeface="Times New Roman" pitchFamily="18" charset="0"/>
              </a:rPr>
              <a:pPr algn="r" eaLnBrk="0" hangingPunct="0"/>
              <a:t>6</a:t>
            </a:fld>
            <a:endParaRPr lang="en-US" sz="1400" b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6748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Reengineering Team Goal</a:t>
            </a:r>
          </a:p>
        </p:txBody>
      </p:sp>
      <p:sp>
        <p:nvSpPr>
          <p:cNvPr id="6748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35050" y="2819400"/>
            <a:ext cx="7727950" cy="2971800"/>
          </a:xfrm>
        </p:spPr>
        <p:txBody>
          <a:bodyPr/>
          <a:lstStyle/>
          <a:p>
            <a:pPr eaLnBrk="1" hangingPunct="1">
              <a:buFont typeface="Symbol" pitchFamily="18" charset="2"/>
              <a:buChar char=""/>
            </a:pPr>
            <a:r>
              <a:rPr lang="en-US" smtClean="0"/>
              <a:t>To streamline the patent application process to meet the challenges of adapting to rapidly evolving technologies and stakeholder priorities, while ensuring success in meeting the goals of timeliness, quality, and efficiency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41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4C5D774-0E18-4D03-A255-1712170F5A2D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675842" name="Rectangle 7"/>
          <p:cNvSpPr txBox="1">
            <a:spLocks noGrp="1" noChangeArrowheads="1"/>
          </p:cNvSpPr>
          <p:nvPr/>
        </p:nvSpPr>
        <p:spPr bwMode="auto">
          <a:xfrm>
            <a:off x="72390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pPr algn="r" eaLnBrk="0" hangingPunct="0"/>
            <a:fld id="{0CA0499B-1AE7-45DE-8591-CDE03338FED0}" type="slidenum">
              <a:rPr lang="en-US" sz="1400" b="0">
                <a:solidFill>
                  <a:srgbClr val="000000"/>
                </a:solidFill>
                <a:latin typeface="Times New Roman" pitchFamily="18" charset="0"/>
              </a:rPr>
              <a:pPr algn="r" eaLnBrk="0" hangingPunct="0"/>
              <a:t>7</a:t>
            </a:fld>
            <a:endParaRPr lang="en-US" sz="1400" b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6758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Initiatives</a:t>
            </a:r>
          </a:p>
        </p:txBody>
      </p:sp>
      <p:sp>
        <p:nvSpPr>
          <p:cNvPr id="6758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905000"/>
            <a:ext cx="8382000" cy="4114800"/>
          </a:xfrm>
        </p:spPr>
        <p:txBody>
          <a:bodyPr/>
          <a:lstStyle/>
          <a:p>
            <a:pPr eaLnBrk="1" hangingPunct="1"/>
            <a:r>
              <a:rPr lang="en-US" smtClean="0"/>
              <a:t>Analyze all business processes and adapt them to a text-based application process</a:t>
            </a:r>
          </a:p>
          <a:p>
            <a:pPr eaLnBrk="1" hangingPunct="1"/>
            <a:r>
              <a:rPr lang="en-US" smtClean="0"/>
              <a:t>Review all business processes for elimination of unnecessary steps or elements</a:t>
            </a:r>
          </a:p>
          <a:p>
            <a:pPr eaLnBrk="1" hangingPunct="1"/>
            <a:r>
              <a:rPr lang="en-US" smtClean="0"/>
              <a:t>Review all business processes for simplification and eliminate all impediments to efficiency</a:t>
            </a:r>
          </a:p>
          <a:p>
            <a:pPr eaLnBrk="1" hangingPunct="1"/>
            <a:r>
              <a:rPr lang="en-US" smtClean="0"/>
              <a:t>Review transitions between processes to ensure smooth and efficient handling of applications from filing to termination of office proceedings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6865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EA2D949-8043-4049-9CFB-561F5A1D76A7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676866" name="Rectangle 7"/>
          <p:cNvSpPr txBox="1">
            <a:spLocks noGrp="1" noChangeArrowheads="1"/>
          </p:cNvSpPr>
          <p:nvPr/>
        </p:nvSpPr>
        <p:spPr bwMode="auto">
          <a:xfrm>
            <a:off x="72390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pPr algn="r" eaLnBrk="0" hangingPunct="0"/>
            <a:fld id="{DC65DA7D-B2B6-4AA2-AA12-46FB8D95D81B}" type="slidenum">
              <a:rPr lang="en-US" sz="1400" b="0">
                <a:solidFill>
                  <a:srgbClr val="000000"/>
                </a:solidFill>
                <a:latin typeface="Times New Roman" pitchFamily="18" charset="0"/>
              </a:rPr>
              <a:pPr algn="r" eaLnBrk="0" hangingPunct="0"/>
              <a:t>8</a:t>
            </a:fld>
            <a:endParaRPr lang="en-US" sz="1400" b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6768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Initiatives (continued)</a:t>
            </a:r>
          </a:p>
        </p:txBody>
      </p:sp>
      <p:sp>
        <p:nvSpPr>
          <p:cNvPr id="6768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905000"/>
            <a:ext cx="7727950" cy="4114800"/>
          </a:xfrm>
        </p:spPr>
        <p:txBody>
          <a:bodyPr/>
          <a:lstStyle/>
          <a:p>
            <a:pPr eaLnBrk="1" hangingPunct="1"/>
            <a:r>
              <a:rPr lang="en-US" smtClean="0"/>
              <a:t>Provide direction regarding the appropriate level, vehicle, approach and timing of communications and integration regarding major changes across the USPTO, Patent Corps and key stakeholders</a:t>
            </a:r>
          </a:p>
          <a:p>
            <a:pPr eaLnBrk="1" hangingPunct="1"/>
            <a:r>
              <a:rPr lang="en-US" smtClean="0"/>
              <a:t>Develop and document any changes to business processes</a:t>
            </a:r>
          </a:p>
          <a:p>
            <a:pPr eaLnBrk="1" hangingPunct="1"/>
            <a:r>
              <a:rPr lang="en-US" smtClean="0"/>
              <a:t>Work with the Office of Patent Training to develop training plan and material for implementation of business process changes</a:t>
            </a:r>
          </a:p>
          <a:p>
            <a:pPr eaLnBrk="1" hangingPunct="1"/>
            <a:r>
              <a:rPr lang="en-US" smtClean="0"/>
              <a:t>Organize and facilitate roundtables with the public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7889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ADB3087-7AF8-4102-9589-1F08409F4A6C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67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Planned Actions and Status</a:t>
            </a:r>
          </a:p>
        </p:txBody>
      </p:sp>
      <p:sp>
        <p:nvSpPr>
          <p:cNvPr id="67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676400"/>
            <a:ext cx="7956550" cy="4876800"/>
          </a:xfrm>
        </p:spPr>
        <p:txBody>
          <a:bodyPr/>
          <a:lstStyle/>
          <a:p>
            <a:r>
              <a:rPr lang="en-US" smtClean="0"/>
              <a:t>Initial set up: establish team, charter, timetables, and plans:  COMPLETE</a:t>
            </a:r>
          </a:p>
          <a:p>
            <a:r>
              <a:rPr lang="en-US" smtClean="0"/>
              <a:t>Collect data and ideas from multiple sources:  </a:t>
            </a:r>
          </a:p>
          <a:p>
            <a:pPr lvl="1"/>
            <a:r>
              <a:rPr lang="en-US" smtClean="0"/>
              <a:t>Internal open houses – COMPLETE.  Ongoing data collection via PatentProcessReengineeringMailbox@USPTO.gov.</a:t>
            </a:r>
          </a:p>
          <a:p>
            <a:pPr lvl="1"/>
            <a:r>
              <a:rPr lang="en-US" smtClean="0"/>
              <a:t>External Outreach:  </a:t>
            </a:r>
            <a:r>
              <a:rPr lang="en-US" i="1" smtClean="0"/>
              <a:t>Ad-hoc</a:t>
            </a:r>
            <a:r>
              <a:rPr lang="en-US" smtClean="0"/>
              <a:t> continuing through focus groups.  Formal External Outreach Team formed and Plan nearing completion</a:t>
            </a:r>
          </a:p>
          <a:p>
            <a:r>
              <a:rPr lang="en-US" smtClean="0"/>
              <a:t>Organize concepts (vetting, quick fixes, long-term):  </a:t>
            </a:r>
          </a:p>
          <a:p>
            <a:pPr lvl="1"/>
            <a:r>
              <a:rPr lang="en-US" smtClean="0"/>
              <a:t>In Progress – more than 12 working groups and 60 people currently working in “sprints”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SPTO Template - White">
  <a:themeElements>
    <a:clrScheme name="template_3 1">
      <a:dk1>
        <a:srgbClr val="003399"/>
      </a:dk1>
      <a:lt1>
        <a:srgbClr val="FFFFFF"/>
      </a:lt1>
      <a:dk2>
        <a:srgbClr val="800000"/>
      </a:dk2>
      <a:lt2>
        <a:srgbClr val="5F5F5F"/>
      </a:lt2>
      <a:accent1>
        <a:srgbClr val="B7CFFF"/>
      </a:accent1>
      <a:accent2>
        <a:srgbClr val="CC3300"/>
      </a:accent2>
      <a:accent3>
        <a:srgbClr val="FFFFFF"/>
      </a:accent3>
      <a:accent4>
        <a:srgbClr val="002A82"/>
      </a:accent4>
      <a:accent5>
        <a:srgbClr val="D8E4FF"/>
      </a:accent5>
      <a:accent6>
        <a:srgbClr val="B92D00"/>
      </a:accent6>
      <a:hlink>
        <a:srgbClr val="0066FF"/>
      </a:hlink>
      <a:folHlink>
        <a:srgbClr val="336699"/>
      </a:folHlink>
    </a:clrScheme>
    <a:fontScheme name="template_3">
      <a:majorFont>
        <a:latin typeface="Tw Cen MT"/>
        <a:ea typeface=""/>
        <a:cs typeface=""/>
      </a:majorFont>
      <a:minorFont>
        <a:latin typeface="Tw Cen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1" i="0" u="none" strike="noStrike" cap="none" normalizeH="0" baseline="0" smtClean="0">
            <a:ln>
              <a:noFill/>
            </a:ln>
            <a:solidFill>
              <a:schemeClr val="hlink"/>
            </a:solidFill>
            <a:effectLst/>
            <a:latin typeface="Tw Cen MT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1" i="0" u="none" strike="noStrike" cap="none" normalizeH="0" baseline="0" smtClean="0">
            <a:ln>
              <a:noFill/>
            </a:ln>
            <a:solidFill>
              <a:schemeClr val="hlink"/>
            </a:solidFill>
            <a:effectLst/>
            <a:latin typeface="Tw Cen MT" pitchFamily="34" charset="0"/>
          </a:defRPr>
        </a:defPPr>
      </a:lstStyle>
    </a:lnDef>
  </a:objectDefaults>
  <a:extraClrSchemeLst>
    <a:extraClrScheme>
      <a:clrScheme name="template_3 1">
        <a:dk1>
          <a:srgbClr val="003399"/>
        </a:dk1>
        <a:lt1>
          <a:srgbClr val="FFFFFF"/>
        </a:lt1>
        <a:dk2>
          <a:srgbClr val="800000"/>
        </a:dk2>
        <a:lt2>
          <a:srgbClr val="5F5F5F"/>
        </a:lt2>
        <a:accent1>
          <a:srgbClr val="B7CFFF"/>
        </a:accent1>
        <a:accent2>
          <a:srgbClr val="CC3300"/>
        </a:accent2>
        <a:accent3>
          <a:srgbClr val="FFFFFF"/>
        </a:accent3>
        <a:accent4>
          <a:srgbClr val="002A82"/>
        </a:accent4>
        <a:accent5>
          <a:srgbClr val="D8E4FF"/>
        </a:accent5>
        <a:accent6>
          <a:srgbClr val="B92D00"/>
        </a:accent6>
        <a:hlink>
          <a:srgbClr val="0066FF"/>
        </a:hlink>
        <a:folHlink>
          <a:srgbClr val="3366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USPTO Template - White</Template>
  <TotalTime>1698</TotalTime>
  <Words>558</Words>
  <Application>Microsoft Office PowerPoint</Application>
  <PresentationFormat>On-screen Show (4:3)</PresentationFormat>
  <Paragraphs>84</Paragraphs>
  <Slides>12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Design Template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Tw Cen MT</vt:lpstr>
      <vt:lpstr>Arial</vt:lpstr>
      <vt:lpstr>Monotype Sorts</vt:lpstr>
      <vt:lpstr>Times New Roman</vt:lpstr>
      <vt:lpstr>Symbol</vt:lpstr>
      <vt:lpstr>USPTO Template - White</vt:lpstr>
      <vt:lpstr>USPTO Template - White</vt:lpstr>
      <vt:lpstr>Photo Editor Photo</vt:lpstr>
      <vt:lpstr>Patent Process Reengineering Team and Patent End-To-End Processing Team</vt:lpstr>
      <vt:lpstr>Patent End-to-End Processing Team</vt:lpstr>
      <vt:lpstr>Patents End-to-End Characteristics</vt:lpstr>
      <vt:lpstr>Patents End-to-End</vt:lpstr>
      <vt:lpstr>Benefits</vt:lpstr>
      <vt:lpstr>Reengineering Team Goal</vt:lpstr>
      <vt:lpstr>Initiatives</vt:lpstr>
      <vt:lpstr>Initiatives (continued)</vt:lpstr>
      <vt:lpstr>Planned Actions and Status</vt:lpstr>
      <vt:lpstr>Planned Actions and Status</vt:lpstr>
      <vt:lpstr>Patent Process Reengineering Team</vt:lpstr>
      <vt:lpstr>Patent Process Reengineering Team</vt:lpstr>
    </vt:vector>
  </TitlesOfParts>
  <Company>USPTO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creyes</dc:creator>
  <cp:lastModifiedBy>CChace</cp:lastModifiedBy>
  <cp:revision>22</cp:revision>
  <cp:lastPrinted>2005-04-14T12:05:34Z</cp:lastPrinted>
  <dcterms:created xsi:type="dcterms:W3CDTF">2010-06-21T14:14:33Z</dcterms:created>
  <dcterms:modified xsi:type="dcterms:W3CDTF">2010-11-15T13:34:23Z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0x010100A9B494ECDBBCB346A0A95B69974452CD</vt:lpwstr>
  </property>
</Properties>
</file>