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262" r:id="rId2"/>
    <p:sldId id="271" r:id="rId3"/>
    <p:sldId id="285" r:id="rId4"/>
    <p:sldId id="318" r:id="rId5"/>
    <p:sldId id="319" r:id="rId6"/>
    <p:sldId id="320" r:id="rId7"/>
    <p:sldId id="322" r:id="rId8"/>
    <p:sldId id="324" r:id="rId9"/>
    <p:sldId id="325" r:id="rId10"/>
    <p:sldId id="321" r:id="rId11"/>
    <p:sldId id="326" r:id="rId12"/>
    <p:sldId id="328" r:id="rId13"/>
    <p:sldId id="329" r:id="rId14"/>
    <p:sldId id="331" r:id="rId15"/>
    <p:sldId id="332" r:id="rId16"/>
    <p:sldId id="334" r:id="rId17"/>
    <p:sldId id="335" r:id="rId18"/>
    <p:sldId id="336" r:id="rId19"/>
    <p:sldId id="337" r:id="rId20"/>
    <p:sldId id="338" r:id="rId21"/>
    <p:sldId id="339" r:id="rId22"/>
    <p:sldId id="340" r:id="rId23"/>
    <p:sldId id="341" r:id="rId24"/>
    <p:sldId id="342" r:id="rId25"/>
    <p:sldId id="343" r:id="rId26"/>
    <p:sldId id="344" r:id="rId27"/>
    <p:sldId id="26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FBA444E8-521E-484F-949F-092275F13C13}" type="datetimeFigureOut">
              <a:rPr lang="en-US"/>
              <a:pPr>
                <a:defRPr/>
              </a:pPr>
              <a:t>11/29/2011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2A6D3F3D-9B3A-496D-8557-386EDE25A8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3BE6FC-42B6-4B82-A5AC-33AF33AA41C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585423-CE60-40E0-B136-AE419D2160BB}" type="slidenum">
              <a:rPr lang="en-US" smtClean="0"/>
              <a:pPr/>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476FA17-E7F6-4599-85B0-A15F32B17D6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38DCEBD-5B97-4D30-99A1-D89BF2907B7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6780E53-0950-4471-B3F6-149F46830BE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50E8F28-C3DE-41DB-818F-C0F711493A4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57B6FF1D-3F7D-40E2-AC7D-A7BB69D53667}"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2289" y="609601"/>
            <a:ext cx="8650111" cy="1147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289" y="1985964"/>
            <a:ext cx="4257323" cy="4110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85079" y="1985964"/>
            <a:ext cx="4257322" cy="4110037"/>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F824F75-942F-4A19-819C-697B57F0821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148AF4C-3A04-4279-89A7-3EA3778595C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6F58380-9B7B-4F65-9A4D-D9D1C91AF04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F6CB0021-9A67-4427-AFEB-3966905E3CC4}"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72E692C-4713-4A58-BC54-0E56016994D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D4A78A5C-000A-49D1-AA41-7C5192C5DDC5}"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EA7C5EE-EF09-4DBB-9E4F-A40D0F281A2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72D885C-64FC-4BD6-B299-0C5545C8E15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D5B41C2-C5EA-40C7-85CC-5DCD5CC4CFBF}"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4"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5"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io.org/advocacy/letters/revision-materiality-patentability-standard-duty-disclo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ctrTitle"/>
          </p:nvPr>
        </p:nvSpPr>
        <p:spPr>
          <a:xfrm>
            <a:off x="4953000" y="152400"/>
            <a:ext cx="4038600" cy="2590800"/>
          </a:xfrm>
        </p:spPr>
        <p:txBody>
          <a:bodyPr/>
          <a:lstStyle/>
          <a:p>
            <a:r>
              <a:rPr lang="en-US" sz="2000" dirty="0" err="1" smtClean="0"/>
              <a:t>Therasense</a:t>
            </a:r>
            <a:r>
              <a:rPr lang="en-US" sz="2000" dirty="0" smtClean="0"/>
              <a:t> and Duty of Candor</a:t>
            </a:r>
            <a:r>
              <a:rPr lang="en-US" sz="1800" dirty="0" smtClean="0"/>
              <a:t/>
            </a:r>
            <a:br>
              <a:rPr lang="en-US" sz="1800" dirty="0" smtClean="0"/>
            </a:br>
            <a:r>
              <a:rPr lang="en-US" sz="1800" dirty="0" smtClean="0"/>
              <a:t/>
            </a:r>
            <a:br>
              <a:rPr lang="en-US" sz="1800" dirty="0" smtClean="0"/>
            </a:br>
            <a:r>
              <a:rPr lang="en-US" sz="1600" dirty="0" smtClean="0"/>
              <a:t>Biotechnology/Chemical/</a:t>
            </a:r>
            <a:br>
              <a:rPr lang="en-US" sz="1600" dirty="0" smtClean="0"/>
            </a:br>
            <a:r>
              <a:rPr lang="en-US" sz="1600" dirty="0" smtClean="0"/>
              <a:t>Pharmaceutical Customer Partnership</a:t>
            </a:r>
            <a:br>
              <a:rPr lang="en-US" sz="1600" dirty="0" smtClean="0"/>
            </a:br>
            <a:r>
              <a:rPr lang="en-US" sz="1600" dirty="0" smtClean="0"/>
              <a:t>Thursday, December 1, 2011</a:t>
            </a:r>
            <a:br>
              <a:rPr lang="en-US" sz="1600" dirty="0" smtClean="0"/>
            </a:br>
            <a:r>
              <a:rPr lang="en-US" sz="1600" dirty="0" smtClean="0"/>
              <a:t/>
            </a:r>
            <a:br>
              <a:rPr lang="en-US" sz="1600" dirty="0" smtClean="0"/>
            </a:br>
            <a:r>
              <a:rPr lang="en-US" sz="1600" dirty="0" smtClean="0"/>
              <a:t>United States Patent and Trademark Office</a:t>
            </a:r>
            <a:r>
              <a:rPr lang="en-US" sz="1800" dirty="0" smtClean="0"/>
              <a:t/>
            </a:r>
            <a:br>
              <a:rPr lang="en-US" sz="1800" dirty="0" smtClean="0"/>
            </a:br>
            <a:endParaRPr lang="en-US" sz="1800" dirty="0" smtClean="0"/>
          </a:p>
        </p:txBody>
      </p:sp>
      <p:pic>
        <p:nvPicPr>
          <p:cNvPr id="4099" name="Picture 2" descr="http://insidebio/BIO%20Logo%20Templates/Logo%20Art/BIO%20logo%20in%20jpeg%20format.jpg"/>
          <p:cNvPicPr>
            <a:picLocks noChangeAspect="1" noChangeArrowheads="1"/>
          </p:cNvPicPr>
          <p:nvPr/>
        </p:nvPicPr>
        <p:blipFill>
          <a:blip r:embed="rId3" cstate="print"/>
          <a:srcRect/>
          <a:stretch>
            <a:fillRect/>
          </a:stretch>
        </p:blipFill>
        <p:spPr bwMode="auto">
          <a:xfrm>
            <a:off x="4876800" y="3560763"/>
            <a:ext cx="4267200" cy="3297237"/>
          </a:xfrm>
          <a:prstGeom prst="rect">
            <a:avLst/>
          </a:prstGeom>
          <a:noFill/>
          <a:ln w="9525">
            <a:noFill/>
            <a:miter lim="800000"/>
            <a:headEnd/>
            <a:tailEnd/>
          </a:ln>
        </p:spPr>
      </p:pic>
      <p:sp>
        <p:nvSpPr>
          <p:cNvPr id="18437" name="Rectangle 5"/>
          <p:cNvSpPr>
            <a:spLocks noGrp="1" noChangeArrowheads="1"/>
          </p:cNvSpPr>
          <p:nvPr>
            <p:ph type="subTitle" idx="1"/>
          </p:nvPr>
        </p:nvSpPr>
        <p:spPr>
          <a:xfrm>
            <a:off x="5181600" y="2590800"/>
            <a:ext cx="3581400" cy="685800"/>
          </a:xfrm>
        </p:spPr>
        <p:txBody>
          <a:bodyPr/>
          <a:lstStyle/>
          <a:p>
            <a:pPr eaLnBrk="1" hangingPunct="1">
              <a:defRPr/>
            </a:pPr>
            <a:r>
              <a:rPr lang="en-US" sz="1600" dirty="0" smtClean="0"/>
              <a:t>Hans Sauer,</a:t>
            </a:r>
          </a:p>
          <a:p>
            <a:pPr eaLnBrk="1" hangingPunct="1">
              <a:defRPr/>
            </a:pPr>
            <a:r>
              <a:rPr lang="en-US" sz="1600" dirty="0" smtClean="0"/>
              <a:t>Biotechnology Industry Organization</a:t>
            </a:r>
          </a:p>
        </p:txBody>
      </p:sp>
      <p:pic>
        <p:nvPicPr>
          <p:cNvPr id="4101" name="Picture 4" descr="C:\Documents and Settings\hsauer\Local Settings\Temporary Internet Files\Content.IE5\G85H2AZE\MPj03987610000[1].jpg"/>
          <p:cNvPicPr>
            <a:picLocks noChangeAspect="1" noChangeArrowheads="1"/>
          </p:cNvPicPr>
          <p:nvPr/>
        </p:nvPicPr>
        <p:blipFill>
          <a:blip r:embed="rId4" cstate="print"/>
          <a:srcRect/>
          <a:stretch>
            <a:fillRect/>
          </a:stretch>
        </p:blipFill>
        <p:spPr bwMode="auto">
          <a:xfrm>
            <a:off x="0" y="0"/>
            <a:ext cx="4910138"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74638"/>
            <a:ext cx="9144000" cy="1143000"/>
          </a:xfrm>
        </p:spPr>
        <p:txBody>
          <a:bodyPr/>
          <a:lstStyle/>
          <a:p>
            <a:pPr>
              <a:defRPr/>
            </a:pPr>
            <a:r>
              <a:rPr lang="en-US" sz="4000" b="0" dirty="0" smtClean="0"/>
              <a:t>Whither, </a:t>
            </a:r>
            <a:r>
              <a:rPr lang="en-US" sz="4000" b="0" dirty="0" err="1" smtClean="0"/>
              <a:t>Therasense</a:t>
            </a:r>
            <a:r>
              <a:rPr lang="en-US" sz="4000" b="0" dirty="0" smtClean="0"/>
              <a:t>? Wither, </a:t>
            </a:r>
            <a:r>
              <a:rPr lang="en-US" sz="4000" b="0" dirty="0" err="1" smtClean="0"/>
              <a:t>Therasense</a:t>
            </a:r>
            <a:r>
              <a:rPr lang="en-US" sz="4000" b="0" dirty="0" smtClean="0"/>
              <a:t>? </a:t>
            </a:r>
          </a:p>
        </p:txBody>
      </p:sp>
      <p:sp>
        <p:nvSpPr>
          <p:cNvPr id="7171" name="Rectangle 3"/>
          <p:cNvSpPr>
            <a:spLocks noGrp="1" noChangeArrowheads="1"/>
          </p:cNvSpPr>
          <p:nvPr>
            <p:ph type="body" idx="1"/>
          </p:nvPr>
        </p:nvSpPr>
        <p:spPr>
          <a:xfrm>
            <a:off x="152400" y="1371600"/>
            <a:ext cx="8991600" cy="5486400"/>
          </a:xfrm>
        </p:spPr>
        <p:txBody>
          <a:bodyPr/>
          <a:lstStyle/>
          <a:p>
            <a:r>
              <a:rPr lang="en-US" sz="2400" dirty="0" smtClean="0">
                <a:solidFill>
                  <a:srgbClr val="FF0000"/>
                </a:solidFill>
              </a:rPr>
              <a:t>No materiality: </a:t>
            </a:r>
            <a:r>
              <a:rPr lang="en-US" sz="2400" i="1" dirty="0" smtClean="0"/>
              <a:t>Powell v. Home Depot</a:t>
            </a:r>
            <a:r>
              <a:rPr lang="en-US" sz="2400" dirty="0" smtClean="0"/>
              <a:t>, 2011 WL 5519820 (Fed. Cir. 2011)</a:t>
            </a:r>
          </a:p>
          <a:p>
            <a:r>
              <a:rPr lang="en-US" sz="2400" dirty="0" smtClean="0"/>
              <a:t>Small inventor designed prototype rotary saw hand guards for installation at  Home Depot locations;</a:t>
            </a:r>
          </a:p>
          <a:p>
            <a:r>
              <a:rPr lang="en-US" sz="2400" dirty="0" smtClean="0"/>
              <a:t>Prosecuted his patent application under a Petition to Make Special because he expected to get the contract (obligation to manufacture)</a:t>
            </a:r>
          </a:p>
          <a:p>
            <a:r>
              <a:rPr lang="en-US" sz="2400" dirty="0" smtClean="0"/>
              <a:t>Home Depot arranged to have the invention copied by a cheaper fabricator</a:t>
            </a:r>
          </a:p>
          <a:p>
            <a:r>
              <a:rPr lang="en-US" sz="2400" dirty="0" smtClean="0"/>
              <a:t>Inventor </a:t>
            </a:r>
            <a:r>
              <a:rPr lang="en-US" sz="2400" u="sng" dirty="0" smtClean="0"/>
              <a:t>failed to update </a:t>
            </a:r>
            <a:r>
              <a:rPr lang="en-US" sz="2400" dirty="0" smtClean="0"/>
              <a:t>the petition after it became clear he wouldn’t get the contract</a:t>
            </a:r>
          </a:p>
          <a:p>
            <a:r>
              <a:rPr lang="en-US" sz="2400" dirty="0" smtClean="0"/>
              <a:t>Fed. Cir: failure to update the petition does not meet “but for” materiality standard. Also, failure to inform PTO that conditions to make special no longer exist is not “affirmative, egregious misconduct” like filing a false affidavit.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74638"/>
            <a:ext cx="9144000" cy="1143000"/>
          </a:xfrm>
        </p:spPr>
        <p:txBody>
          <a:bodyPr/>
          <a:lstStyle/>
          <a:p>
            <a:r>
              <a:rPr lang="en-US" sz="3200" b="0" i="1" dirty="0" err="1" smtClean="0"/>
              <a:t>Cordis</a:t>
            </a:r>
            <a:r>
              <a:rPr lang="en-US" sz="3200" b="0" i="1" dirty="0" smtClean="0"/>
              <a:t> v. Boston Scientific</a:t>
            </a:r>
            <a:endParaRPr lang="en-US" sz="3200" b="0" dirty="0" smtClean="0"/>
          </a:p>
        </p:txBody>
      </p:sp>
      <p:sp>
        <p:nvSpPr>
          <p:cNvPr id="7171" name="Rectangle 3"/>
          <p:cNvSpPr>
            <a:spLocks noGrp="1" noChangeArrowheads="1"/>
          </p:cNvSpPr>
          <p:nvPr>
            <p:ph type="body" idx="1"/>
          </p:nvPr>
        </p:nvSpPr>
        <p:spPr>
          <a:xfrm>
            <a:off x="228600" y="1447800"/>
            <a:ext cx="8763000" cy="5029200"/>
          </a:xfrm>
        </p:spPr>
        <p:txBody>
          <a:bodyPr/>
          <a:lstStyle/>
          <a:p>
            <a:r>
              <a:rPr lang="en-US" sz="2400" dirty="0" smtClean="0">
                <a:solidFill>
                  <a:srgbClr val="FF0000"/>
                </a:solidFill>
              </a:rPr>
              <a:t>No intent: </a:t>
            </a:r>
            <a:r>
              <a:rPr lang="en-US" sz="2400" b="0" i="1" dirty="0" err="1" smtClean="0"/>
              <a:t>Cordis</a:t>
            </a:r>
            <a:r>
              <a:rPr lang="en-US" sz="2400" b="0" i="1" dirty="0" smtClean="0"/>
              <a:t> v. Boston Scientific</a:t>
            </a:r>
            <a:r>
              <a:rPr lang="en-US" sz="2400" b="0" dirty="0" smtClean="0"/>
              <a:t>, 658 F.3d 1347 (Fed. Cir. 2011)</a:t>
            </a:r>
            <a:endParaRPr lang="en-US" sz="2400" dirty="0" smtClean="0"/>
          </a:p>
          <a:p>
            <a:r>
              <a:rPr lang="en-US" sz="2400" dirty="0" smtClean="0"/>
              <a:t>Inventor prosecuted U.S. case pro se, and used outside counsel to coordinate foreign prosecution.  An EPO search identified one “X” and several “Y” references</a:t>
            </a:r>
          </a:p>
          <a:p>
            <a:r>
              <a:rPr lang="en-US" sz="2400" dirty="0" smtClean="0"/>
              <a:t>Parent application issued without Y reference being disclosed;</a:t>
            </a:r>
          </a:p>
          <a:p>
            <a:r>
              <a:rPr lang="en-US" sz="2400" dirty="0" smtClean="0"/>
              <a:t>Y reference  was later pointed out to inventor by business partner in continuation application; was disclosed with 70 other references</a:t>
            </a:r>
          </a:p>
          <a:p>
            <a:r>
              <a:rPr lang="en-US" sz="2400" dirty="0" smtClean="0"/>
              <a:t>Continuation application issued, and patent was found valid and infringed in subsequent litigation</a:t>
            </a:r>
          </a:p>
          <a:p>
            <a:r>
              <a:rPr lang="en-US" sz="2400" dirty="0" smtClean="0"/>
              <a:t>Fed Cir.: Specific intent to deceive the PTO was not the “single most reasonable inference.” The inventor relied on foreign prosecution counsel directing attention to “X” reference as the most important; once alerted to “Y” reference, it was promptly disclosed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76200"/>
            <a:ext cx="9144000" cy="1143000"/>
          </a:xfrm>
        </p:spPr>
        <p:txBody>
          <a:bodyPr/>
          <a:lstStyle/>
          <a:p>
            <a:r>
              <a:rPr lang="en-US" sz="3200" b="0" i="1" dirty="0" err="1" smtClean="0"/>
              <a:t>Apotex</a:t>
            </a:r>
            <a:r>
              <a:rPr lang="en-US" sz="3200" b="0" i="1" dirty="0" smtClean="0"/>
              <a:t> v. </a:t>
            </a:r>
            <a:r>
              <a:rPr lang="en-US" sz="3200" b="0" i="1" dirty="0" err="1" smtClean="0"/>
              <a:t>Cephalon</a:t>
            </a:r>
            <a:endParaRPr lang="en-US" sz="3200" b="0" dirty="0" smtClean="0"/>
          </a:p>
        </p:txBody>
      </p:sp>
      <p:sp>
        <p:nvSpPr>
          <p:cNvPr id="7171" name="Rectangle 3"/>
          <p:cNvSpPr>
            <a:spLocks noGrp="1" noChangeArrowheads="1"/>
          </p:cNvSpPr>
          <p:nvPr>
            <p:ph type="body" idx="1"/>
          </p:nvPr>
        </p:nvSpPr>
        <p:spPr>
          <a:xfrm>
            <a:off x="0" y="1219200"/>
            <a:ext cx="9144000" cy="5486400"/>
          </a:xfrm>
        </p:spPr>
        <p:txBody>
          <a:bodyPr/>
          <a:lstStyle/>
          <a:p>
            <a:r>
              <a:rPr lang="en-US" sz="2400" dirty="0" smtClean="0">
                <a:solidFill>
                  <a:srgbClr val="FF0000"/>
                </a:solidFill>
              </a:rPr>
              <a:t>Inequitable conduct found: </a:t>
            </a:r>
            <a:r>
              <a:rPr lang="en-US" sz="2400" i="1" dirty="0" err="1" smtClean="0"/>
              <a:t>Apotex</a:t>
            </a:r>
            <a:r>
              <a:rPr lang="en-US" sz="2400" i="1" dirty="0" smtClean="0"/>
              <a:t> v. </a:t>
            </a:r>
            <a:r>
              <a:rPr lang="en-US" sz="2400" i="1" dirty="0" err="1" smtClean="0"/>
              <a:t>Cephalon</a:t>
            </a:r>
            <a:r>
              <a:rPr lang="en-US" sz="2400" i="1" dirty="0" smtClean="0"/>
              <a:t>,</a:t>
            </a:r>
            <a:r>
              <a:rPr lang="en-US" sz="2400" dirty="0" smtClean="0"/>
              <a:t> 2011 WL 5172909 (</a:t>
            </a:r>
            <a:r>
              <a:rPr lang="en-US" sz="2400" dirty="0" err="1" smtClean="0"/>
              <a:t>E.D.Pa</a:t>
            </a:r>
            <a:r>
              <a:rPr lang="en-US" sz="2400" dirty="0" smtClean="0"/>
              <a:t>.)</a:t>
            </a:r>
          </a:p>
          <a:p>
            <a:r>
              <a:rPr lang="en-US" sz="2400" dirty="0" err="1" smtClean="0"/>
              <a:t>Cephalon</a:t>
            </a:r>
            <a:r>
              <a:rPr lang="en-US" sz="2400" dirty="0" smtClean="0"/>
              <a:t> patent claims composition of </a:t>
            </a:r>
            <a:r>
              <a:rPr lang="en-US" sz="2400" dirty="0" err="1" smtClean="0"/>
              <a:t>modafinil</a:t>
            </a:r>
            <a:r>
              <a:rPr lang="en-US" sz="2400" dirty="0" smtClean="0"/>
              <a:t> drug particles of certain size</a:t>
            </a:r>
          </a:p>
          <a:p>
            <a:r>
              <a:rPr lang="en-US" sz="2400" dirty="0" smtClean="0"/>
              <a:t>Drug material meeting claim limitations had been provided by </a:t>
            </a:r>
            <a:r>
              <a:rPr lang="en-US" sz="2400" dirty="0" err="1" smtClean="0"/>
              <a:t>Lafon</a:t>
            </a:r>
            <a:r>
              <a:rPr lang="en-US" sz="2400" dirty="0" smtClean="0"/>
              <a:t> (French partner) under development and supply agreement. </a:t>
            </a:r>
            <a:r>
              <a:rPr lang="en-US" sz="2400" dirty="0" err="1" smtClean="0"/>
              <a:t>Lafon</a:t>
            </a:r>
            <a:r>
              <a:rPr lang="en-US" sz="2400" dirty="0" smtClean="0"/>
              <a:t> also provided particle product specs.</a:t>
            </a:r>
          </a:p>
          <a:p>
            <a:r>
              <a:rPr lang="en-US" sz="2400" dirty="0" smtClean="0"/>
              <a:t>District court found on-sale bar under 102(b) and derivation under 102(f) – Invalidity establishes </a:t>
            </a:r>
            <a:r>
              <a:rPr lang="en-US" sz="2400" dirty="0" smtClean="0">
                <a:solidFill>
                  <a:srgbClr val="FF0000"/>
                </a:solidFill>
              </a:rPr>
              <a:t>materiality</a:t>
            </a:r>
            <a:r>
              <a:rPr lang="en-US" sz="2400" dirty="0" smtClean="0"/>
              <a:t>. </a:t>
            </a:r>
          </a:p>
          <a:p>
            <a:r>
              <a:rPr lang="en-US" sz="2400" dirty="0" err="1" smtClean="0"/>
              <a:t>Lafon’s</a:t>
            </a:r>
            <a:r>
              <a:rPr lang="en-US" sz="2400" dirty="0" smtClean="0"/>
              <a:t> role as manufacturer, supplier, and provider of technical data was not disclosed to PTO. Internal </a:t>
            </a:r>
            <a:r>
              <a:rPr lang="en-US" sz="2400" dirty="0" err="1" smtClean="0"/>
              <a:t>Cephalon</a:t>
            </a:r>
            <a:r>
              <a:rPr lang="en-US" sz="2400" dirty="0" smtClean="0"/>
              <a:t> memo</a:t>
            </a:r>
            <a:r>
              <a:rPr lang="en-US" sz="2400" i="1" dirty="0" smtClean="0"/>
              <a:t>:  “application is unusual … we did not want to include any </a:t>
            </a:r>
            <a:r>
              <a:rPr lang="en-US" sz="2400" i="1" dirty="0" err="1" smtClean="0"/>
              <a:t>Lafon</a:t>
            </a:r>
            <a:r>
              <a:rPr lang="en-US" sz="2400" i="1" dirty="0" smtClean="0"/>
              <a:t> data so as to avoid disclosing their confidential information; thus, the task of disclosure of the invention was unique.”</a:t>
            </a:r>
          </a:p>
          <a:p>
            <a:r>
              <a:rPr lang="en-US" sz="2400" dirty="0" smtClean="0"/>
              <a:t>District court: </a:t>
            </a:r>
            <a:r>
              <a:rPr lang="en-US" sz="2400" dirty="0" smtClean="0">
                <a:solidFill>
                  <a:srgbClr val="FF0000"/>
                </a:solidFill>
              </a:rPr>
              <a:t>Intent to deceive </a:t>
            </a:r>
            <a:r>
              <a:rPr lang="en-US" sz="2400" dirty="0" smtClean="0"/>
              <a:t>is only reasonable inference</a:t>
            </a:r>
          </a:p>
          <a:p>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p:spPr>
        <p:txBody>
          <a:bodyPr/>
          <a:lstStyle/>
          <a:p>
            <a:pPr>
              <a:defRPr/>
            </a:pPr>
            <a:r>
              <a:rPr lang="en-US" sz="3200" b="0" i="1" dirty="0" smtClean="0"/>
              <a:t>Schering v. </a:t>
            </a:r>
            <a:r>
              <a:rPr lang="en-US" sz="3200" b="0" i="1" dirty="0" err="1" smtClean="0"/>
              <a:t>Mylan</a:t>
            </a:r>
            <a:endParaRPr lang="en-US" sz="3200" b="0" dirty="0" smtClean="0"/>
          </a:p>
        </p:txBody>
      </p:sp>
      <p:sp>
        <p:nvSpPr>
          <p:cNvPr id="7171" name="Rectangle 3"/>
          <p:cNvSpPr>
            <a:spLocks noGrp="1" noChangeArrowheads="1"/>
          </p:cNvSpPr>
          <p:nvPr>
            <p:ph type="body" idx="1"/>
          </p:nvPr>
        </p:nvSpPr>
        <p:spPr>
          <a:xfrm>
            <a:off x="228600" y="1219200"/>
            <a:ext cx="8763000" cy="5486400"/>
          </a:xfrm>
        </p:spPr>
        <p:txBody>
          <a:bodyPr/>
          <a:lstStyle/>
          <a:p>
            <a:r>
              <a:rPr lang="en-US" sz="2400" dirty="0" smtClean="0">
                <a:solidFill>
                  <a:srgbClr val="FF0000"/>
                </a:solidFill>
              </a:rPr>
              <a:t>Summary judgment of no inequitable conduct denied:</a:t>
            </a:r>
            <a:r>
              <a:rPr lang="en-US" sz="2400" i="1" dirty="0" smtClean="0">
                <a:solidFill>
                  <a:srgbClr val="FF0000"/>
                </a:solidFill>
              </a:rPr>
              <a:t> </a:t>
            </a:r>
            <a:r>
              <a:rPr lang="en-US" sz="2400" i="1" dirty="0" smtClean="0"/>
              <a:t>Schering v. </a:t>
            </a:r>
            <a:r>
              <a:rPr lang="en-US" sz="2400" i="1" dirty="0" err="1" smtClean="0"/>
              <a:t>Mylan</a:t>
            </a:r>
            <a:r>
              <a:rPr lang="en-US" sz="2400" dirty="0" smtClean="0"/>
              <a:t>, 2011 WL 3736503 (D.N.J.)</a:t>
            </a:r>
          </a:p>
          <a:p>
            <a:r>
              <a:rPr lang="en-US" sz="2400" dirty="0" smtClean="0"/>
              <a:t>Schering did not disclose to the PTO that several of the claimed compounds were metabolites of one of its own prior art compounds.</a:t>
            </a:r>
          </a:p>
          <a:p>
            <a:r>
              <a:rPr lang="en-US" sz="2400" dirty="0" smtClean="0"/>
              <a:t>Schering argued that </a:t>
            </a:r>
            <a:r>
              <a:rPr lang="en-US" sz="2400" dirty="0" err="1" smtClean="0"/>
              <a:t>Mylan</a:t>
            </a:r>
            <a:r>
              <a:rPr lang="en-US" sz="2400" dirty="0" smtClean="0"/>
              <a:t> cannot show the patents wouldn’t have issued “but for” its failure to disclose, because prosecution occurred before the Fed. Cir. 2003 decision in </a:t>
            </a:r>
            <a:r>
              <a:rPr lang="en-US" sz="2400" i="1" dirty="0" smtClean="0"/>
              <a:t>Schering v. Geneva </a:t>
            </a:r>
            <a:r>
              <a:rPr lang="en-US" sz="2400" dirty="0" smtClean="0"/>
              <a:t>339 F.3d. 1373 (Fed. Cir. 2003) established that such information must be disclosed</a:t>
            </a:r>
          </a:p>
          <a:p>
            <a:r>
              <a:rPr lang="en-US" sz="2400" dirty="0" smtClean="0"/>
              <a:t>District court unconvinced; </a:t>
            </a:r>
            <a:r>
              <a:rPr lang="en-US" sz="2400" i="1" dirty="0" smtClean="0"/>
              <a:t>Geneva</a:t>
            </a:r>
            <a:r>
              <a:rPr lang="en-US" sz="2400" dirty="0" smtClean="0"/>
              <a:t> was not so great a shift in the law on inherent anticipation of metabolites that disclosure of the parent compound couldn’t have blocked issuance of the metabolite claim</a:t>
            </a:r>
          </a:p>
          <a:p>
            <a:r>
              <a:rPr lang="en-US" sz="2400" dirty="0" smtClean="0"/>
              <a:t>SJ would be inappropriate, </a:t>
            </a:r>
            <a:r>
              <a:rPr lang="en-US" sz="2400" dirty="0" err="1" smtClean="0"/>
              <a:t>Mylan</a:t>
            </a:r>
            <a:r>
              <a:rPr lang="en-US" sz="2400" dirty="0" smtClean="0"/>
              <a:t> need only prove by preponderance of the evidence that PTO would have denied Schering’s claims had it been aware of the undisclosed parent compound.</a:t>
            </a:r>
          </a:p>
          <a:p>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p:spPr>
        <p:txBody>
          <a:bodyPr/>
          <a:lstStyle/>
          <a:p>
            <a:pPr>
              <a:defRPr/>
            </a:pPr>
            <a:r>
              <a:rPr lang="en-US" sz="3200" b="0" i="1" dirty="0" smtClean="0"/>
              <a:t>Schering v. </a:t>
            </a:r>
            <a:r>
              <a:rPr lang="en-US" sz="3200" b="0" i="1" dirty="0" err="1" smtClean="0"/>
              <a:t>Mylan</a:t>
            </a:r>
            <a:r>
              <a:rPr lang="en-US" sz="3200" b="0" i="1" dirty="0" smtClean="0"/>
              <a:t> (cont.)</a:t>
            </a:r>
            <a:endParaRPr lang="en-US" sz="3200" b="0" dirty="0" smtClean="0"/>
          </a:p>
        </p:txBody>
      </p:sp>
      <p:sp>
        <p:nvSpPr>
          <p:cNvPr id="7171" name="Rectangle 3"/>
          <p:cNvSpPr>
            <a:spLocks noGrp="1" noChangeArrowheads="1"/>
          </p:cNvSpPr>
          <p:nvPr>
            <p:ph type="body" idx="1"/>
          </p:nvPr>
        </p:nvSpPr>
        <p:spPr>
          <a:xfrm>
            <a:off x="228600" y="1219200"/>
            <a:ext cx="8763000" cy="5486400"/>
          </a:xfrm>
        </p:spPr>
        <p:txBody>
          <a:bodyPr/>
          <a:lstStyle/>
          <a:p>
            <a:r>
              <a:rPr lang="en-US" sz="2400" dirty="0" smtClean="0"/>
              <a:t>Schering also argued that there was insufficient evidence to support the heightened intent standard under </a:t>
            </a:r>
            <a:r>
              <a:rPr lang="en-US" sz="2400" i="1" dirty="0" err="1" smtClean="0"/>
              <a:t>Therasense</a:t>
            </a:r>
            <a:r>
              <a:rPr lang="en-US" sz="2400" dirty="0" smtClean="0"/>
              <a:t>; No showing that Schering knew of the materiality of the information and deliberately withheld it from the PTO.</a:t>
            </a:r>
          </a:p>
          <a:p>
            <a:r>
              <a:rPr lang="en-US" sz="2400" dirty="0" smtClean="0"/>
              <a:t>Schering in-house counsel testimony: believed metabolites to be patentable at the time.</a:t>
            </a:r>
          </a:p>
          <a:p>
            <a:r>
              <a:rPr lang="en-US" sz="2400" dirty="0" err="1" smtClean="0"/>
              <a:t>Mylan</a:t>
            </a:r>
            <a:r>
              <a:rPr lang="en-US" sz="2400" dirty="0" smtClean="0"/>
              <a:t>: Schering’s counsel could not recall the basis for her belief, could not recall ever reading the </a:t>
            </a:r>
            <a:r>
              <a:rPr lang="en-US" sz="2400" i="1" dirty="0" smtClean="0"/>
              <a:t>Geneva</a:t>
            </a:r>
            <a:r>
              <a:rPr lang="en-US" sz="2400" dirty="0" smtClean="0"/>
              <a:t> opinion, and prior </a:t>
            </a:r>
            <a:r>
              <a:rPr lang="en-US" sz="2400" dirty="0" err="1" smtClean="0"/>
              <a:t>caselaw</a:t>
            </a:r>
            <a:r>
              <a:rPr lang="en-US" sz="2400" dirty="0" smtClean="0"/>
              <a:t> on inherency generally stated that a feature in the prior art was not patentable even if it was previously unrecognized.</a:t>
            </a:r>
          </a:p>
          <a:p>
            <a:r>
              <a:rPr lang="en-US" sz="2400" dirty="0" smtClean="0"/>
              <a:t>Court: Evidence is sufficient from which reasonable fact-finder could draw an inference of  deliberate withholding and knowledge of materiality.</a:t>
            </a:r>
          </a:p>
          <a:p>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600200"/>
            <a:ext cx="8763000" cy="4495800"/>
          </a:xfrm>
        </p:spPr>
        <p:txBody>
          <a:bodyPr/>
          <a:lstStyle/>
          <a:p>
            <a:r>
              <a:rPr lang="en-US" sz="2400" dirty="0" smtClean="0"/>
              <a:t>76 Fed. Reg. (July 21, 2011)</a:t>
            </a:r>
          </a:p>
          <a:p>
            <a:r>
              <a:rPr lang="en-US" sz="2400" dirty="0" smtClean="0"/>
              <a:t>Rule 1.56 is amended by revising paragraph (b) to read as follows:</a:t>
            </a:r>
          </a:p>
          <a:p>
            <a:r>
              <a:rPr lang="en-US" sz="2400" dirty="0" smtClean="0"/>
              <a:t>“Information is material to patentability if it is material under the standard set forth in </a:t>
            </a:r>
            <a:r>
              <a:rPr lang="en-US" sz="2400" i="1" dirty="0" err="1" smtClean="0"/>
              <a:t>Therasense</a:t>
            </a:r>
            <a:r>
              <a:rPr lang="en-US" sz="2400" dirty="0" smtClean="0"/>
              <a:t>. </a:t>
            </a:r>
          </a:p>
          <a:p>
            <a:r>
              <a:rPr lang="en-US" sz="2400" dirty="0" smtClean="0"/>
              <a:t>Information is material to patentability under </a:t>
            </a:r>
            <a:r>
              <a:rPr lang="en-US" sz="2400" i="1" dirty="0" err="1" smtClean="0"/>
              <a:t>Therasense</a:t>
            </a:r>
            <a:r>
              <a:rPr lang="en-US" sz="2400" dirty="0" smtClean="0"/>
              <a:t> if:</a:t>
            </a:r>
          </a:p>
          <a:p>
            <a:pPr>
              <a:buNone/>
            </a:pPr>
            <a:r>
              <a:rPr lang="en-US" sz="2400" dirty="0" smtClean="0"/>
              <a:t>	(1) the Office would not allow a claim if it were aware of the information, applying a preponderance of the evidence standard and giving the claim its broadest reasonable construction; or</a:t>
            </a:r>
          </a:p>
          <a:p>
            <a:pPr>
              <a:buNone/>
            </a:pPr>
            <a:r>
              <a:rPr lang="en-US" sz="2400" dirty="0" smtClean="0"/>
              <a:t>	(2) The applicant engages in affirmative egregious misconduct before the Office as to the information.”</a:t>
            </a:r>
          </a:p>
          <a:p>
            <a:pPr>
              <a:buNone/>
            </a:pPr>
            <a:endParaRPr lang="en-US" sz="2400" dirty="0" smtClean="0"/>
          </a:p>
        </p:txBody>
      </p:sp>
      <p:sp>
        <p:nvSpPr>
          <p:cNvPr id="5" name="Title 4"/>
          <p:cNvSpPr>
            <a:spLocks noGrp="1"/>
          </p:cNvSpPr>
          <p:nvPr>
            <p:ph type="title"/>
          </p:nvPr>
        </p:nvSpPr>
        <p:spPr>
          <a:xfrm>
            <a:off x="457200" y="304800"/>
            <a:ext cx="8229600" cy="1143000"/>
          </a:xfrm>
        </p:spPr>
        <p:txBody>
          <a:bodyPr/>
          <a:lstStyle/>
          <a:p>
            <a:pPr lvl="0"/>
            <a:r>
              <a:rPr lang="en-US" dirty="0" smtClean="0"/>
              <a:t/>
            </a:r>
            <a:br>
              <a:rPr lang="en-US" dirty="0" smtClean="0"/>
            </a:br>
            <a:r>
              <a:rPr lang="en-US" dirty="0" smtClean="0"/>
              <a:t>PTO Response to </a:t>
            </a:r>
            <a:r>
              <a:rPr lang="en-US" i="1" dirty="0" err="1" smtClean="0"/>
              <a:t>Therasense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600200"/>
            <a:ext cx="8763000" cy="4495800"/>
          </a:xfrm>
        </p:spPr>
        <p:txBody>
          <a:bodyPr/>
          <a:lstStyle/>
          <a:p>
            <a:r>
              <a:rPr lang="en-US" sz="2400" dirty="0" smtClean="0"/>
              <a:t>Based on feedback and commentary received from BIO member companies</a:t>
            </a:r>
          </a:p>
          <a:p>
            <a:r>
              <a:rPr lang="en-US" sz="2400" dirty="0" smtClean="0"/>
              <a:t>BIO comments submitted Oct. 19, 2011, available at:</a:t>
            </a:r>
          </a:p>
          <a:p>
            <a:pPr>
              <a:buNone/>
            </a:pPr>
            <a:r>
              <a:rPr lang="en-US" sz="2400" dirty="0" smtClean="0">
                <a:hlinkClick r:id="rId3"/>
              </a:rPr>
              <a:t>http://www.bio.org/advocacy/letters/revision-materiality-patentability-standard-duty-disclose</a:t>
            </a:r>
            <a:endParaRPr lang="en-US" sz="2400" dirty="0" smtClean="0"/>
          </a:p>
          <a:p>
            <a:pPr>
              <a:buNone/>
            </a:pPr>
            <a:endParaRPr lang="en-US" sz="2400" dirty="0" smtClean="0"/>
          </a:p>
          <a:p>
            <a:endParaRPr lang="en-US" sz="2400" dirty="0" smtClean="0"/>
          </a:p>
          <a:p>
            <a:pPr>
              <a:buNone/>
            </a:pPr>
            <a:endParaRPr lang="en-US" sz="2400" dirty="0" smtClean="0"/>
          </a:p>
        </p:txBody>
      </p:sp>
      <p:sp>
        <p:nvSpPr>
          <p:cNvPr id="5" name="Title 4"/>
          <p:cNvSpPr>
            <a:spLocks noGrp="1"/>
          </p:cNvSpPr>
          <p:nvPr>
            <p:ph type="title"/>
          </p:nvPr>
        </p:nvSpPr>
        <p:spPr>
          <a:xfrm>
            <a:off x="457200" y="304800"/>
            <a:ext cx="8229600" cy="1143000"/>
          </a:xfrm>
        </p:spPr>
        <p:txBody>
          <a:bodyPr/>
          <a:lstStyle/>
          <a:p>
            <a:pPr lvl="0"/>
            <a:r>
              <a:rPr lang="en-US" dirty="0" smtClean="0"/>
              <a:t/>
            </a:r>
            <a:br>
              <a:rPr lang="en-US" dirty="0" smtClean="0"/>
            </a:br>
            <a:r>
              <a:rPr lang="en-US" dirty="0" smtClean="0"/>
              <a:t>Observations on NPRM</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600200"/>
            <a:ext cx="8763000" cy="5257800"/>
          </a:xfrm>
        </p:spPr>
        <p:txBody>
          <a:bodyPr/>
          <a:lstStyle/>
          <a:p>
            <a:r>
              <a:rPr lang="en-US" sz="2400" dirty="0" smtClean="0"/>
              <a:t>BIO members believe that the proposed revisions to Rule 56 are unlikely to contribute to greater stability in the law</a:t>
            </a:r>
          </a:p>
          <a:p>
            <a:r>
              <a:rPr lang="en-US" sz="2400" dirty="0" smtClean="0"/>
              <a:t>PTO proposes a direct importation of judicial materiality standard (“information is material under Rule 56 if it is material under </a:t>
            </a:r>
            <a:r>
              <a:rPr lang="en-US" sz="2400" i="1" dirty="0" err="1" smtClean="0"/>
              <a:t>Therasense</a:t>
            </a:r>
            <a:r>
              <a:rPr lang="en-US" sz="2400" dirty="0" smtClean="0"/>
              <a:t>”)</a:t>
            </a:r>
          </a:p>
          <a:p>
            <a:r>
              <a:rPr lang="en-US" sz="2400" i="1" dirty="0" err="1" smtClean="0"/>
              <a:t>Therasense</a:t>
            </a:r>
            <a:r>
              <a:rPr lang="en-US" sz="2400" dirty="0" smtClean="0"/>
              <a:t> standard is likely to evolve, drift, and erode in the course of judicial interpretation.</a:t>
            </a:r>
          </a:p>
          <a:p>
            <a:r>
              <a:rPr lang="en-US" sz="2400" dirty="0" smtClean="0"/>
              <a:t>PTO’s self-adjusting materiality standard would give the force of regulation to shifts in future court decisions interpreting </a:t>
            </a:r>
            <a:r>
              <a:rPr lang="en-US" sz="2400" i="1" dirty="0" err="1" smtClean="0"/>
              <a:t>Therasense</a:t>
            </a:r>
            <a:endParaRPr lang="en-US" sz="2400" i="1" dirty="0" smtClean="0"/>
          </a:p>
          <a:p>
            <a:r>
              <a:rPr lang="en-US" sz="2400" dirty="0" smtClean="0"/>
              <a:t>Creep and uncertainty in the operation of Rule 56 would follow</a:t>
            </a:r>
          </a:p>
          <a:p>
            <a:r>
              <a:rPr lang="en-US" sz="2400" dirty="0" smtClean="0"/>
              <a:t>PTO does not have to let the evolution of its own disclosure standard be driven by self-interested private litigants</a:t>
            </a:r>
          </a:p>
          <a:p>
            <a:endParaRPr lang="en-US" sz="2400" dirty="0" smtClean="0"/>
          </a:p>
          <a:p>
            <a:pPr>
              <a:buNone/>
            </a:pPr>
            <a:endParaRPr lang="en-US" sz="2400" dirty="0" smtClean="0"/>
          </a:p>
          <a:p>
            <a:endParaRPr lang="en-US" sz="2400" dirty="0" smtClean="0"/>
          </a:p>
          <a:p>
            <a:pPr>
              <a:buNone/>
            </a:pPr>
            <a:endParaRPr lang="en-US" sz="2400" dirty="0" smtClean="0"/>
          </a:p>
        </p:txBody>
      </p:sp>
      <p:sp>
        <p:nvSpPr>
          <p:cNvPr id="5" name="Title 4"/>
          <p:cNvSpPr>
            <a:spLocks noGrp="1"/>
          </p:cNvSpPr>
          <p:nvPr>
            <p:ph type="title"/>
          </p:nvPr>
        </p:nvSpPr>
        <p:spPr>
          <a:xfrm>
            <a:off x="457200" y="304800"/>
            <a:ext cx="8229600" cy="1143000"/>
          </a:xfrm>
        </p:spPr>
        <p:txBody>
          <a:bodyPr/>
          <a:lstStyle/>
          <a:p>
            <a:pPr lvl="0"/>
            <a:r>
              <a:rPr lang="en-US" dirty="0" smtClean="0"/>
              <a:t/>
            </a:r>
            <a:br>
              <a:rPr lang="en-US" dirty="0" smtClean="0"/>
            </a:br>
            <a:r>
              <a:rPr lang="en-US" dirty="0" smtClean="0"/>
              <a:t>Legal Stability?</a:t>
            </a:r>
            <a:br>
              <a:rPr lang="en-US"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447800"/>
            <a:ext cx="8763000" cy="5257800"/>
          </a:xfrm>
        </p:spPr>
        <p:txBody>
          <a:bodyPr/>
          <a:lstStyle/>
          <a:p>
            <a:r>
              <a:rPr lang="en-US" sz="2400" dirty="0" smtClean="0"/>
              <a:t>BIO members believe that the proposed revisions to Rule 56  do not create significantly greater certainty about art that must be submitted</a:t>
            </a:r>
          </a:p>
          <a:p>
            <a:r>
              <a:rPr lang="en-US" sz="2400" dirty="0" smtClean="0"/>
              <a:t>Under current standard, art must be submitted if sufficient for a </a:t>
            </a:r>
            <a:r>
              <a:rPr lang="en-US" sz="2400" i="1" dirty="0" smtClean="0"/>
              <a:t>prima facie </a:t>
            </a:r>
            <a:r>
              <a:rPr lang="en-US" sz="2400" dirty="0" smtClean="0"/>
              <a:t>case.</a:t>
            </a:r>
          </a:p>
          <a:p>
            <a:r>
              <a:rPr lang="en-US" sz="2400" dirty="0" smtClean="0"/>
              <a:t>Under the proposed standard, art must be submitted if it is “but for” material – i.e. sufficient to maintain a rejection + make final</a:t>
            </a:r>
          </a:p>
          <a:p>
            <a:r>
              <a:rPr lang="en-US" sz="2400" dirty="0" smtClean="0"/>
              <a:t>The delta between the two is unclear, probably small from an </a:t>
            </a:r>
            <a:r>
              <a:rPr lang="en-US" sz="2400" i="1" dirty="0" smtClean="0"/>
              <a:t>ex ante </a:t>
            </a:r>
            <a:r>
              <a:rPr lang="en-US" sz="2400" dirty="0" smtClean="0"/>
              <a:t>perspective</a:t>
            </a:r>
          </a:p>
          <a:p>
            <a:r>
              <a:rPr lang="en-US" sz="2400" dirty="0" smtClean="0"/>
              <a:t>In most instances, applicants won’t be able to predict the sufficiency of a reference for a final rejection with any greater certainty than they can predict the sufficiency of that reference for a prima facie case.</a:t>
            </a:r>
          </a:p>
          <a:p>
            <a:r>
              <a:rPr lang="en-US" sz="2400" dirty="0" smtClean="0"/>
              <a:t>The proposed standard is not significantly more helpful than the current standard in deciding what to submit.</a:t>
            </a:r>
          </a:p>
          <a:p>
            <a:endParaRPr lang="en-US" sz="2400" dirty="0" smtClean="0"/>
          </a:p>
          <a:p>
            <a:pPr>
              <a:buNone/>
            </a:pPr>
            <a:endParaRPr lang="en-US" sz="2400" dirty="0" smtClean="0"/>
          </a:p>
          <a:p>
            <a:endParaRPr lang="en-US" sz="2400" dirty="0" smtClean="0"/>
          </a:p>
          <a:p>
            <a:pPr>
              <a:buNone/>
            </a:pPr>
            <a:endParaRPr lang="en-US" sz="2400" dirty="0" smtClean="0"/>
          </a:p>
        </p:txBody>
      </p:sp>
      <p:sp>
        <p:nvSpPr>
          <p:cNvPr id="5" name="Title 4"/>
          <p:cNvSpPr>
            <a:spLocks noGrp="1"/>
          </p:cNvSpPr>
          <p:nvPr>
            <p:ph type="title"/>
          </p:nvPr>
        </p:nvSpPr>
        <p:spPr>
          <a:xfrm>
            <a:off x="457200" y="304800"/>
            <a:ext cx="8229600" cy="1143000"/>
          </a:xfrm>
        </p:spPr>
        <p:txBody>
          <a:bodyPr/>
          <a:lstStyle/>
          <a:p>
            <a:pPr lvl="0"/>
            <a:r>
              <a:rPr lang="en-US" dirty="0" smtClean="0"/>
              <a:t/>
            </a:r>
            <a:br>
              <a:rPr lang="en-US" dirty="0" smtClean="0"/>
            </a:br>
            <a:r>
              <a:rPr lang="en-US" dirty="0" smtClean="0"/>
              <a:t>Legal Certainty?</a:t>
            </a:r>
            <a:br>
              <a:rPr lang="en-US"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676400"/>
            <a:ext cx="8763000" cy="4191000"/>
          </a:xfrm>
        </p:spPr>
        <p:txBody>
          <a:bodyPr/>
          <a:lstStyle/>
          <a:p>
            <a:r>
              <a:rPr lang="en-US" sz="2400" dirty="0" smtClean="0"/>
              <a:t>BIO members believe that the proposed revisions to Rule 56  may accomplish less than the PTO hopes</a:t>
            </a:r>
          </a:p>
          <a:p>
            <a:r>
              <a:rPr lang="en-US" sz="2400" dirty="0" smtClean="0"/>
              <a:t>Even under the proposed rule, applicants may not feel comfortable disclosing significantly less art to the PTO</a:t>
            </a:r>
          </a:p>
          <a:p>
            <a:r>
              <a:rPr lang="en-US" sz="2400" dirty="0" smtClean="0"/>
              <a:t>Not clear how many of the references that are disclosed today wouldn’t need to be disclosed under the proposed new standard</a:t>
            </a:r>
          </a:p>
          <a:p>
            <a:r>
              <a:rPr lang="en-US" sz="2400" dirty="0" smtClean="0"/>
              <a:t>Making a decision to withhold, even under </a:t>
            </a:r>
            <a:r>
              <a:rPr lang="en-US" sz="2400" i="1" dirty="0" err="1" smtClean="0"/>
              <a:t>Therasense</a:t>
            </a:r>
            <a:r>
              <a:rPr lang="en-US" sz="2400" dirty="0" smtClean="0"/>
              <a:t>, continues to create a risk under the “intent” prong – relative to the significant risk reduction caused by disclosing information. (“no downside to disclosing more rather than less”)</a:t>
            </a:r>
          </a:p>
          <a:p>
            <a:pPr>
              <a:buNone/>
            </a:pPr>
            <a:endParaRPr lang="en-US" sz="2400" dirty="0" smtClean="0"/>
          </a:p>
          <a:p>
            <a:pPr>
              <a:buNone/>
            </a:pPr>
            <a:endParaRPr lang="en-US" sz="2400" dirty="0" smtClean="0"/>
          </a:p>
          <a:p>
            <a:endParaRPr lang="en-US" sz="2400" dirty="0" smtClean="0"/>
          </a:p>
          <a:p>
            <a:pPr>
              <a:buNone/>
            </a:pPr>
            <a:endParaRPr lang="en-US" sz="2400" dirty="0" smtClean="0"/>
          </a:p>
        </p:txBody>
      </p:sp>
      <p:sp>
        <p:nvSpPr>
          <p:cNvPr id="5" name="Title 4"/>
          <p:cNvSpPr>
            <a:spLocks noGrp="1"/>
          </p:cNvSpPr>
          <p:nvPr>
            <p:ph type="title"/>
          </p:nvPr>
        </p:nvSpPr>
        <p:spPr>
          <a:xfrm>
            <a:off x="457200" y="304800"/>
            <a:ext cx="8229600" cy="1143000"/>
          </a:xfrm>
        </p:spPr>
        <p:txBody>
          <a:bodyPr/>
          <a:lstStyle/>
          <a:p>
            <a:pPr lvl="0"/>
            <a:r>
              <a:rPr lang="en-US" dirty="0" smtClean="0"/>
              <a:t/>
            </a:r>
            <a:br>
              <a:rPr lang="en-US" dirty="0" smtClean="0"/>
            </a:br>
            <a:r>
              <a:rPr lang="en-US" dirty="0" smtClean="0"/>
              <a:t>Effectiveness?</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0513" y="1846263"/>
            <a:ext cx="7939087" cy="2409825"/>
          </a:xfrm>
          <a:prstGeom prst="rect">
            <a:avLst/>
          </a:prstGeom>
          <a:noFill/>
          <a:ln w="12700">
            <a:noFill/>
            <a:miter lim="800000"/>
            <a:headEnd/>
            <a:tailEnd/>
          </a:ln>
        </p:spPr>
        <p:txBody>
          <a:bodyPr>
            <a:spAutoFit/>
          </a:bodyPr>
          <a:lstStyle/>
          <a:p>
            <a:pPr eaLnBrk="0" hangingPunct="0"/>
            <a:endParaRPr lang="en-US" sz="3800"/>
          </a:p>
          <a:p>
            <a:pPr eaLnBrk="0" hangingPunct="0"/>
            <a:endParaRPr lang="en-US" sz="3800"/>
          </a:p>
          <a:p>
            <a:pPr eaLnBrk="0" hangingPunct="0"/>
            <a:endParaRPr lang="en-US" sz="3800"/>
          </a:p>
          <a:p>
            <a:pPr eaLnBrk="0" hangingPunct="0"/>
            <a:endParaRPr lang="en-US" sz="3800"/>
          </a:p>
        </p:txBody>
      </p:sp>
      <p:sp>
        <p:nvSpPr>
          <p:cNvPr id="8195" name="Rectangle 3"/>
          <p:cNvSpPr>
            <a:spLocks noGrp="1" noChangeArrowheads="1"/>
          </p:cNvSpPr>
          <p:nvPr>
            <p:ph type="title"/>
          </p:nvPr>
        </p:nvSpPr>
        <p:spPr>
          <a:xfrm>
            <a:off x="0" y="152400"/>
            <a:ext cx="8991600" cy="1147763"/>
          </a:xfrm>
        </p:spPr>
        <p:txBody>
          <a:bodyPr/>
          <a:lstStyle/>
          <a:p>
            <a:pPr algn="r" eaLnBrk="1" hangingPunct="1">
              <a:defRPr/>
            </a:pPr>
            <a:r>
              <a:rPr lang="en-US" sz="3600" dirty="0" smtClean="0"/>
              <a:t>“Lying, Cheating, and Stealing”</a:t>
            </a:r>
          </a:p>
        </p:txBody>
      </p:sp>
      <p:sp>
        <p:nvSpPr>
          <p:cNvPr id="8196" name="Rectangle 4"/>
          <p:cNvSpPr>
            <a:spLocks noGrp="1" noChangeArrowheads="1"/>
          </p:cNvSpPr>
          <p:nvPr>
            <p:ph type="body" sz="half" idx="1"/>
          </p:nvPr>
        </p:nvSpPr>
        <p:spPr>
          <a:xfrm>
            <a:off x="392113" y="1447800"/>
            <a:ext cx="8447087" cy="4114800"/>
          </a:xfrm>
        </p:spPr>
        <p:txBody>
          <a:bodyPr/>
          <a:lstStyle/>
          <a:p>
            <a:r>
              <a:rPr lang="en-US" sz="2800" dirty="0" smtClean="0"/>
              <a:t>The inequitable conduct defense evolved from Supreme Court “unclean hands” cases involving truly egregious behavior</a:t>
            </a:r>
          </a:p>
          <a:p>
            <a:r>
              <a:rPr lang="en-US" sz="2000" dirty="0" smtClean="0"/>
              <a:t>Bribed “prior user” to suppress evidence and file false affidavit favoring patentee - </a:t>
            </a:r>
            <a:r>
              <a:rPr lang="en-US" sz="2000" i="1" dirty="0" smtClean="0"/>
              <a:t>Keystone Driller Co. v. General Excavator Co</a:t>
            </a:r>
            <a:r>
              <a:rPr lang="en-US" sz="2000" dirty="0" smtClean="0"/>
              <a:t>., 290 U.S. 240 (1933)).</a:t>
            </a:r>
          </a:p>
          <a:p>
            <a:r>
              <a:rPr lang="en-US" sz="2000" dirty="0" smtClean="0"/>
              <a:t>Paid an expert to sign an attorney-written article praising invention, arranged for publication, and submitted the fabricated rebuttal evidence to PTO - </a:t>
            </a:r>
            <a:r>
              <a:rPr lang="en-US" sz="2000" i="1" dirty="0" smtClean="0"/>
              <a:t>Hazel‐Atlas Glass Co. v. Hartford‐Empire Co</a:t>
            </a:r>
            <a:r>
              <a:rPr lang="en-US" sz="2000" dirty="0" smtClean="0"/>
              <a:t>., 322 U.S. 238 (1944)).</a:t>
            </a:r>
          </a:p>
          <a:p>
            <a:r>
              <a:rPr lang="en-US" sz="2000" dirty="0" smtClean="0"/>
              <a:t>Patentee discovered and suppressed evidence of perjury and used it to blackmail the inventor into a favorable settlement of interference - </a:t>
            </a:r>
            <a:r>
              <a:rPr lang="en-US" sz="2000" i="1" dirty="0" smtClean="0"/>
              <a:t>Precision Instruments Mfg. Co. v. Automotive Maintenance Mach. Co</a:t>
            </a:r>
            <a:r>
              <a:rPr lang="en-US" sz="2000" dirty="0" smtClean="0"/>
              <a:t>., 324 U.S. 606 (1945)).</a:t>
            </a:r>
          </a:p>
        </p:txBody>
      </p:sp>
      <p:sp>
        <p:nvSpPr>
          <p:cNvPr id="5" name="TextBox 4"/>
          <p:cNvSpPr txBox="1"/>
          <p:nvPr/>
        </p:nvSpPr>
        <p:spPr>
          <a:xfrm>
            <a:off x="1371600" y="5638800"/>
            <a:ext cx="6934200" cy="1015663"/>
          </a:xfrm>
          <a:prstGeom prst="rect">
            <a:avLst/>
          </a:prstGeom>
          <a:noFill/>
        </p:spPr>
        <p:txBody>
          <a:bodyPr wrap="square">
            <a:spAutoFit/>
          </a:bodyPr>
          <a:lstStyle/>
          <a:p>
            <a:r>
              <a:rPr lang="en-US" sz="2000" dirty="0" smtClean="0"/>
              <a:t>“… where </a:t>
            </a:r>
            <a:r>
              <a:rPr lang="en-US" sz="2000" dirty="0"/>
              <a:t>applicants 'lied, cheated, and stole' to obtain </a:t>
            </a:r>
            <a:r>
              <a:rPr lang="en-US" sz="2000" dirty="0" smtClean="0"/>
              <a:t>a patent… “</a:t>
            </a:r>
          </a:p>
          <a:p>
            <a:r>
              <a:rPr lang="en-US" sz="2000" dirty="0" smtClean="0">
                <a:solidFill>
                  <a:schemeClr val="accent1"/>
                </a:solidFill>
              </a:rPr>
              <a:t>Chief Judge Rader,</a:t>
            </a:r>
            <a:r>
              <a:rPr lang="en-US" sz="2000" dirty="0">
                <a:solidFill>
                  <a:schemeClr val="accent1"/>
                </a:solidFill>
              </a:rPr>
              <a:t> </a:t>
            </a:r>
            <a:r>
              <a:rPr lang="en-US" sz="2000" i="1" dirty="0" smtClean="0">
                <a:solidFill>
                  <a:schemeClr val="accent1"/>
                </a:solidFill>
              </a:rPr>
              <a:t>Always </a:t>
            </a:r>
            <a:r>
              <a:rPr lang="en-US" sz="2000" i="1" dirty="0">
                <a:solidFill>
                  <a:schemeClr val="accent1"/>
                </a:solidFill>
              </a:rPr>
              <a:t>at the </a:t>
            </a:r>
            <a:r>
              <a:rPr lang="en-US" sz="2000" i="1" dirty="0" smtClean="0">
                <a:solidFill>
                  <a:schemeClr val="accent1"/>
                </a:solidFill>
              </a:rPr>
              <a:t>Margin</a:t>
            </a:r>
            <a:r>
              <a:rPr lang="en-US" sz="2000" i="1" dirty="0">
                <a:solidFill>
                  <a:schemeClr val="accent1"/>
                </a:solidFill>
              </a:rPr>
              <a:t>: Inequitable Conduct In </a:t>
            </a:r>
            <a:r>
              <a:rPr lang="en-US" sz="2000" i="1" dirty="0" smtClean="0">
                <a:solidFill>
                  <a:schemeClr val="accent1"/>
                </a:solidFill>
              </a:rPr>
              <a:t>Flux</a:t>
            </a:r>
            <a:endParaRPr lang="en-US" sz="2000" dirty="0">
              <a:solidFill>
                <a:schemeClr val="accent1"/>
              </a:solidFill>
            </a:endParaRPr>
          </a:p>
          <a:p>
            <a:r>
              <a:rPr lang="en-US" sz="2000" dirty="0" smtClean="0">
                <a:solidFill>
                  <a:schemeClr val="accent1"/>
                </a:solidFill>
              </a:rPr>
              <a:t>59 </a:t>
            </a:r>
            <a:r>
              <a:rPr lang="en-US" sz="2000" dirty="0">
                <a:solidFill>
                  <a:schemeClr val="accent1"/>
                </a:solidFill>
              </a:rPr>
              <a:t>Am. U. L. Rev. </a:t>
            </a:r>
            <a:r>
              <a:rPr lang="en-US" sz="2000" dirty="0" smtClean="0">
                <a:solidFill>
                  <a:schemeClr val="accent1"/>
                </a:solidFill>
              </a:rPr>
              <a:t>777, 780 </a:t>
            </a:r>
            <a:r>
              <a:rPr lang="en-US" sz="2000" dirty="0">
                <a:solidFill>
                  <a:schemeClr val="accent1"/>
                </a:solidFill>
              </a:rPr>
              <a:t>(2010)</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676400"/>
            <a:ext cx="8763000" cy="4648200"/>
          </a:xfrm>
        </p:spPr>
        <p:txBody>
          <a:bodyPr/>
          <a:lstStyle/>
          <a:p>
            <a:r>
              <a:rPr lang="en-US" sz="2400" dirty="0" smtClean="0"/>
              <a:t>Numerous BIO members have asked why the PTO continues to need Rule 56 at all</a:t>
            </a:r>
          </a:p>
          <a:p>
            <a:r>
              <a:rPr lang="en-US" sz="2400" dirty="0" smtClean="0"/>
              <a:t>If the PTO wants only the </a:t>
            </a:r>
            <a:r>
              <a:rPr lang="en-US" sz="2400" i="1" dirty="0" err="1" smtClean="0"/>
              <a:t>Therasense</a:t>
            </a:r>
            <a:r>
              <a:rPr lang="en-US" sz="2400" dirty="0" smtClean="0"/>
              <a:t> standard, then why have a rule at all – </a:t>
            </a:r>
            <a:r>
              <a:rPr lang="en-US" sz="2400" i="1" dirty="0" err="1" smtClean="0"/>
              <a:t>Therasense</a:t>
            </a:r>
            <a:r>
              <a:rPr lang="en-US" sz="2400" dirty="0" smtClean="0"/>
              <a:t> is already the law</a:t>
            </a:r>
          </a:p>
          <a:p>
            <a:r>
              <a:rPr lang="en-US" sz="2400" dirty="0" smtClean="0"/>
              <a:t>If fraud, perjury, falsification etc. is the concern, federal statutes such as 18 USC 1001 are available</a:t>
            </a:r>
          </a:p>
          <a:p>
            <a:r>
              <a:rPr lang="en-US" sz="2400" dirty="0" smtClean="0"/>
              <a:t>Rule 56 is practically enforceable only against registered practitioners, who are bound by the Canons and professional conduct standards and could surely be sanctioned even if no Rule 56 existed.</a:t>
            </a:r>
          </a:p>
          <a:p>
            <a:r>
              <a:rPr lang="en-US" sz="2400" dirty="0" smtClean="0"/>
              <a:t>Moreover, the AIA expands PTO authority to sanction practitioner misconduct</a:t>
            </a:r>
          </a:p>
          <a:p>
            <a:pPr>
              <a:buNone/>
            </a:pPr>
            <a:endParaRPr lang="en-US" sz="2400" dirty="0" smtClean="0"/>
          </a:p>
          <a:p>
            <a:pPr>
              <a:buNone/>
            </a:pPr>
            <a:endParaRPr lang="en-US" sz="2400" dirty="0" smtClean="0"/>
          </a:p>
          <a:p>
            <a:endParaRPr lang="en-US" sz="2400" dirty="0" smtClean="0"/>
          </a:p>
          <a:p>
            <a:pPr>
              <a:buNone/>
            </a:pPr>
            <a:endParaRPr lang="en-US" sz="2400" dirty="0" smtClean="0"/>
          </a:p>
        </p:txBody>
      </p:sp>
      <p:sp>
        <p:nvSpPr>
          <p:cNvPr id="5" name="Title 4"/>
          <p:cNvSpPr>
            <a:spLocks noGrp="1"/>
          </p:cNvSpPr>
          <p:nvPr>
            <p:ph type="title"/>
          </p:nvPr>
        </p:nvSpPr>
        <p:spPr>
          <a:xfrm>
            <a:off x="457200" y="304800"/>
            <a:ext cx="8229600" cy="1143000"/>
          </a:xfrm>
        </p:spPr>
        <p:txBody>
          <a:bodyPr/>
          <a:lstStyle/>
          <a:p>
            <a:pPr lvl="0"/>
            <a:r>
              <a:rPr lang="en-US" dirty="0" smtClean="0"/>
              <a:t/>
            </a:r>
            <a:br>
              <a:rPr lang="en-US" dirty="0" smtClean="0"/>
            </a:br>
            <a:r>
              <a:rPr lang="en-US" dirty="0" smtClean="0"/>
              <a:t>Necessary?</a:t>
            </a:r>
            <a:br>
              <a:rPr lang="en-US" dirty="0" smtClean="0"/>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676400"/>
            <a:ext cx="8763000" cy="4648200"/>
          </a:xfrm>
        </p:spPr>
        <p:txBody>
          <a:bodyPr/>
          <a:lstStyle/>
          <a:p>
            <a:r>
              <a:rPr lang="en-US" sz="2400" dirty="0" smtClean="0"/>
              <a:t>AIA contains new post-grant and inter </a:t>
            </a:r>
            <a:r>
              <a:rPr lang="en-US" sz="2400" dirty="0" err="1" smtClean="0"/>
              <a:t>partes</a:t>
            </a:r>
            <a:r>
              <a:rPr lang="en-US" sz="2400" dirty="0" smtClean="0"/>
              <a:t> review proceedings</a:t>
            </a:r>
          </a:p>
          <a:p>
            <a:r>
              <a:rPr lang="en-US" sz="2400" dirty="0" smtClean="0"/>
              <a:t>Expands Director’s reexamination authority</a:t>
            </a:r>
          </a:p>
          <a:p>
            <a:r>
              <a:rPr lang="en-US" sz="2400" dirty="0" smtClean="0"/>
              <a:t>Provides more opportunities for third party submissions of prior art and patentee representations about claim scope</a:t>
            </a:r>
          </a:p>
          <a:p>
            <a:r>
              <a:rPr lang="en-US" sz="2400" dirty="0" smtClean="0"/>
              <a:t>Provides for supplemental examination</a:t>
            </a:r>
          </a:p>
          <a:p>
            <a:r>
              <a:rPr lang="en-US" sz="2400" dirty="0" smtClean="0"/>
              <a:t>Most applications are published and available on public PAIR</a:t>
            </a:r>
          </a:p>
          <a:p>
            <a:r>
              <a:rPr lang="en-US" sz="2400" dirty="0" smtClean="0"/>
              <a:t>These mechanisms provide checks on instances of nondisclosure and misrepresentation. Such checks did not exist when Rule 56 was last revised in 1992</a:t>
            </a:r>
          </a:p>
          <a:p>
            <a:endParaRPr lang="en-US" sz="2400" dirty="0" smtClean="0"/>
          </a:p>
          <a:p>
            <a:pPr>
              <a:buNone/>
            </a:pPr>
            <a:endParaRPr lang="en-US" sz="2400" dirty="0" smtClean="0"/>
          </a:p>
          <a:p>
            <a:pPr>
              <a:buNone/>
            </a:pPr>
            <a:endParaRPr lang="en-US" sz="2400" dirty="0" smtClean="0"/>
          </a:p>
          <a:p>
            <a:endParaRPr lang="en-US" sz="2400" dirty="0" smtClean="0"/>
          </a:p>
          <a:p>
            <a:pPr>
              <a:buNone/>
            </a:pPr>
            <a:endParaRPr lang="en-US" sz="2400" dirty="0" smtClean="0"/>
          </a:p>
        </p:txBody>
      </p:sp>
      <p:sp>
        <p:nvSpPr>
          <p:cNvPr id="5" name="Title 4"/>
          <p:cNvSpPr>
            <a:spLocks noGrp="1"/>
          </p:cNvSpPr>
          <p:nvPr>
            <p:ph type="title"/>
          </p:nvPr>
        </p:nvSpPr>
        <p:spPr>
          <a:xfrm>
            <a:off x="457200" y="304800"/>
            <a:ext cx="8229600" cy="1143000"/>
          </a:xfrm>
        </p:spPr>
        <p:txBody>
          <a:bodyPr/>
          <a:lstStyle/>
          <a:p>
            <a:pPr lvl="0"/>
            <a:r>
              <a:rPr lang="en-US" dirty="0" smtClean="0"/>
              <a:t/>
            </a:r>
            <a:br>
              <a:rPr lang="en-US" dirty="0" smtClean="0"/>
            </a:br>
            <a:r>
              <a:rPr lang="en-US" dirty="0" smtClean="0"/>
              <a:t>AIA will change the picture?</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676400"/>
            <a:ext cx="8763000" cy="4648200"/>
          </a:xfrm>
        </p:spPr>
        <p:txBody>
          <a:bodyPr/>
          <a:lstStyle/>
          <a:p>
            <a:r>
              <a:rPr lang="en-US" sz="2400" dirty="0" smtClean="0"/>
              <a:t>BIO believes that </a:t>
            </a:r>
            <a:r>
              <a:rPr lang="en-US" sz="2400" i="1" dirty="0" err="1" smtClean="0"/>
              <a:t>Therasense</a:t>
            </a:r>
            <a:r>
              <a:rPr lang="en-US" sz="2400" dirty="0" smtClean="0"/>
              <a:t> arguably creates greater relief from later being accused of misrepresentation than from being accused of concealment</a:t>
            </a:r>
          </a:p>
          <a:p>
            <a:r>
              <a:rPr lang="en-US" sz="2400" dirty="0" smtClean="0"/>
              <a:t>Affirmative representations about prior art are likely to be material only if they qualify as “affirmative, egregious misconduct” (such as falsifications)</a:t>
            </a:r>
          </a:p>
          <a:p>
            <a:r>
              <a:rPr lang="en-US" sz="2400" dirty="0" smtClean="0"/>
              <a:t>Accordingly, </a:t>
            </a:r>
            <a:r>
              <a:rPr lang="en-US" sz="2400" i="1" dirty="0" err="1" smtClean="0"/>
              <a:t>Therasense</a:t>
            </a:r>
            <a:r>
              <a:rPr lang="en-US" sz="2400" dirty="0" smtClean="0"/>
              <a:t> may create an opening for PTO incentives for applicants to identify, discuss and explain art they view as most relevant</a:t>
            </a:r>
          </a:p>
          <a:p>
            <a:endParaRPr lang="en-US" sz="2400" dirty="0" smtClean="0"/>
          </a:p>
          <a:p>
            <a:endParaRPr lang="en-US" sz="2400" dirty="0" smtClean="0"/>
          </a:p>
          <a:p>
            <a:pPr>
              <a:buNone/>
            </a:pPr>
            <a:endParaRPr lang="en-US" sz="2400" dirty="0" smtClean="0"/>
          </a:p>
          <a:p>
            <a:pPr>
              <a:buNone/>
            </a:pPr>
            <a:endParaRPr lang="en-US" sz="2400" dirty="0" smtClean="0"/>
          </a:p>
          <a:p>
            <a:endParaRPr lang="en-US" sz="2400" dirty="0" smtClean="0"/>
          </a:p>
          <a:p>
            <a:pPr>
              <a:buNone/>
            </a:pPr>
            <a:endParaRPr lang="en-US" sz="2400" dirty="0" smtClean="0"/>
          </a:p>
        </p:txBody>
      </p:sp>
      <p:sp>
        <p:nvSpPr>
          <p:cNvPr id="5" name="Title 4"/>
          <p:cNvSpPr>
            <a:spLocks noGrp="1"/>
          </p:cNvSpPr>
          <p:nvPr>
            <p:ph type="title"/>
          </p:nvPr>
        </p:nvSpPr>
        <p:spPr>
          <a:xfrm>
            <a:off x="457200" y="304800"/>
            <a:ext cx="8229600" cy="1143000"/>
          </a:xfrm>
        </p:spPr>
        <p:txBody>
          <a:bodyPr/>
          <a:lstStyle/>
          <a:p>
            <a:pPr lvl="0"/>
            <a:r>
              <a:rPr lang="en-US" dirty="0" smtClean="0"/>
              <a:t/>
            </a:r>
            <a:br>
              <a:rPr lang="en-US" dirty="0" smtClean="0"/>
            </a:br>
            <a:r>
              <a:rPr lang="en-US" dirty="0" smtClean="0"/>
              <a:t>Alternative approaches?</a:t>
            </a:r>
            <a:br>
              <a:rPr lang="en-US"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676400"/>
            <a:ext cx="8763000" cy="4648200"/>
          </a:xfrm>
        </p:spPr>
        <p:txBody>
          <a:bodyPr/>
          <a:lstStyle/>
          <a:p>
            <a:r>
              <a:rPr lang="en-US" sz="2400" dirty="0" smtClean="0"/>
              <a:t>BIO believes that applicants will need to submit whatever the evolving court standards require;</a:t>
            </a:r>
          </a:p>
          <a:p>
            <a:r>
              <a:rPr lang="en-US" sz="2400" dirty="0" smtClean="0"/>
              <a:t>Additionally, under the AIA applicants will have to consider new prior art, such as foreign public uses or sales or information “otherwise available to the public.”</a:t>
            </a:r>
          </a:p>
          <a:p>
            <a:r>
              <a:rPr lang="en-US" sz="2400" dirty="0" smtClean="0"/>
              <a:t>For the time being, there may not be a big drop-off in prior art disclosures, and BIO encourages PTO to be permissive and patient (recall 2006 IDS Rules)</a:t>
            </a:r>
          </a:p>
          <a:p>
            <a:r>
              <a:rPr lang="en-US" sz="2400" dirty="0" smtClean="0"/>
              <a:t>However, BIO members have made a variety of proposals that may over time relieve the perceived disclosure pressure</a:t>
            </a:r>
          </a:p>
          <a:p>
            <a:endParaRPr lang="en-US" sz="2400" dirty="0" smtClean="0"/>
          </a:p>
          <a:p>
            <a:endParaRPr lang="en-US" sz="2400" dirty="0" smtClean="0"/>
          </a:p>
          <a:p>
            <a:pPr>
              <a:buNone/>
            </a:pPr>
            <a:endParaRPr lang="en-US" sz="2400" dirty="0" smtClean="0"/>
          </a:p>
          <a:p>
            <a:pPr>
              <a:buNone/>
            </a:pPr>
            <a:endParaRPr lang="en-US" sz="2400" dirty="0" smtClean="0"/>
          </a:p>
          <a:p>
            <a:endParaRPr lang="en-US" sz="2400" dirty="0" smtClean="0"/>
          </a:p>
          <a:p>
            <a:pPr>
              <a:buNone/>
            </a:pPr>
            <a:endParaRPr lang="en-US" sz="2400" dirty="0" smtClean="0"/>
          </a:p>
        </p:txBody>
      </p:sp>
      <p:sp>
        <p:nvSpPr>
          <p:cNvPr id="5" name="Title 4"/>
          <p:cNvSpPr>
            <a:spLocks noGrp="1"/>
          </p:cNvSpPr>
          <p:nvPr>
            <p:ph type="title"/>
          </p:nvPr>
        </p:nvSpPr>
        <p:spPr>
          <a:xfrm>
            <a:off x="457200" y="304800"/>
            <a:ext cx="8229600" cy="1143000"/>
          </a:xfrm>
        </p:spPr>
        <p:txBody>
          <a:bodyPr/>
          <a:lstStyle/>
          <a:p>
            <a:pPr lvl="0"/>
            <a:r>
              <a:rPr lang="en-US" dirty="0" smtClean="0"/>
              <a:t/>
            </a:r>
            <a:br>
              <a:rPr lang="en-US" dirty="0" smtClean="0"/>
            </a:br>
            <a:r>
              <a:rPr lang="en-US" dirty="0" smtClean="0"/>
              <a:t>How to decrease submissions?</a:t>
            </a:r>
            <a:br>
              <a:rPr lang="en-US" dirty="0" smtClean="0"/>
            </a:b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2057400"/>
            <a:ext cx="8763000" cy="5181600"/>
          </a:xfrm>
        </p:spPr>
        <p:txBody>
          <a:bodyPr/>
          <a:lstStyle/>
          <a:p>
            <a:r>
              <a:rPr lang="en-US" sz="2400" dirty="0" smtClean="0"/>
              <a:t>Whole categories of information are at least as available to the PTO as they are to applicants – e.g. patents and applications</a:t>
            </a:r>
          </a:p>
          <a:p>
            <a:r>
              <a:rPr lang="en-US" sz="2400" dirty="0" smtClean="0"/>
              <a:t>Arguably, in most situations the applicant’s help is not “needed” to identify relevant prior art</a:t>
            </a:r>
          </a:p>
          <a:p>
            <a:r>
              <a:rPr lang="en-US" sz="2400" dirty="0" smtClean="0"/>
              <a:t>Empirical studies suggest that examiners rarely rely on IDS submissions to make art-based rejections</a:t>
            </a:r>
          </a:p>
          <a:p>
            <a:r>
              <a:rPr lang="en-US" sz="2400" dirty="0" smtClean="0"/>
              <a:t>Some BIO members proposed to impose a disclosure obligation only for </a:t>
            </a:r>
            <a:r>
              <a:rPr lang="en-US" sz="2400" u="sng" dirty="0" smtClean="0"/>
              <a:t>non-public</a:t>
            </a:r>
            <a:r>
              <a:rPr lang="en-US" sz="2400" dirty="0" smtClean="0"/>
              <a:t> material information. Because the AIA establishes public availability as a basic criterion for all prior art, there should be no obligation to disclose prior art.</a:t>
            </a:r>
          </a:p>
          <a:p>
            <a:pPr>
              <a:buNone/>
            </a:pPr>
            <a:endParaRPr lang="en-US" sz="2400" dirty="0" smtClean="0"/>
          </a:p>
          <a:p>
            <a:endParaRPr lang="en-US" sz="2400" dirty="0" smtClean="0"/>
          </a:p>
          <a:p>
            <a:endParaRPr lang="en-US" sz="2400" dirty="0" smtClean="0"/>
          </a:p>
          <a:p>
            <a:pPr>
              <a:buNone/>
            </a:pPr>
            <a:endParaRPr lang="en-US" sz="2400" dirty="0" smtClean="0"/>
          </a:p>
          <a:p>
            <a:pPr>
              <a:buNone/>
            </a:pPr>
            <a:endParaRPr lang="en-US" sz="2400" dirty="0" smtClean="0"/>
          </a:p>
          <a:p>
            <a:endParaRPr lang="en-US" sz="2400" dirty="0" smtClean="0"/>
          </a:p>
          <a:p>
            <a:pPr>
              <a:buNone/>
            </a:pPr>
            <a:endParaRPr lang="en-US" sz="2400" dirty="0" smtClean="0"/>
          </a:p>
        </p:txBody>
      </p:sp>
      <p:sp>
        <p:nvSpPr>
          <p:cNvPr id="5" name="Title 4"/>
          <p:cNvSpPr>
            <a:spLocks noGrp="1"/>
          </p:cNvSpPr>
          <p:nvPr>
            <p:ph type="title"/>
          </p:nvPr>
        </p:nvSpPr>
        <p:spPr>
          <a:xfrm>
            <a:off x="381000" y="304800"/>
            <a:ext cx="8458200" cy="1143000"/>
          </a:xfrm>
        </p:spPr>
        <p:txBody>
          <a:bodyPr/>
          <a:lstStyle/>
          <a:p>
            <a:pPr lvl="0"/>
            <a:r>
              <a:rPr lang="en-US" dirty="0" smtClean="0"/>
              <a:t/>
            </a:r>
            <a:br>
              <a:rPr lang="en-US" dirty="0" smtClean="0"/>
            </a:br>
            <a:r>
              <a:rPr lang="en-US" dirty="0" smtClean="0"/>
              <a:t>How to decrease submissions? (2)</a:t>
            </a:r>
            <a:br>
              <a:rPr lang="en-US" dirty="0" smtClean="0"/>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447800"/>
            <a:ext cx="8763000" cy="5181600"/>
          </a:xfrm>
        </p:spPr>
        <p:txBody>
          <a:bodyPr/>
          <a:lstStyle/>
          <a:p>
            <a:r>
              <a:rPr lang="en-US" sz="2400" dirty="0" smtClean="0"/>
              <a:t>Other BIO members believe that disclosure obligations should extend only to obscure information (but including prior art) that would reasonably be expected to be outside PTO’s reach</a:t>
            </a:r>
          </a:p>
          <a:p>
            <a:r>
              <a:rPr lang="en-US" sz="2400" dirty="0" smtClean="0"/>
              <a:t>E.g. foreign public uses or offers for sale, obscure foreign language documents, limited distribution pamphlets, sales brochures etc.</a:t>
            </a:r>
          </a:p>
          <a:p>
            <a:r>
              <a:rPr lang="en-US" sz="2400" dirty="0" smtClean="0"/>
              <a:t>Mainstream publications, standard journals, patents, and applications which today constitute the bulk of unnecessary submissions should not be included.</a:t>
            </a:r>
          </a:p>
          <a:p>
            <a:r>
              <a:rPr lang="en-US" sz="2400" dirty="0" smtClean="0"/>
              <a:t>Other BIO members propose to replace the legal “patentability” standard with a technical “closest art” standard: applicants would not be required to make an ex ante legal judgment about a reference’s effect on patentability. Instead, applicants would identify references they deem technically “close.”</a:t>
            </a:r>
          </a:p>
          <a:p>
            <a:endParaRPr lang="en-US" sz="2400" dirty="0" smtClean="0"/>
          </a:p>
          <a:p>
            <a:endParaRPr lang="en-US" sz="2400" dirty="0" smtClean="0"/>
          </a:p>
          <a:p>
            <a:pPr>
              <a:buNone/>
            </a:pPr>
            <a:endParaRPr lang="en-US" sz="2400" dirty="0" smtClean="0"/>
          </a:p>
          <a:p>
            <a:pPr>
              <a:buNone/>
            </a:pPr>
            <a:endParaRPr lang="en-US" sz="2400" dirty="0" smtClean="0"/>
          </a:p>
          <a:p>
            <a:endParaRPr lang="en-US" sz="2400" dirty="0" smtClean="0"/>
          </a:p>
          <a:p>
            <a:pPr>
              <a:buNone/>
            </a:pPr>
            <a:endParaRPr lang="en-US" sz="2400" dirty="0" smtClean="0"/>
          </a:p>
        </p:txBody>
      </p:sp>
      <p:sp>
        <p:nvSpPr>
          <p:cNvPr id="5" name="Title 4"/>
          <p:cNvSpPr>
            <a:spLocks noGrp="1"/>
          </p:cNvSpPr>
          <p:nvPr>
            <p:ph type="title"/>
          </p:nvPr>
        </p:nvSpPr>
        <p:spPr>
          <a:xfrm>
            <a:off x="381000" y="304800"/>
            <a:ext cx="8458200" cy="1143000"/>
          </a:xfrm>
        </p:spPr>
        <p:txBody>
          <a:bodyPr/>
          <a:lstStyle/>
          <a:p>
            <a:pPr lvl="0"/>
            <a:r>
              <a:rPr lang="en-US" dirty="0" smtClean="0"/>
              <a:t/>
            </a:r>
            <a:br>
              <a:rPr lang="en-US" dirty="0" smtClean="0"/>
            </a:br>
            <a:r>
              <a:rPr lang="en-US" dirty="0" smtClean="0"/>
              <a:t>How to decrease submissions? (3)</a:t>
            </a:r>
            <a:br>
              <a:rPr lang="en-US" dirty="0" smtClean="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295400"/>
            <a:ext cx="8763000" cy="5181600"/>
          </a:xfrm>
        </p:spPr>
        <p:txBody>
          <a:bodyPr/>
          <a:lstStyle/>
          <a:p>
            <a:r>
              <a:rPr lang="en-US" sz="2400" dirty="0" smtClean="0"/>
              <a:t>Many BIO members propose disclosure “safe harbors” – e.g. Applicant’s disclosure obligation should be discharged by providing information to registered practitioner</a:t>
            </a:r>
          </a:p>
          <a:p>
            <a:r>
              <a:rPr lang="en-US" sz="2400" dirty="0" smtClean="0"/>
              <a:t>PTO should incentivize voluntary submissions alongside disclosed prior art, describing, prioritizing the references and explaining their relation to the claimed invention</a:t>
            </a:r>
          </a:p>
          <a:p>
            <a:r>
              <a:rPr lang="en-US" sz="2400" dirty="0" smtClean="0"/>
              <a:t>In doing so, PTO should make explicit that it will consult but not rely on such applicant submissions – this will provide some assurance that the applicant cannot later be accused of having misled the examiner or induced the PTO’s reliance.</a:t>
            </a:r>
          </a:p>
          <a:p>
            <a:r>
              <a:rPr lang="en-US" sz="2400" dirty="0" smtClean="0"/>
              <a:t>BIO members widely agree that </a:t>
            </a:r>
            <a:r>
              <a:rPr lang="en-US" sz="2400" u="sng" dirty="0" smtClean="0"/>
              <a:t>all</a:t>
            </a:r>
            <a:r>
              <a:rPr lang="en-US" sz="2400" dirty="0" smtClean="0"/>
              <a:t> participants in PTO proceedings should be under a duty to not compromise the integrity of the PTO’s processes, including </a:t>
            </a:r>
            <a:r>
              <a:rPr lang="en-US" sz="2400" dirty="0" err="1" smtClean="0"/>
              <a:t>reexam</a:t>
            </a:r>
            <a:r>
              <a:rPr lang="en-US" sz="2400" dirty="0" smtClean="0"/>
              <a:t> requesters, post grant and inter </a:t>
            </a:r>
            <a:r>
              <a:rPr lang="en-US" sz="2400" dirty="0" err="1" smtClean="0"/>
              <a:t>partes</a:t>
            </a:r>
            <a:r>
              <a:rPr lang="en-US" sz="2400" dirty="0" smtClean="0"/>
              <a:t> review petitioners, and their </a:t>
            </a:r>
            <a:r>
              <a:rPr lang="en-US" sz="2400" dirty="0" err="1" smtClean="0"/>
              <a:t>declarants</a:t>
            </a:r>
            <a:r>
              <a:rPr lang="en-US" sz="2400" dirty="0" smtClean="0"/>
              <a:t>.</a:t>
            </a:r>
          </a:p>
          <a:p>
            <a:endParaRPr lang="en-US" sz="2400" dirty="0" smtClean="0"/>
          </a:p>
          <a:p>
            <a:endParaRPr lang="en-US" sz="2400" dirty="0" smtClean="0"/>
          </a:p>
          <a:p>
            <a:pPr>
              <a:buNone/>
            </a:pPr>
            <a:endParaRPr lang="en-US" sz="2400" dirty="0" smtClean="0"/>
          </a:p>
          <a:p>
            <a:pPr>
              <a:buNone/>
            </a:pPr>
            <a:endParaRPr lang="en-US" sz="2400" dirty="0" smtClean="0"/>
          </a:p>
          <a:p>
            <a:endParaRPr lang="en-US" sz="2400" dirty="0" smtClean="0"/>
          </a:p>
          <a:p>
            <a:pPr>
              <a:buNone/>
            </a:pPr>
            <a:endParaRPr lang="en-US" sz="2400" dirty="0" smtClean="0"/>
          </a:p>
        </p:txBody>
      </p:sp>
      <p:sp>
        <p:nvSpPr>
          <p:cNvPr id="5" name="Title 4"/>
          <p:cNvSpPr>
            <a:spLocks noGrp="1"/>
          </p:cNvSpPr>
          <p:nvPr>
            <p:ph type="title"/>
          </p:nvPr>
        </p:nvSpPr>
        <p:spPr>
          <a:xfrm>
            <a:off x="228600" y="152400"/>
            <a:ext cx="8686800" cy="1143000"/>
          </a:xfrm>
        </p:spPr>
        <p:txBody>
          <a:bodyPr/>
          <a:lstStyle/>
          <a:p>
            <a:pPr lvl="0"/>
            <a:r>
              <a:rPr lang="en-US" dirty="0" smtClean="0"/>
              <a:t/>
            </a:r>
            <a:br>
              <a:rPr lang="en-US" dirty="0" smtClean="0"/>
            </a:br>
            <a:r>
              <a:rPr lang="en-US" dirty="0" smtClean="0"/>
              <a:t>Safe harbors, incentives, assurances</a:t>
            </a:r>
            <a:br>
              <a:rPr lang="en-US" dirty="0" smtClean="0"/>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Documents and Settings\hsauer\Local Settings\Temporary Internet Files\Content.IE5\2S2QDMZV\MPj03987570000[1].jpg"/>
          <p:cNvPicPr>
            <a:picLocks noChangeAspect="1" noChangeArrowheads="1"/>
          </p:cNvPicPr>
          <p:nvPr/>
        </p:nvPicPr>
        <p:blipFill>
          <a:blip r:embed="rId3" cstate="print"/>
          <a:srcRect/>
          <a:stretch>
            <a:fillRect/>
          </a:stretch>
        </p:blipFill>
        <p:spPr bwMode="auto">
          <a:xfrm>
            <a:off x="0" y="0"/>
            <a:ext cx="5791200" cy="6858000"/>
          </a:xfrm>
          <a:prstGeom prst="rect">
            <a:avLst/>
          </a:prstGeom>
          <a:noFill/>
          <a:ln w="9525">
            <a:noFill/>
            <a:miter lim="800000"/>
            <a:headEnd/>
            <a:tailEnd/>
          </a:ln>
        </p:spPr>
      </p:pic>
      <p:sp>
        <p:nvSpPr>
          <p:cNvPr id="29699" name="TextBox 5"/>
          <p:cNvSpPr txBox="1">
            <a:spLocks noChangeArrowheads="1"/>
          </p:cNvSpPr>
          <p:nvPr/>
        </p:nvSpPr>
        <p:spPr bwMode="auto">
          <a:xfrm>
            <a:off x="5867400" y="0"/>
            <a:ext cx="3124200" cy="3908762"/>
          </a:xfrm>
          <a:prstGeom prst="rect">
            <a:avLst/>
          </a:prstGeom>
          <a:noFill/>
          <a:ln w="9525">
            <a:noFill/>
            <a:miter lim="800000"/>
            <a:headEnd/>
            <a:tailEnd/>
          </a:ln>
        </p:spPr>
        <p:txBody>
          <a:bodyPr wrap="square">
            <a:spAutoFit/>
          </a:bodyPr>
          <a:lstStyle/>
          <a:p>
            <a:pPr algn="ctr" eaLnBrk="0" hangingPunct="0"/>
            <a:endParaRPr lang="en-US" dirty="0" smtClean="0"/>
          </a:p>
          <a:p>
            <a:pPr algn="ctr" eaLnBrk="0" hangingPunct="0"/>
            <a:r>
              <a:rPr lang="en-US" sz="3200" b="1" dirty="0" smtClean="0"/>
              <a:t>Thank you!</a:t>
            </a:r>
          </a:p>
          <a:p>
            <a:pPr algn="ctr" eaLnBrk="0" hangingPunct="0"/>
            <a:endParaRPr lang="en-US" dirty="0" smtClean="0"/>
          </a:p>
          <a:p>
            <a:pPr algn="ctr" eaLnBrk="0" hangingPunct="0"/>
            <a:endParaRPr lang="en-US" dirty="0" smtClean="0"/>
          </a:p>
          <a:p>
            <a:pPr algn="ctr" eaLnBrk="0" hangingPunct="0"/>
            <a:r>
              <a:rPr lang="en-US" dirty="0" smtClean="0"/>
              <a:t>Hans </a:t>
            </a:r>
            <a:r>
              <a:rPr lang="en-US" dirty="0"/>
              <a:t>Sauer</a:t>
            </a:r>
          </a:p>
          <a:p>
            <a:pPr algn="ctr" eaLnBrk="0" hangingPunct="0"/>
            <a:r>
              <a:rPr lang="en-US" dirty="0" smtClean="0"/>
              <a:t>Deputy </a:t>
            </a:r>
            <a:r>
              <a:rPr lang="en-US" dirty="0"/>
              <a:t>General Counsel, BIO</a:t>
            </a:r>
          </a:p>
          <a:p>
            <a:pPr algn="ctr" eaLnBrk="0" hangingPunct="0"/>
            <a:r>
              <a:rPr lang="en-US" dirty="0"/>
              <a:t>1201 Maryland Avenue, S.W.</a:t>
            </a:r>
          </a:p>
          <a:p>
            <a:pPr algn="ctr" eaLnBrk="0" hangingPunct="0"/>
            <a:r>
              <a:rPr lang="en-US" dirty="0"/>
              <a:t>Washington, D.C. 20024</a:t>
            </a:r>
          </a:p>
          <a:p>
            <a:pPr algn="ctr" eaLnBrk="0" hangingPunct="0"/>
            <a:r>
              <a:rPr lang="en-US" dirty="0"/>
              <a:t>U.S.A.</a:t>
            </a:r>
          </a:p>
          <a:p>
            <a:pPr algn="ctr" eaLnBrk="0" hangingPunct="0"/>
            <a:endParaRPr lang="en-US" dirty="0"/>
          </a:p>
          <a:p>
            <a:pPr algn="ctr" eaLnBrk="0" hangingPunct="0"/>
            <a:r>
              <a:rPr lang="en-US" dirty="0"/>
              <a:t>Tel. (x1)-202-962-6695</a:t>
            </a:r>
          </a:p>
          <a:p>
            <a:pPr algn="ctr" eaLnBrk="0" hangingPunct="0"/>
            <a:r>
              <a:rPr lang="en-US" dirty="0"/>
              <a:t>Fax. (x1)-202-488-0650</a:t>
            </a:r>
          </a:p>
          <a:p>
            <a:pPr algn="ctr" eaLnBrk="0" hangingPunct="0"/>
            <a:r>
              <a:rPr lang="en-US" dirty="0"/>
              <a:t>hsauer@bio.org</a:t>
            </a:r>
          </a:p>
        </p:txBody>
      </p:sp>
      <p:pic>
        <p:nvPicPr>
          <p:cNvPr id="29700" name="Picture 2" descr="http://insidebio/BIO%20Logo%20Templates/Logo%20Art/BIO%20logo%20in%20jpeg%20format.jpg"/>
          <p:cNvPicPr>
            <a:picLocks noChangeAspect="1" noChangeArrowheads="1"/>
          </p:cNvPicPr>
          <p:nvPr/>
        </p:nvPicPr>
        <p:blipFill>
          <a:blip r:embed="rId4" cstate="print"/>
          <a:srcRect/>
          <a:stretch>
            <a:fillRect/>
          </a:stretch>
        </p:blipFill>
        <p:spPr bwMode="auto">
          <a:xfrm>
            <a:off x="5791200" y="4267200"/>
            <a:ext cx="3352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smtClean="0"/>
              <a:t>Materiality</a:t>
            </a:r>
          </a:p>
        </p:txBody>
      </p:sp>
      <p:sp>
        <p:nvSpPr>
          <p:cNvPr id="7171" name="Rectangle 3"/>
          <p:cNvSpPr>
            <a:spLocks noGrp="1" noChangeArrowheads="1"/>
          </p:cNvSpPr>
          <p:nvPr>
            <p:ph type="body" idx="1"/>
          </p:nvPr>
        </p:nvSpPr>
        <p:spPr>
          <a:xfrm>
            <a:off x="457200" y="1447800"/>
            <a:ext cx="8229600" cy="6553200"/>
          </a:xfrm>
        </p:spPr>
        <p:txBody>
          <a:bodyPr/>
          <a:lstStyle/>
          <a:p>
            <a:r>
              <a:rPr lang="en-US" sz="2400" b="1" dirty="0" smtClean="0"/>
              <a:t>Rule 56 (1949): </a:t>
            </a:r>
            <a:r>
              <a:rPr lang="en-US" sz="2400" dirty="0" smtClean="0"/>
              <a:t>“Any application fraudulently filed or in connection with which any fraud is practiced or attempted on the Patent Office may be stricken from the files.”</a:t>
            </a:r>
          </a:p>
          <a:p>
            <a:r>
              <a:rPr lang="en-US" sz="2400" b="1" dirty="0" smtClean="0"/>
              <a:t>Rule 56 (1977): </a:t>
            </a:r>
            <a:r>
              <a:rPr lang="en-US" sz="2400" dirty="0" smtClean="0"/>
              <a:t>information is material when “there is a substantial likelihood that a reasonable examiner would consider it important in deciding whether to allow the application to issue as a patent.”</a:t>
            </a:r>
          </a:p>
          <a:p>
            <a:r>
              <a:rPr lang="en-US" sz="2400" b="1" dirty="0" smtClean="0"/>
              <a:t>Rule 56 (1992): </a:t>
            </a:r>
            <a:r>
              <a:rPr lang="en-US" sz="2400" dirty="0" smtClean="0"/>
              <a:t>Information is material when it is not cumulative of information of record and:</a:t>
            </a:r>
          </a:p>
          <a:p>
            <a:pPr lvl="1"/>
            <a:r>
              <a:rPr lang="en-US" sz="2000" dirty="0" smtClean="0"/>
              <a:t>(1) It establishes, by itself or in combination with other information, a </a:t>
            </a:r>
            <a:r>
              <a:rPr lang="en-US" sz="2000" i="1" dirty="0" smtClean="0"/>
              <a:t>prima facie case of </a:t>
            </a:r>
            <a:r>
              <a:rPr lang="en-US" sz="2000" dirty="0" err="1" smtClean="0"/>
              <a:t>unpatentability</a:t>
            </a:r>
            <a:r>
              <a:rPr lang="en-US" sz="2000" dirty="0" smtClean="0"/>
              <a:t> of a claim; or</a:t>
            </a:r>
          </a:p>
          <a:p>
            <a:pPr lvl="1"/>
            <a:r>
              <a:rPr lang="en-US" sz="2000" dirty="0" smtClean="0"/>
              <a:t>(2) It refutes or is inconsistent with, a position an applicant takes in: (</a:t>
            </a:r>
            <a:r>
              <a:rPr lang="en-US" sz="2000" dirty="0" err="1" smtClean="0"/>
              <a:t>i</a:t>
            </a:r>
            <a:r>
              <a:rPr lang="en-US" sz="2000" dirty="0" smtClean="0"/>
              <a:t>) Opposing an argument of </a:t>
            </a:r>
            <a:r>
              <a:rPr lang="en-US" sz="2000" dirty="0" err="1" smtClean="0"/>
              <a:t>unpatentability</a:t>
            </a:r>
            <a:r>
              <a:rPr lang="en-US" sz="2000" dirty="0" smtClean="0"/>
              <a:t> relied on by the Office, or (ii) Asserting an argument of patentability.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smtClean="0"/>
              <a:t>What happened in </a:t>
            </a:r>
            <a:r>
              <a:rPr lang="en-US" dirty="0" err="1" smtClean="0"/>
              <a:t>Therasense</a:t>
            </a:r>
            <a:r>
              <a:rPr lang="en-US" dirty="0" smtClean="0"/>
              <a:t>?</a:t>
            </a:r>
          </a:p>
        </p:txBody>
      </p:sp>
      <p:sp>
        <p:nvSpPr>
          <p:cNvPr id="7171" name="Rectangle 3"/>
          <p:cNvSpPr>
            <a:spLocks noGrp="1" noChangeArrowheads="1"/>
          </p:cNvSpPr>
          <p:nvPr>
            <p:ph type="body" idx="1"/>
          </p:nvPr>
        </p:nvSpPr>
        <p:spPr>
          <a:xfrm>
            <a:off x="457200" y="1447800"/>
            <a:ext cx="8229600" cy="6553200"/>
          </a:xfrm>
        </p:spPr>
        <p:txBody>
          <a:bodyPr/>
          <a:lstStyle/>
          <a:p>
            <a:r>
              <a:rPr lang="en-US" sz="2400" dirty="0" smtClean="0"/>
              <a:t>Abbott’s application leading to 5,820,551 faced repeated rejections over ‘382 patent. Eventually, Abbott presented new claims to a test strip for whole blood glucose measurement </a:t>
            </a:r>
            <a:r>
              <a:rPr lang="en-US" sz="2400" u="sng" dirty="0" smtClean="0"/>
              <a:t>without</a:t>
            </a:r>
            <a:r>
              <a:rPr lang="en-US" sz="2400" dirty="0" smtClean="0"/>
              <a:t> a membrane.</a:t>
            </a:r>
          </a:p>
          <a:p>
            <a:r>
              <a:rPr lang="en-US" sz="2400" dirty="0" smtClean="0"/>
              <a:t>Prior art patent 4,545,382 , also owned by Abbott, teaches: </a:t>
            </a:r>
            <a:r>
              <a:rPr lang="en-US" sz="2400" i="1" dirty="0" smtClean="0"/>
              <a:t>“Optionally, but preferably when being used on live blood, a protective membrane surrounds [the glucose test strip]”</a:t>
            </a:r>
          </a:p>
          <a:p>
            <a:r>
              <a:rPr lang="en-US" sz="2400" dirty="0" smtClean="0"/>
              <a:t>Examiner requested affidavit showing that prior art </a:t>
            </a:r>
            <a:r>
              <a:rPr lang="en-US" sz="2400" u="sng" dirty="0" smtClean="0"/>
              <a:t>required</a:t>
            </a:r>
            <a:r>
              <a:rPr lang="en-US" sz="2400" dirty="0" smtClean="0"/>
              <a:t> a membrane</a:t>
            </a:r>
          </a:p>
          <a:p>
            <a:r>
              <a:rPr lang="en-US" sz="2400" dirty="0" smtClean="0"/>
              <a:t>Abbott’s expert affidavit and argument stated that a skilled person would not have viewed a protective membrane as merely optional; a membrane was believed to be necessary in the art; “optionally, but preferably” is mere patent phraseology.</a:t>
            </a:r>
            <a:endParaRPr lang="en-US" sz="2400" i="1" dirty="0" smtClean="0"/>
          </a:p>
          <a:p>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smtClean="0"/>
              <a:t>What happened in </a:t>
            </a:r>
            <a:r>
              <a:rPr lang="en-US" dirty="0" err="1" smtClean="0"/>
              <a:t>Therasense</a:t>
            </a:r>
            <a:r>
              <a:rPr lang="en-US" dirty="0" smtClean="0"/>
              <a:t>?</a:t>
            </a:r>
          </a:p>
        </p:txBody>
      </p:sp>
      <p:sp>
        <p:nvSpPr>
          <p:cNvPr id="7171" name="Rectangle 3"/>
          <p:cNvSpPr>
            <a:spLocks noGrp="1" noChangeArrowheads="1"/>
          </p:cNvSpPr>
          <p:nvPr>
            <p:ph type="body" idx="1"/>
          </p:nvPr>
        </p:nvSpPr>
        <p:spPr>
          <a:xfrm>
            <a:off x="228600" y="1371600"/>
            <a:ext cx="8763000" cy="5486400"/>
          </a:xfrm>
        </p:spPr>
        <p:txBody>
          <a:bodyPr/>
          <a:lstStyle/>
          <a:p>
            <a:r>
              <a:rPr lang="en-US" sz="2400" dirty="0" smtClean="0"/>
              <a:t>Some years earlier, while prosecuting the EP counterpart to the prior art ‘382 patent, Abbott faced a prior art rejection over a German reference </a:t>
            </a:r>
            <a:r>
              <a:rPr lang="en-US" sz="2400" u="sng" dirty="0" smtClean="0"/>
              <a:t>requiring</a:t>
            </a:r>
            <a:r>
              <a:rPr lang="en-US" sz="2400" dirty="0" smtClean="0"/>
              <a:t> a membrane.</a:t>
            </a:r>
          </a:p>
          <a:p>
            <a:r>
              <a:rPr lang="en-US" sz="2400" dirty="0" smtClean="0"/>
              <a:t>To the EPO, Abbott explained that the protective membrane of its invention serves a different purpose and it is “unambiguously clear” that  is “optional,” albeit preferred when used with live blood.</a:t>
            </a:r>
          </a:p>
          <a:p>
            <a:endParaRPr lang="en-US" sz="2400" i="1" dirty="0" smtClean="0"/>
          </a:p>
          <a:p>
            <a:r>
              <a:rPr lang="en-US" sz="2000" dirty="0" smtClean="0"/>
              <a:t>Question: does the prior art ‘382 patent teach that the membrane is optional (as Abbott argued in the EPO in 1994/95) or that it is not optional (as Abbott argued in the USPTO in 1998)?</a:t>
            </a:r>
          </a:p>
          <a:p>
            <a:endParaRPr lang="en-US" sz="2400" dirty="0" smtClean="0"/>
          </a:p>
          <a:p>
            <a:r>
              <a:rPr lang="en-US" sz="2400" dirty="0" smtClean="0"/>
              <a:t>CAFC affirmed materiality under Rule 56 standard (Abbott’s EPO arguments “contradicted” its position in the USPTO)</a:t>
            </a:r>
            <a:r>
              <a:rPr lang="en-US" sz="2400" i="1" dirty="0" smtClean="0"/>
              <a:t> 37 CFR §1.56(b)(2) - </a:t>
            </a:r>
            <a:r>
              <a:rPr lang="en-US" sz="2400" dirty="0" smtClean="0"/>
              <a:t>not “reasonable examiner” standard.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err="1" smtClean="0"/>
              <a:t>Therasense</a:t>
            </a:r>
            <a:endParaRPr lang="en-US" dirty="0" smtClean="0"/>
          </a:p>
        </p:txBody>
      </p:sp>
      <p:sp>
        <p:nvSpPr>
          <p:cNvPr id="7171" name="Rectangle 3"/>
          <p:cNvSpPr>
            <a:spLocks noGrp="1" noChangeArrowheads="1"/>
          </p:cNvSpPr>
          <p:nvPr>
            <p:ph type="body" idx="1"/>
          </p:nvPr>
        </p:nvSpPr>
        <p:spPr>
          <a:xfrm>
            <a:off x="228600" y="1371600"/>
            <a:ext cx="8763000" cy="5486400"/>
          </a:xfrm>
        </p:spPr>
        <p:txBody>
          <a:bodyPr/>
          <a:lstStyle/>
          <a:p>
            <a:r>
              <a:rPr lang="en-US" sz="2400" dirty="0" smtClean="0"/>
              <a:t>April 16, 2010: Fed. Cir. vacates panel decision, orders </a:t>
            </a:r>
            <a:r>
              <a:rPr lang="en-US" sz="2400" i="1" dirty="0" smtClean="0"/>
              <a:t>en banc </a:t>
            </a:r>
            <a:r>
              <a:rPr lang="en-US" sz="2400" dirty="0" smtClean="0"/>
              <a:t>rehearing</a:t>
            </a:r>
            <a:endParaRPr lang="en-US" sz="2400" i="1" dirty="0" smtClean="0"/>
          </a:p>
          <a:p>
            <a:r>
              <a:rPr lang="en-US" sz="2400" dirty="0" smtClean="0"/>
              <a:t>May 15, 2011, Fed. Cir. issues en banc opinion authored by Chief Judge Rader, vacating and remanding on the issue of unenforceability (invalidity was undisturbed)</a:t>
            </a:r>
          </a:p>
          <a:p>
            <a:r>
              <a:rPr lang="en-US" sz="2400" dirty="0" smtClean="0"/>
              <a:t>Court addresses its past “low standards for intent,” “broad views on materiality,” and the “sliding scale” approach that “conflated, and diluted” these “reduced standards.”</a:t>
            </a:r>
          </a:p>
          <a:p>
            <a:pPr>
              <a:buNone/>
            </a:pPr>
            <a:r>
              <a:rPr lang="en-US" sz="2400" dirty="0" smtClean="0"/>
              <a:t>	</a:t>
            </a:r>
            <a:r>
              <a:rPr lang="en-US" sz="2200" i="1" dirty="0" smtClean="0">
                <a:solidFill>
                  <a:srgbClr val="00B0F0"/>
                </a:solidFill>
              </a:rPr>
              <a:t>”While honesty at the PTO is essential, low standards for intent and materiality have inadvertently led to many unintended consequences, among them, increased adjudication cost and complexity, reduced likelihood of settlement, burdened courts, strained PTO resources, increased PTO backlog, and impaired patent quality. This court now tightens the standards for finding both intent and materiality in order to redirect a doctrine that has been overused to the detriment of the public.”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err="1" smtClean="0"/>
              <a:t>Therasense</a:t>
            </a:r>
            <a:endParaRPr lang="en-US" dirty="0" smtClean="0"/>
          </a:p>
        </p:txBody>
      </p:sp>
      <p:sp>
        <p:nvSpPr>
          <p:cNvPr id="7171" name="Rectangle 3"/>
          <p:cNvSpPr>
            <a:spLocks noGrp="1" noChangeArrowheads="1"/>
          </p:cNvSpPr>
          <p:nvPr>
            <p:ph type="body" idx="1"/>
          </p:nvPr>
        </p:nvSpPr>
        <p:spPr>
          <a:xfrm>
            <a:off x="228600" y="1752600"/>
            <a:ext cx="8763000" cy="4038600"/>
          </a:xfrm>
        </p:spPr>
        <p:txBody>
          <a:bodyPr/>
          <a:lstStyle/>
          <a:p>
            <a:r>
              <a:rPr lang="en-US" sz="2400" dirty="0" smtClean="0"/>
              <a:t>Sliding scale is rejected: “A court should not use a “sliding scale where a weak showing of intent may be found sufficient based on a strong showing of materiality and vice‐versa.”</a:t>
            </a:r>
          </a:p>
          <a:p>
            <a:r>
              <a:rPr lang="en-US" sz="2400" dirty="0" smtClean="0"/>
              <a:t>“Specific intent” to deceive the PTO must be proved separately by clear &amp; convincing evidence; it may be inferred, but it must be the single most reasonable inference from the evidence, sufficient to </a:t>
            </a:r>
            <a:r>
              <a:rPr lang="en-US" sz="2400" u="sng" dirty="0" smtClean="0"/>
              <a:t>require</a:t>
            </a:r>
            <a:r>
              <a:rPr lang="en-US" sz="2400" dirty="0" smtClean="0"/>
              <a:t> a finding of deceitful intent.</a:t>
            </a:r>
          </a:p>
          <a:p>
            <a:r>
              <a:rPr lang="en-US" sz="2400" dirty="0" smtClean="0"/>
              <a:t>Proving an applicant knew of a reference, should have known of its materiality, and decided not to submit it to the PTO does not prove specific intent to deceive.</a:t>
            </a:r>
          </a:p>
          <a:p>
            <a:endParaRPr lang="en-US" sz="2200" i="1" dirty="0" smtClean="0">
              <a:solidFill>
                <a:srgbClr val="00B0F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err="1" smtClean="0"/>
              <a:t>Therasense</a:t>
            </a:r>
            <a:endParaRPr lang="en-US" dirty="0" smtClean="0"/>
          </a:p>
        </p:txBody>
      </p:sp>
      <p:sp>
        <p:nvSpPr>
          <p:cNvPr id="7171" name="Rectangle 3"/>
          <p:cNvSpPr>
            <a:spLocks noGrp="1" noChangeArrowheads="1"/>
          </p:cNvSpPr>
          <p:nvPr>
            <p:ph type="body" idx="1"/>
          </p:nvPr>
        </p:nvSpPr>
        <p:spPr>
          <a:xfrm>
            <a:off x="228600" y="1524000"/>
            <a:ext cx="8763000" cy="4953000"/>
          </a:xfrm>
        </p:spPr>
        <p:txBody>
          <a:bodyPr/>
          <a:lstStyle/>
          <a:p>
            <a:r>
              <a:rPr lang="en-US" sz="2400" dirty="0" smtClean="0"/>
              <a:t>Rejects current Rule 56 as judicial materiality standard</a:t>
            </a:r>
          </a:p>
          <a:p>
            <a:r>
              <a:rPr lang="en-US" sz="2400" dirty="0" smtClean="0"/>
              <a:t>“Prima facie” standard is overly broad because information is considered material even if it would be rendered irrelevant in light patentee’s rebuttal evidence or argument. </a:t>
            </a:r>
          </a:p>
          <a:p>
            <a:r>
              <a:rPr lang="en-US" sz="2400" dirty="0" smtClean="0"/>
              <a:t>“Refutes or is inconsistent with” standard is too broad because it “encompasses anything that could be considered marginally relevant to patentability.”</a:t>
            </a:r>
          </a:p>
          <a:p>
            <a:r>
              <a:rPr lang="en-US" sz="2400" dirty="0" smtClean="0"/>
              <a:t>Reliance on this standard has resulted in the very problems this court sought to address by taking this case en banc. </a:t>
            </a:r>
          </a:p>
          <a:p>
            <a:r>
              <a:rPr lang="en-US" sz="2400" dirty="0" smtClean="0"/>
              <a:t>Establishes “but for” materiality standard: </a:t>
            </a:r>
            <a:r>
              <a:rPr lang="en-US" sz="2000" dirty="0" smtClean="0"/>
              <a:t>“prior art is but-for material if the PTO would not have allowed a claim had it been aware of the undisclosed prior art. (using the preponderance of the evidence standard and broadest reasonable construction)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err="1" smtClean="0"/>
              <a:t>Therasense</a:t>
            </a:r>
            <a:endParaRPr lang="en-US" dirty="0" smtClean="0"/>
          </a:p>
        </p:txBody>
      </p:sp>
      <p:sp>
        <p:nvSpPr>
          <p:cNvPr id="7171" name="Rectangle 3"/>
          <p:cNvSpPr>
            <a:spLocks noGrp="1" noChangeArrowheads="1"/>
          </p:cNvSpPr>
          <p:nvPr>
            <p:ph type="body" idx="1"/>
          </p:nvPr>
        </p:nvSpPr>
        <p:spPr>
          <a:xfrm>
            <a:off x="228600" y="1524000"/>
            <a:ext cx="8763000" cy="4953000"/>
          </a:xfrm>
        </p:spPr>
        <p:txBody>
          <a:bodyPr/>
          <a:lstStyle/>
          <a:p>
            <a:r>
              <a:rPr lang="en-US" sz="2400" dirty="0" smtClean="0"/>
              <a:t>Short-cut to materiality: “</a:t>
            </a:r>
            <a:r>
              <a:rPr lang="en-US" sz="2000" dirty="0" smtClean="0"/>
              <a:t>if a claim is properly invalidated in district court based on the deliberately withheld reference, then that reference is necessarily material because a finding of invalidity in a district court requires clear and convincing evidence, a higher evidentiary burden than that used in prosecution at the PTO “</a:t>
            </a:r>
          </a:p>
          <a:p>
            <a:r>
              <a:rPr lang="en-US" sz="2400" dirty="0" smtClean="0"/>
              <a:t>If the withheld information does not invalidate the claim in litigation, it may still be “but-for” material if it would have blocked the issuance of the patent under the PTO’s preponderance/broadest reasonable construction standard.</a:t>
            </a:r>
          </a:p>
          <a:p>
            <a:r>
              <a:rPr lang="en-US" sz="2400" dirty="0" smtClean="0"/>
              <a:t>For instances other than nondisclosure: When the patentee has engaged in affirmative acts of egregious misconduct, such as the filing of an unmistakably false affidavit, the misconduct is material.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11466</TotalTime>
  <Words>2941</Words>
  <Application>Microsoft Office PowerPoint</Application>
  <PresentationFormat>On-screen Show (4:3)</PresentationFormat>
  <Paragraphs>199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Stream</vt:lpstr>
      <vt:lpstr>Therasense and Duty of Candor  Biotechnology/Chemical/ Pharmaceutical Customer Partnership Thursday, December 1, 2011  United States Patent and Trademark Office </vt:lpstr>
      <vt:lpstr>“Lying, Cheating, and Stealing”</vt:lpstr>
      <vt:lpstr>Materiality</vt:lpstr>
      <vt:lpstr>What happened in Therasense?</vt:lpstr>
      <vt:lpstr>What happened in Therasense?</vt:lpstr>
      <vt:lpstr>Therasense</vt:lpstr>
      <vt:lpstr>Therasense</vt:lpstr>
      <vt:lpstr>Therasense</vt:lpstr>
      <vt:lpstr>Therasense</vt:lpstr>
      <vt:lpstr>Whither, Therasense? Wither, Therasense? </vt:lpstr>
      <vt:lpstr>Cordis v. Boston Scientific</vt:lpstr>
      <vt:lpstr>Apotex v. Cephalon</vt:lpstr>
      <vt:lpstr>Schering v. Mylan</vt:lpstr>
      <vt:lpstr>Schering v. Mylan (cont.)</vt:lpstr>
      <vt:lpstr> PTO Response to Therasense </vt:lpstr>
      <vt:lpstr> Observations on NPRM </vt:lpstr>
      <vt:lpstr> Legal Stability? </vt:lpstr>
      <vt:lpstr> Legal Certainty? </vt:lpstr>
      <vt:lpstr> Effectiveness? </vt:lpstr>
      <vt:lpstr> Necessary? </vt:lpstr>
      <vt:lpstr> AIA will change the picture? </vt:lpstr>
      <vt:lpstr> Alternative approaches? </vt:lpstr>
      <vt:lpstr> How to decrease submissions? </vt:lpstr>
      <vt:lpstr> How to decrease submissions? (2) </vt:lpstr>
      <vt:lpstr> How to decrease submissions? (3) </vt:lpstr>
      <vt:lpstr> Safe harbors, incentives, assurances </vt:lpstr>
      <vt:lpstr>Slide 27</vt:lpstr>
    </vt:vector>
  </TitlesOfParts>
  <Company>MGI PHARMA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Hans Sauer</dc:creator>
  <cp:lastModifiedBy>hsauer</cp:lastModifiedBy>
  <cp:revision>95</cp:revision>
  <dcterms:created xsi:type="dcterms:W3CDTF">2006-06-26T17:12:09Z</dcterms:created>
  <dcterms:modified xsi:type="dcterms:W3CDTF">2011-11-30T02:54:55Z</dcterms:modified>
</cp:coreProperties>
</file>