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 id="2147483816" r:id="rId5"/>
    <p:sldMasterId id="2147483828" r:id="rId6"/>
    <p:sldMasterId id="2147483841" r:id="rId7"/>
  </p:sldMasterIdLst>
  <p:notesMasterIdLst>
    <p:notesMasterId r:id="rId43"/>
  </p:notesMasterIdLst>
  <p:handoutMasterIdLst>
    <p:handoutMasterId r:id="rId44"/>
  </p:handoutMasterIdLst>
  <p:sldIdLst>
    <p:sldId id="539" r:id="rId8"/>
    <p:sldId id="540" r:id="rId9"/>
    <p:sldId id="541" r:id="rId10"/>
    <p:sldId id="590" r:id="rId11"/>
    <p:sldId id="542" r:id="rId12"/>
    <p:sldId id="543" r:id="rId13"/>
    <p:sldId id="544" r:id="rId14"/>
    <p:sldId id="545" r:id="rId15"/>
    <p:sldId id="547" r:id="rId16"/>
    <p:sldId id="552" r:id="rId17"/>
    <p:sldId id="546" r:id="rId18"/>
    <p:sldId id="548" r:id="rId19"/>
    <p:sldId id="549" r:id="rId20"/>
    <p:sldId id="550" r:id="rId21"/>
    <p:sldId id="551" r:id="rId22"/>
    <p:sldId id="553" r:id="rId23"/>
    <p:sldId id="591" r:id="rId24"/>
    <p:sldId id="554" r:id="rId25"/>
    <p:sldId id="597" r:id="rId26"/>
    <p:sldId id="555" r:id="rId27"/>
    <p:sldId id="598" r:id="rId28"/>
    <p:sldId id="556" r:id="rId29"/>
    <p:sldId id="558" r:id="rId30"/>
    <p:sldId id="557" r:id="rId31"/>
    <p:sldId id="594" r:id="rId32"/>
    <p:sldId id="559" r:id="rId33"/>
    <p:sldId id="560" r:id="rId34"/>
    <p:sldId id="561" r:id="rId35"/>
    <p:sldId id="562" r:id="rId36"/>
    <p:sldId id="595" r:id="rId37"/>
    <p:sldId id="596" r:id="rId38"/>
    <p:sldId id="563" r:id="rId39"/>
    <p:sldId id="564" r:id="rId40"/>
    <p:sldId id="565" r:id="rId41"/>
    <p:sldId id="58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0066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27" autoAdjust="0"/>
  </p:normalViewPr>
  <p:slideViewPr>
    <p:cSldViewPr>
      <p:cViewPr>
        <p:scale>
          <a:sx n="79" d="100"/>
          <a:sy n="79" d="100"/>
        </p:scale>
        <p:origin x="-72" y="-72"/>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99" d="100"/>
          <a:sy n="99" d="100"/>
        </p:scale>
        <p:origin x="-25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9/4/2012</a:t>
            </a:fld>
            <a:endParaRPr lang="en-US" dirty="0"/>
          </a:p>
        </p:txBody>
      </p:sp>
      <p:sp>
        <p:nvSpPr>
          <p:cNvPr id="4" name="Footer Placeholder 3"/>
          <p:cNvSpPr>
            <a:spLocks noGrp="1"/>
          </p:cNvSpPr>
          <p:nvPr>
            <p:ph type="ftr" sz="quarter" idx="2"/>
          </p:nvPr>
        </p:nvSpPr>
        <p:spPr>
          <a:xfrm>
            <a:off x="0"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9/4/2012</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a:t>
            </a:fld>
            <a:endParaRPr lang="en-US" dirty="0"/>
          </a:p>
        </p:txBody>
      </p:sp>
    </p:spTree>
    <p:extLst>
      <p:ext uri="{BB962C8B-B14F-4D97-AF65-F5344CB8AC3E}">
        <p14:creationId xmlns:p14="http://schemas.microsoft.com/office/powerpoint/2010/main" val="364372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10</a:t>
            </a:fld>
            <a:endParaRPr lang="en-US" dirty="0"/>
          </a:p>
        </p:txBody>
      </p:sp>
    </p:spTree>
    <p:extLst>
      <p:ext uri="{BB962C8B-B14F-4D97-AF65-F5344CB8AC3E}">
        <p14:creationId xmlns:p14="http://schemas.microsoft.com/office/powerpoint/2010/main" val="57792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11</a:t>
            </a:fld>
            <a:endParaRPr lang="en-US" dirty="0"/>
          </a:p>
        </p:txBody>
      </p:sp>
    </p:spTree>
    <p:extLst>
      <p:ext uri="{BB962C8B-B14F-4D97-AF65-F5344CB8AC3E}">
        <p14:creationId xmlns:p14="http://schemas.microsoft.com/office/powerpoint/2010/main" val="322644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12</a:t>
            </a:fld>
            <a:endParaRPr lang="en-US" dirty="0"/>
          </a:p>
        </p:txBody>
      </p:sp>
    </p:spTree>
    <p:extLst>
      <p:ext uri="{BB962C8B-B14F-4D97-AF65-F5344CB8AC3E}">
        <p14:creationId xmlns:p14="http://schemas.microsoft.com/office/powerpoint/2010/main" val="1733861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13</a:t>
            </a:fld>
            <a:endParaRPr lang="en-US" dirty="0"/>
          </a:p>
        </p:txBody>
      </p:sp>
    </p:spTree>
    <p:extLst>
      <p:ext uri="{BB962C8B-B14F-4D97-AF65-F5344CB8AC3E}">
        <p14:creationId xmlns:p14="http://schemas.microsoft.com/office/powerpoint/2010/main" val="341632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14</a:t>
            </a:fld>
            <a:endParaRPr lang="en-US" dirty="0"/>
          </a:p>
        </p:txBody>
      </p:sp>
    </p:spTree>
    <p:extLst>
      <p:ext uri="{BB962C8B-B14F-4D97-AF65-F5344CB8AC3E}">
        <p14:creationId xmlns:p14="http://schemas.microsoft.com/office/powerpoint/2010/main" val="166718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disclosure</a:t>
            </a:r>
            <a:r>
              <a:rPr lang="en-US" baseline="0" dirty="0" smtClean="0"/>
              <a:t> relied upon as prior art actually originated from the inventor.  Keep in mind that 102(a)(2) art must “name another inventor” so there may be overlapping inventors, but such difference in inventive entity means that the disclosure is valid art, but could be excepted if the prior art relied upon originated with the inventor of the application under examination.</a:t>
            </a: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15</a:t>
            </a:fld>
            <a:endParaRPr lang="en-US" dirty="0"/>
          </a:p>
        </p:txBody>
      </p:sp>
    </p:spTree>
    <p:extLst>
      <p:ext uri="{BB962C8B-B14F-4D97-AF65-F5344CB8AC3E}">
        <p14:creationId xmlns:p14="http://schemas.microsoft.com/office/powerpoint/2010/main" val="163286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16</a:t>
            </a:fld>
            <a:endParaRPr lang="en-US" dirty="0"/>
          </a:p>
        </p:txBody>
      </p:sp>
    </p:spTree>
    <p:extLst>
      <p:ext uri="{BB962C8B-B14F-4D97-AF65-F5344CB8AC3E}">
        <p14:creationId xmlns:p14="http://schemas.microsoft.com/office/powerpoint/2010/main" val="323746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4113C-CE39-432B-91E1-5EF257AA2456}" type="slidenum">
              <a:rPr lang="en-US" smtClean="0"/>
              <a:t>17</a:t>
            </a:fld>
            <a:endParaRPr lang="en-US" dirty="0"/>
          </a:p>
        </p:txBody>
      </p:sp>
    </p:spTree>
    <p:extLst>
      <p:ext uri="{BB962C8B-B14F-4D97-AF65-F5344CB8AC3E}">
        <p14:creationId xmlns:p14="http://schemas.microsoft.com/office/powerpoint/2010/main" val="217177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18</a:t>
            </a:fld>
            <a:endParaRPr lang="en-US" dirty="0"/>
          </a:p>
        </p:txBody>
      </p:sp>
    </p:spTree>
    <p:extLst>
      <p:ext uri="{BB962C8B-B14F-4D97-AF65-F5344CB8AC3E}">
        <p14:creationId xmlns:p14="http://schemas.microsoft.com/office/powerpoint/2010/main" val="387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Ownership must be before the filing date, whether it is an executed assignment or an obligation to assign</a:t>
            </a: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19</a:t>
            </a:fld>
            <a:endParaRPr lang="en-US" dirty="0"/>
          </a:p>
        </p:txBody>
      </p:sp>
    </p:spTree>
    <p:extLst>
      <p:ext uri="{BB962C8B-B14F-4D97-AF65-F5344CB8AC3E}">
        <p14:creationId xmlns:p14="http://schemas.microsoft.com/office/powerpoint/2010/main" val="217177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a:t>
            </a:fld>
            <a:endParaRPr lang="en-US" dirty="0"/>
          </a:p>
        </p:txBody>
      </p:sp>
    </p:spTree>
    <p:extLst>
      <p:ext uri="{BB962C8B-B14F-4D97-AF65-F5344CB8AC3E}">
        <p14:creationId xmlns:p14="http://schemas.microsoft.com/office/powerpoint/2010/main" val="428167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20</a:t>
            </a:fld>
            <a:endParaRPr lang="en-US" dirty="0"/>
          </a:p>
        </p:txBody>
      </p:sp>
    </p:spTree>
    <p:extLst>
      <p:ext uri="{BB962C8B-B14F-4D97-AF65-F5344CB8AC3E}">
        <p14:creationId xmlns:p14="http://schemas.microsoft.com/office/powerpoint/2010/main" val="190224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assignment must be made at the time of the filing</a:t>
            </a:r>
            <a:r>
              <a:rPr lang="en-US" baseline="0" dirty="0" smtClean="0"/>
              <a:t> or be subject to an obligation to assign.  </a:t>
            </a: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21</a:t>
            </a:fld>
            <a:endParaRPr lang="en-US" dirty="0"/>
          </a:p>
        </p:txBody>
      </p:sp>
    </p:spTree>
    <p:extLst>
      <p:ext uri="{BB962C8B-B14F-4D97-AF65-F5344CB8AC3E}">
        <p14:creationId xmlns:p14="http://schemas.microsoft.com/office/powerpoint/2010/main" val="217177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22</a:t>
            </a:fld>
            <a:endParaRPr lang="en-US" dirty="0"/>
          </a:p>
        </p:txBody>
      </p:sp>
    </p:spTree>
    <p:extLst>
      <p:ext uri="{BB962C8B-B14F-4D97-AF65-F5344CB8AC3E}">
        <p14:creationId xmlns:p14="http://schemas.microsoft.com/office/powerpoint/2010/main" val="1253345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23</a:t>
            </a:fld>
            <a:endParaRPr lang="en-US" dirty="0"/>
          </a:p>
        </p:txBody>
      </p:sp>
    </p:spTree>
    <p:extLst>
      <p:ext uri="{BB962C8B-B14F-4D97-AF65-F5344CB8AC3E}">
        <p14:creationId xmlns:p14="http://schemas.microsoft.com/office/powerpoint/2010/main" val="2664821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24</a:t>
            </a:fld>
            <a:endParaRPr lang="en-US" dirty="0"/>
          </a:p>
        </p:txBody>
      </p:sp>
    </p:spTree>
    <p:extLst>
      <p:ext uri="{BB962C8B-B14F-4D97-AF65-F5344CB8AC3E}">
        <p14:creationId xmlns:p14="http://schemas.microsoft.com/office/powerpoint/2010/main" val="1526526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4113C-CE39-432B-91E1-5EF257AA2456}" type="slidenum">
              <a:rPr lang="en-US" smtClean="0"/>
              <a:t>25</a:t>
            </a:fld>
            <a:endParaRPr lang="en-US" dirty="0"/>
          </a:p>
        </p:txBody>
      </p:sp>
    </p:spTree>
    <p:extLst>
      <p:ext uri="{BB962C8B-B14F-4D97-AF65-F5344CB8AC3E}">
        <p14:creationId xmlns:p14="http://schemas.microsoft.com/office/powerpoint/2010/main" val="2544411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26</a:t>
            </a:fld>
            <a:endParaRPr lang="en-US" dirty="0"/>
          </a:p>
        </p:txBody>
      </p:sp>
    </p:spTree>
    <p:extLst>
      <p:ext uri="{BB962C8B-B14F-4D97-AF65-F5344CB8AC3E}">
        <p14:creationId xmlns:p14="http://schemas.microsoft.com/office/powerpoint/2010/main" val="160716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27</a:t>
            </a:fld>
            <a:endParaRPr lang="en-US" dirty="0"/>
          </a:p>
        </p:txBody>
      </p:sp>
    </p:spTree>
    <p:extLst>
      <p:ext uri="{BB962C8B-B14F-4D97-AF65-F5344CB8AC3E}">
        <p14:creationId xmlns:p14="http://schemas.microsoft.com/office/powerpoint/2010/main" val="1041668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28</a:t>
            </a:fld>
            <a:endParaRPr lang="en-US" dirty="0"/>
          </a:p>
        </p:txBody>
      </p:sp>
    </p:spTree>
    <p:extLst>
      <p:ext uri="{BB962C8B-B14F-4D97-AF65-F5344CB8AC3E}">
        <p14:creationId xmlns:p14="http://schemas.microsoft.com/office/powerpoint/2010/main" val="2569180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29</a:t>
            </a:fld>
            <a:endParaRPr lang="en-US" dirty="0"/>
          </a:p>
        </p:txBody>
      </p:sp>
    </p:spTree>
    <p:extLst>
      <p:ext uri="{BB962C8B-B14F-4D97-AF65-F5344CB8AC3E}">
        <p14:creationId xmlns:p14="http://schemas.microsoft.com/office/powerpoint/2010/main" val="94578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3</a:t>
            </a:fld>
            <a:endParaRPr lang="en-US" dirty="0"/>
          </a:p>
        </p:txBody>
      </p:sp>
    </p:spTree>
    <p:extLst>
      <p:ext uri="{BB962C8B-B14F-4D97-AF65-F5344CB8AC3E}">
        <p14:creationId xmlns:p14="http://schemas.microsoft.com/office/powerpoint/2010/main" val="4061440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4113C-CE39-432B-91E1-5EF257AA2456}" type="slidenum">
              <a:rPr lang="en-US" smtClean="0"/>
              <a:t>30</a:t>
            </a:fld>
            <a:endParaRPr lang="en-US" dirty="0"/>
          </a:p>
        </p:txBody>
      </p:sp>
    </p:spTree>
    <p:extLst>
      <p:ext uri="{BB962C8B-B14F-4D97-AF65-F5344CB8AC3E}">
        <p14:creationId xmlns:p14="http://schemas.microsoft.com/office/powerpoint/2010/main" val="136136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4113C-CE39-432B-91E1-5EF257AA2456}" type="slidenum">
              <a:rPr lang="en-US" smtClean="0"/>
              <a:t>31</a:t>
            </a:fld>
            <a:endParaRPr lang="en-US" dirty="0"/>
          </a:p>
        </p:txBody>
      </p:sp>
    </p:spTree>
    <p:extLst>
      <p:ext uri="{BB962C8B-B14F-4D97-AF65-F5344CB8AC3E}">
        <p14:creationId xmlns:p14="http://schemas.microsoft.com/office/powerpoint/2010/main" val="3407761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32</a:t>
            </a:fld>
            <a:endParaRPr lang="en-US" dirty="0"/>
          </a:p>
        </p:txBody>
      </p:sp>
    </p:spTree>
    <p:extLst>
      <p:ext uri="{BB962C8B-B14F-4D97-AF65-F5344CB8AC3E}">
        <p14:creationId xmlns:p14="http://schemas.microsoft.com/office/powerpoint/2010/main" val="634723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33</a:t>
            </a:fld>
            <a:endParaRPr lang="en-US" dirty="0"/>
          </a:p>
        </p:txBody>
      </p:sp>
    </p:spTree>
    <p:extLst>
      <p:ext uri="{BB962C8B-B14F-4D97-AF65-F5344CB8AC3E}">
        <p14:creationId xmlns:p14="http://schemas.microsoft.com/office/powerpoint/2010/main" val="3289825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34</a:t>
            </a:fld>
            <a:endParaRPr lang="en-US" dirty="0"/>
          </a:p>
        </p:txBody>
      </p:sp>
    </p:spTree>
    <p:extLst>
      <p:ext uri="{BB962C8B-B14F-4D97-AF65-F5344CB8AC3E}">
        <p14:creationId xmlns:p14="http://schemas.microsoft.com/office/powerpoint/2010/main" val="809978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35</a:t>
            </a:fld>
            <a:endParaRPr lang="en-US" dirty="0"/>
          </a:p>
        </p:txBody>
      </p:sp>
    </p:spTree>
    <p:extLst>
      <p:ext uri="{BB962C8B-B14F-4D97-AF65-F5344CB8AC3E}">
        <p14:creationId xmlns:p14="http://schemas.microsoft.com/office/powerpoint/2010/main" val="80997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175664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5</a:t>
            </a:fld>
            <a:endParaRPr lang="en-US" dirty="0"/>
          </a:p>
        </p:txBody>
      </p:sp>
    </p:spTree>
    <p:extLst>
      <p:ext uri="{BB962C8B-B14F-4D97-AF65-F5344CB8AC3E}">
        <p14:creationId xmlns:p14="http://schemas.microsoft.com/office/powerpoint/2010/main" val="109034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277716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a:t>
            </a:fld>
            <a:endParaRPr lang="en-US" dirty="0"/>
          </a:p>
        </p:txBody>
      </p:sp>
    </p:spTree>
    <p:extLst>
      <p:ext uri="{BB962C8B-B14F-4D97-AF65-F5344CB8AC3E}">
        <p14:creationId xmlns:p14="http://schemas.microsoft.com/office/powerpoint/2010/main" val="258277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8</a:t>
            </a:fld>
            <a:endParaRPr lang="en-US" dirty="0"/>
          </a:p>
        </p:txBody>
      </p:sp>
    </p:spTree>
    <p:extLst>
      <p:ext uri="{BB962C8B-B14F-4D97-AF65-F5344CB8AC3E}">
        <p14:creationId xmlns:p14="http://schemas.microsoft.com/office/powerpoint/2010/main" val="41897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9</a:t>
            </a:fld>
            <a:endParaRPr lang="en-US" dirty="0"/>
          </a:p>
        </p:txBody>
      </p:sp>
    </p:spTree>
    <p:extLst>
      <p:ext uri="{BB962C8B-B14F-4D97-AF65-F5344CB8AC3E}">
        <p14:creationId xmlns:p14="http://schemas.microsoft.com/office/powerpoint/2010/main" val="2255605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a:ln/>
        </p:spPr>
        <p:txBody>
          <a:bodyPr/>
          <a:lstStyle>
            <a:lvl1pPr>
              <a:defRPr/>
            </a:lvl1pPr>
          </a:lstStyle>
          <a:p>
            <a:fld id="{97FAE5A9-746C-4D57-9147-AEF9C840C053}" type="datetime1">
              <a:rPr lang="en-US" smtClean="0"/>
              <a:t>9/4/2012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sz="1200"/>
            </a:lvl1pPr>
          </a:lstStyle>
          <a:p>
            <a:fld id="{A322D79F-CF7F-4B2C-8D18-CCF7B0536F9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92F55D03-3DD8-45E7-B074-83F6EC2CE4FC}" type="datetime1">
              <a:rPr lang="en-US" smtClean="0"/>
              <a:t>9/4/2012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D6C1B5D9-2A5F-4FD3-9DA9-9D4D50BCDFCE}" type="datetime1">
              <a:rPr lang="en-US" smtClean="0"/>
              <a:t>9/4/2012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3F5FB87A-04A2-45EB-84AB-9680FC68EE4A}" type="datetime1">
              <a:rPr lang="en-US" smtClean="0">
                <a:solidFill>
                  <a:prstClr val="black"/>
                </a:solidFill>
              </a:rPr>
              <a:t>9/4/2012</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77C95DF-C217-422F-AC3F-8DA0B58A9C57}" type="datetime1">
              <a:rPr lang="en-US" smtClean="0">
                <a:solidFill>
                  <a:prstClr val="black"/>
                </a:solidFill>
              </a:rPr>
              <a:t>9/4/2012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46571E-00E0-413F-860D-C32A80D6EFC8}" type="datetime1">
              <a:rPr lang="en-US" smtClean="0">
                <a:solidFill>
                  <a:prstClr val="black"/>
                </a:solidFill>
              </a:rPr>
              <a:t>9/4/2012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0828CCD-B6E9-46C2-8E5A-B4C57EE16112}" type="datetime1">
              <a:rPr lang="en-US" smtClean="0">
                <a:solidFill>
                  <a:prstClr val="black"/>
                </a:solidFill>
              </a:rPr>
              <a:t>9/4/2012</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9B93D222-B137-4D01-9F5D-C18AD8433DA5}" type="datetime1">
              <a:rPr lang="en-US" smtClean="0">
                <a:solidFill>
                  <a:prstClr val="black"/>
                </a:solidFill>
              </a:rPr>
              <a:t>9/4/2012</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D1E66294-1BA1-445D-8DF9-379E3F394F86}" type="datetime1">
              <a:rPr lang="en-US" smtClean="0">
                <a:solidFill>
                  <a:prstClr val="black"/>
                </a:solidFill>
              </a:rPr>
              <a:t>9/4/2012</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60E86-75A5-41CF-AF9C-2977C268641D}" type="datetime1">
              <a:rPr lang="en-US" smtClean="0">
                <a:solidFill>
                  <a:prstClr val="black"/>
                </a:solidFill>
              </a:rPr>
              <a:t>9/4/2012</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C47E0-2216-4DD5-99F4-A4F188B2216A}" type="datetime1">
              <a:rPr lang="en-US" smtClean="0">
                <a:solidFill>
                  <a:prstClr val="black"/>
                </a:solidFill>
              </a:rPr>
              <a:t>9/4/2012</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79022E90-F7DF-481D-8EFE-9024FC518A3C}" type="datetime1">
              <a:rPr lang="en-US" smtClean="0"/>
              <a:t>9/4/2012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35D3E7-A4F6-41BF-B6F6-6A2F6B7422D8}" type="datetime1">
              <a:rPr lang="en-US" smtClean="0">
                <a:solidFill>
                  <a:prstClr val="black"/>
                </a:solidFill>
              </a:rPr>
              <a:t>9/4/2012</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F80648E-1AE0-4A03-9786-396C2DB8173C}" type="datetime1">
              <a:rPr lang="en-US" smtClean="0">
                <a:solidFill>
                  <a:prstClr val="black"/>
                </a:solidFill>
              </a:rPr>
              <a:t>9/4/2012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C04AC8E-9481-4767-A770-D403BDAE7B9F}" type="datetime1">
              <a:rPr lang="en-US" smtClean="0">
                <a:solidFill>
                  <a:prstClr val="black"/>
                </a:solidFill>
              </a:rPr>
              <a:t>9/4/2012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9/4/2012</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9/4/2012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9/4/2012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9/4/2012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9/4/2012</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9/4/2012</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9/4/2012</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A4CB57C-BB7D-4B54-A327-AB4B4E68248C}" type="datetime1">
              <a:rPr lang="en-US" smtClean="0"/>
              <a:t>9/4/2012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9/4/2012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9/4/2012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9/4/2012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9/4/2012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9/4/2012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9/4/2012</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9/4/2012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9/4/2012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9/4/2012</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9/4/2012</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fld id="{CDD611E0-B849-4F96-B0CA-43F4D29E96BD}" type="datetime1">
              <a:rPr lang="en-US" smtClean="0"/>
              <a:t>9/4/2012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9/4/2012</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9/4/2012</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9/4/2012</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9/4/2012</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9/4/2012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9/4/2012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9/4/2012</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fld id="{D96C6F4C-3C80-490F-B900-3E6C7939F01A}" type="datetime1">
              <a:rPr lang="en-US" smtClean="0"/>
              <a:t>9/4/2012</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fld id="{9381606B-C539-4985-9C57-CED18DC17BC3}" type="datetime1">
              <a:rPr lang="en-US" smtClean="0"/>
              <a:t>9/4/2012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8F19B43-421A-4B45-AEC1-2C643C68197F}" type="datetime1">
              <a:rPr lang="en-US" smtClean="0"/>
              <a:t>9/4/2012</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C502E01-305C-47E9-9A19-02AB38795920}" type="datetime1">
              <a:rPr lang="en-US" smtClean="0"/>
              <a:t>9/4/2012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5EF9E8-A055-45D8-8E3A-F918464D21A9}" type="datetime1">
              <a:rPr lang="en-US" smtClean="0"/>
              <a:t>9/4/2012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322D79F-CF7F-4B2C-8D18-CCF7B0536F9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dirty="0"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F00106-F2B0-47D3-9261-8F1DCD4CBC64}" type="datetime1">
              <a:rPr lang="en-US" smtClean="0"/>
              <a:t>9/4/2012</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22D79F-CF7F-4B2C-8D18-CCF7B0536F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74A6434B-F23A-4B33-8AC3-94DDEB5CA9EA}" type="datetime1">
              <a:rPr lang="en-US" smtClean="0">
                <a:solidFill>
                  <a:prstClr val="black"/>
                </a:solidFill>
                <a:latin typeface="Arial" charset="0"/>
              </a:rPr>
              <a:t>9/4/2012</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9/4/2012</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cs typeface="Arial" charset="0"/>
              </a:rPr>
              <a:pPr fontAlgn="base">
                <a:spcBef>
                  <a:spcPct val="0"/>
                </a:spcBef>
                <a:spcAft>
                  <a:spcPct val="0"/>
                </a:spcAft>
              </a:pPr>
              <a:t>9/4/2012</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
            </a:r>
            <a:br>
              <a:rPr lang="en-US" sz="4000" b="1" dirty="0" smtClean="0"/>
            </a:br>
            <a:r>
              <a:rPr lang="en-US" sz="4000" b="1" dirty="0" smtClean="0"/>
              <a:t/>
            </a:r>
            <a:br>
              <a:rPr lang="en-US" sz="4000" b="1" dirty="0" smtClean="0"/>
            </a:br>
            <a:r>
              <a:rPr lang="en-US" sz="4000" dirty="0"/>
              <a:t/>
            </a:r>
            <a:br>
              <a:rPr lang="en-US" sz="4000" dirty="0"/>
            </a:br>
            <a:r>
              <a:rPr lang="en-US" sz="4000" dirty="0" smtClean="0"/>
              <a:t/>
            </a:r>
            <a:br>
              <a:rPr lang="en-US" sz="4000" dirty="0" smtClean="0"/>
            </a:br>
            <a:r>
              <a:rPr lang="en-US" sz="4000" b="1" dirty="0" smtClean="0"/>
              <a:t>First Inventor to File: </a:t>
            </a:r>
            <a:br>
              <a:rPr lang="en-US" sz="4000" b="1" dirty="0" smtClean="0"/>
            </a:br>
            <a:r>
              <a:rPr lang="en-US" sz="4000" dirty="0" smtClean="0"/>
              <a:t>Proposed Rules and Proposed Examination Guidelines</a:t>
            </a:r>
            <a:br>
              <a:rPr lang="en-US" sz="4000" dirty="0" smtClean="0"/>
            </a:br>
            <a:r>
              <a:rPr lang="en-US" sz="4000" dirty="0"/>
              <a:t/>
            </a:r>
            <a:br>
              <a:rPr lang="en-US" sz="4000" dirty="0"/>
            </a:br>
            <a:endParaRPr lang="en-US" sz="2800" b="0" dirty="0"/>
          </a:p>
        </p:txBody>
      </p:sp>
      <p:sp>
        <p:nvSpPr>
          <p:cNvPr id="4" name="Slide Number Placeholder 3"/>
          <p:cNvSpPr>
            <a:spLocks noGrp="1"/>
          </p:cNvSpPr>
          <p:nvPr>
            <p:ph type="sldNum" sz="quarter" idx="12"/>
          </p:nvPr>
        </p:nvSpPr>
        <p:spPr/>
        <p:txBody>
          <a:bodyPr/>
          <a:lstStyle/>
          <a:p>
            <a:fld id="{A322D79F-CF7F-4B2C-8D18-CCF7B0536F99}" type="slidenum">
              <a:rPr lang="en-US" smtClean="0"/>
              <a:pPr/>
              <a:t>1</a:t>
            </a:fld>
            <a:endParaRPr lang="en-US" dirty="0"/>
          </a:p>
        </p:txBody>
      </p:sp>
    </p:spTree>
    <p:extLst>
      <p:ext uri="{BB962C8B-B14F-4D97-AF65-F5344CB8AC3E}">
        <p14:creationId xmlns:p14="http://schemas.microsoft.com/office/powerpoint/2010/main" val="82324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p>
          <a:p>
            <a:r>
              <a:rPr lang="en-US" sz="3000" dirty="0" smtClean="0"/>
              <a:t>Smith gets the patent if Smith shows the subject matter disclosed by Taylor was obtained from Smith</a:t>
            </a:r>
          </a:p>
          <a:p>
            <a:pPr marL="0" indent="0">
              <a:buNone/>
            </a:pPr>
            <a:endParaRPr lang="en-US" sz="3000" dirty="0" smtClean="0"/>
          </a:p>
          <a:p>
            <a:r>
              <a:rPr lang="en-US" sz="3000" dirty="0" smtClean="0"/>
              <a:t>Inventor Smith: “That disclosure originated from me.”</a:t>
            </a:r>
            <a:endParaRPr lang="en-US" sz="30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10</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43259229"/>
              </p:ext>
            </p:extLst>
          </p:nvPr>
        </p:nvGraphicFramePr>
        <p:xfrm>
          <a:off x="571500" y="1600200"/>
          <a:ext cx="8153400" cy="2468881"/>
        </p:xfrm>
        <a:graphic>
          <a:graphicData uri="http://schemas.openxmlformats.org/drawingml/2006/table">
            <a:tbl>
              <a:tblPr firstRow="1" bandRow="1">
                <a:tableStyleId>{93296810-A885-4BE3-A3E7-6D5BEEA58F35}</a:tableStyleId>
              </a:tblPr>
              <a:tblGrid>
                <a:gridCol w="3807315"/>
                <a:gridCol w="4346085"/>
              </a:tblGrid>
              <a:tr h="457201">
                <a:tc>
                  <a:txBody>
                    <a:bodyPr/>
                    <a:lstStyle/>
                    <a:p>
                      <a:pPr algn="ctr"/>
                      <a:r>
                        <a:rPr lang="en-US" sz="2400" dirty="0" smtClean="0">
                          <a:solidFill>
                            <a:srgbClr val="FFFF00"/>
                          </a:solidFill>
                        </a:rPr>
                        <a:t>Smith’s Grace Period</a:t>
                      </a:r>
                      <a:endParaRPr lang="en-US" sz="2400" dirty="0">
                        <a:solidFill>
                          <a:srgbClr val="FFFF00"/>
                        </a:solidFill>
                      </a:endParaRPr>
                    </a:p>
                  </a:txBody>
                  <a:tcPr/>
                </a:tc>
                <a:tc>
                  <a:txBody>
                    <a:bodyPr/>
                    <a:lstStyle/>
                    <a:p>
                      <a:pPr algn="ctr"/>
                      <a:endParaRPr lang="en-US" sz="2400" dirty="0">
                        <a:solidFill>
                          <a:srgbClr val="FFFF00"/>
                        </a:solidFill>
                      </a:endParaRPr>
                    </a:p>
                  </a:txBody>
                  <a:tcPr/>
                </a:tc>
              </a:tr>
              <a:tr h="810859">
                <a:tc>
                  <a:txBody>
                    <a:bodyPr/>
                    <a:lstStyle/>
                    <a:p>
                      <a:pPr algn="ctr"/>
                      <a:r>
                        <a:rPr lang="en-US" sz="2400" dirty="0" smtClean="0"/>
                        <a:t>July</a:t>
                      </a:r>
                      <a:r>
                        <a:rPr lang="en-US" sz="2400" baseline="0" dirty="0" smtClean="0"/>
                        <a:t> 2012 to </a:t>
                      </a:r>
                    </a:p>
                    <a:p>
                      <a:pPr algn="ctr"/>
                      <a:r>
                        <a:rPr lang="en-US" sz="2400" dirty="0" smtClean="0"/>
                        <a:t>June 2013</a:t>
                      </a:r>
                      <a:endParaRPr lang="en-US" sz="2400" dirty="0">
                        <a:solidFill>
                          <a:srgbClr val="0070C0"/>
                        </a:solidFill>
                      </a:endParaRPr>
                    </a:p>
                  </a:txBody>
                  <a:tcPr/>
                </a:tc>
                <a:tc>
                  <a:txBody>
                    <a:bodyPr/>
                    <a:lstStyle/>
                    <a:p>
                      <a:pPr algn="ctr"/>
                      <a:r>
                        <a:rPr lang="en-US" sz="2400" dirty="0" smtClean="0"/>
                        <a:t>July</a:t>
                      </a:r>
                      <a:r>
                        <a:rPr lang="en-US" sz="2400" baseline="0" dirty="0" smtClean="0"/>
                        <a:t> 2014</a:t>
                      </a:r>
                      <a:endParaRPr lang="en-US" sz="2400" dirty="0">
                        <a:solidFill>
                          <a:srgbClr val="0070C0"/>
                        </a:solidFill>
                      </a:endParaRPr>
                    </a:p>
                  </a:txBody>
                  <a:tcPr/>
                </a:tc>
              </a:tr>
              <a:tr h="10179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Taylor publishes Smith’s subject matter</a:t>
                      </a:r>
                      <a:endParaRPr lang="en-US" sz="2400" dirty="0" smtClean="0">
                        <a:solidFill>
                          <a:schemeClr val="tx1"/>
                        </a:solidFill>
                      </a:endParaRPr>
                    </a:p>
                    <a:p>
                      <a:pPr algn="ctr"/>
                      <a:endParaRPr lang="en-US" sz="2400" dirty="0">
                        <a:solidFill>
                          <a:schemeClr val="tx1"/>
                        </a:solidFill>
                      </a:endParaRPr>
                    </a:p>
                  </a:txBody>
                  <a:tcPr/>
                </a:tc>
                <a:tc>
                  <a:txBody>
                    <a:bodyPr/>
                    <a:lstStyle/>
                    <a:p>
                      <a:pPr algn="ctr"/>
                      <a:r>
                        <a:rPr lang="en-US" sz="2400" dirty="0" smtClean="0"/>
                        <a:t>Smith files</a:t>
                      </a:r>
                      <a:endParaRPr lang="en-US" sz="2400" dirty="0">
                        <a:solidFill>
                          <a:schemeClr val="tx1"/>
                        </a:solidFill>
                      </a:endParaRPr>
                    </a:p>
                  </a:txBody>
                  <a:tcPr/>
                </a:tc>
              </a:tr>
            </a:tbl>
          </a:graphicData>
        </a:graphic>
      </p:graphicFrame>
      <p:sp>
        <p:nvSpPr>
          <p:cNvPr id="4" name="Title 3"/>
          <p:cNvSpPr>
            <a:spLocks noGrp="1"/>
          </p:cNvSpPr>
          <p:nvPr>
            <p:ph type="title"/>
          </p:nvPr>
        </p:nvSpPr>
        <p:spPr>
          <a:xfrm>
            <a:off x="76200" y="274638"/>
            <a:ext cx="9067800" cy="1143000"/>
          </a:xfrm>
        </p:spPr>
        <p:txBody>
          <a:bodyPr/>
          <a:lstStyle/>
          <a:p>
            <a:r>
              <a:rPr lang="en-US" dirty="0" smtClean="0"/>
              <a:t>Example 2:  102(b)(1)(</a:t>
            </a:r>
            <a:r>
              <a:rPr lang="en-US" dirty="0"/>
              <a:t>A</a:t>
            </a:r>
            <a:r>
              <a:rPr lang="en-US" dirty="0" smtClean="0"/>
              <a:t>) Exception</a:t>
            </a:r>
            <a:endParaRPr lang="en-US" dirty="0"/>
          </a:p>
        </p:txBody>
      </p:sp>
    </p:spTree>
    <p:extLst>
      <p:ext uri="{BB962C8B-B14F-4D97-AF65-F5344CB8AC3E}">
        <p14:creationId xmlns:p14="http://schemas.microsoft.com/office/powerpoint/2010/main" val="67574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solidFill>
                  <a:schemeClr val="tx1"/>
                </a:solidFill>
              </a:rPr>
              <a:t>Grace Period Intervening Disclosure Exception</a:t>
            </a:r>
            <a:endParaRPr lang="en-US" dirty="0">
              <a:solidFill>
                <a:schemeClr val="tx1"/>
              </a:solidFill>
            </a:endParaRPr>
          </a:p>
        </p:txBody>
      </p:sp>
      <p:sp>
        <p:nvSpPr>
          <p:cNvPr id="3" name="Content Placeholder 2"/>
          <p:cNvSpPr>
            <a:spLocks noGrp="1"/>
          </p:cNvSpPr>
          <p:nvPr>
            <p:ph idx="1"/>
          </p:nvPr>
        </p:nvSpPr>
        <p:spPr>
          <a:xfrm>
            <a:off x="381000" y="1600200"/>
            <a:ext cx="8610600" cy="4525963"/>
          </a:xfrm>
        </p:spPr>
        <p:txBody>
          <a:bodyPr/>
          <a:lstStyle/>
          <a:p>
            <a:r>
              <a:rPr lang="en-US" sz="2200" dirty="0" smtClean="0"/>
              <a:t>Grace period </a:t>
            </a:r>
            <a:r>
              <a:rPr lang="en-US" sz="2200" dirty="0"/>
              <a:t>e</a:t>
            </a:r>
            <a:r>
              <a:rPr lang="en-US" sz="2200" dirty="0" smtClean="0"/>
              <a:t>xceptions </a:t>
            </a:r>
            <a:r>
              <a:rPr lang="en-US" sz="2200" dirty="0"/>
              <a:t>under 35 </a:t>
            </a:r>
            <a:r>
              <a:rPr lang="en-US" sz="2200" dirty="0" smtClean="0"/>
              <a:t>U.S.C. 102(b</a:t>
            </a:r>
            <a:r>
              <a:rPr lang="en-US" sz="2200" dirty="0"/>
              <a:t>)(1</a:t>
            </a:r>
            <a:r>
              <a:rPr lang="en-US" sz="2200" dirty="0" smtClean="0"/>
              <a:t>) for prior art under 35 U.S.C. 102(a)(1) </a:t>
            </a:r>
          </a:p>
          <a:p>
            <a:endParaRPr lang="en-US" sz="2200" dirty="0" smtClean="0"/>
          </a:p>
          <a:p>
            <a:r>
              <a:rPr lang="en-US" sz="2200" dirty="0" smtClean="0"/>
              <a:t>35 </a:t>
            </a:r>
            <a:r>
              <a:rPr lang="en-US" sz="2200" dirty="0"/>
              <a:t>U.S.C. 102(b)(1</a:t>
            </a:r>
            <a:r>
              <a:rPr lang="en-US" sz="2200" dirty="0" smtClean="0"/>
              <a:t>)(B):  </a:t>
            </a:r>
          </a:p>
          <a:p>
            <a:pPr lvl="1"/>
            <a:r>
              <a:rPr lang="en-US" sz="2200" dirty="0" smtClean="0"/>
              <a:t>A </a:t>
            </a:r>
            <a:r>
              <a:rPr lang="en-US" sz="2200" dirty="0"/>
              <a:t>disclosure made one year or less before the effective filing date of the claimed invention shall not be prior art under </a:t>
            </a:r>
            <a:r>
              <a:rPr lang="en-US" sz="2200" dirty="0" smtClean="0"/>
              <a:t/>
            </a:r>
            <a:br>
              <a:rPr lang="en-US" sz="2200" dirty="0" smtClean="0"/>
            </a:br>
            <a:r>
              <a:rPr lang="en-US" sz="2200" dirty="0" smtClean="0"/>
              <a:t>35 U.S.C. </a:t>
            </a:r>
            <a:r>
              <a:rPr lang="en-US" sz="2200" dirty="0"/>
              <a:t>102(a)(1) if:</a:t>
            </a:r>
          </a:p>
          <a:p>
            <a:pPr lvl="2"/>
            <a:r>
              <a:rPr lang="en-US" sz="2200" dirty="0"/>
              <a:t>The </a:t>
            </a:r>
            <a:r>
              <a:rPr lang="en-US" sz="2200" dirty="0" smtClean="0"/>
              <a:t>subject matter disclosed was, before such disclosure, publicly disclosed by:</a:t>
            </a:r>
          </a:p>
          <a:p>
            <a:pPr lvl="3"/>
            <a:r>
              <a:rPr lang="en-US" sz="2200" dirty="0" smtClean="0"/>
              <a:t>the </a:t>
            </a:r>
            <a:r>
              <a:rPr lang="en-US" sz="2200" dirty="0"/>
              <a:t>inventor or joint </a:t>
            </a:r>
            <a:r>
              <a:rPr lang="en-US" sz="2200" dirty="0" smtClean="0"/>
              <a:t>inventor; </a:t>
            </a:r>
            <a:r>
              <a:rPr lang="en-US" sz="2200" dirty="0"/>
              <a:t>or </a:t>
            </a:r>
          </a:p>
          <a:p>
            <a:pPr lvl="3"/>
            <a:r>
              <a:rPr lang="en-US" sz="2200" dirty="0" smtClean="0"/>
              <a:t>another </a:t>
            </a:r>
            <a:r>
              <a:rPr lang="en-US" sz="2200" dirty="0"/>
              <a:t>who obtained the subject matter directly or indirectly from </a:t>
            </a:r>
            <a:r>
              <a:rPr lang="en-US" sz="2200" dirty="0" smtClean="0"/>
              <a:t>the </a:t>
            </a:r>
            <a:r>
              <a:rPr lang="en-US" sz="2200" dirty="0"/>
              <a:t>inventor or joint </a:t>
            </a:r>
            <a:r>
              <a:rPr lang="en-US" sz="2200" dirty="0" smtClean="0"/>
              <a:t>inventor</a:t>
            </a:r>
            <a:endParaRPr lang="en-US" sz="2200" dirty="0"/>
          </a:p>
          <a:p>
            <a:pPr lvl="1"/>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11</a:t>
            </a:fld>
            <a:endParaRPr lang="en-US" dirty="0"/>
          </a:p>
        </p:txBody>
      </p:sp>
    </p:spTree>
    <p:extLst>
      <p:ext uri="{BB962C8B-B14F-4D97-AF65-F5344CB8AC3E}">
        <p14:creationId xmlns:p14="http://schemas.microsoft.com/office/powerpoint/2010/main" val="2604795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sz="4200" dirty="0" smtClean="0"/>
              <a:t>Smith gets the patent if the </a:t>
            </a:r>
            <a:r>
              <a:rPr lang="en-US" sz="4200" dirty="0"/>
              <a:t>subject matter of </a:t>
            </a:r>
            <a:r>
              <a:rPr lang="en-US" sz="4200" dirty="0" smtClean="0"/>
              <a:t>Taylor’s publication </a:t>
            </a:r>
            <a:r>
              <a:rPr lang="en-US" sz="4200" dirty="0"/>
              <a:t>is the same subject matter of Smith’s </a:t>
            </a:r>
            <a:r>
              <a:rPr lang="en-US" sz="4200" dirty="0" smtClean="0"/>
              <a:t>publication</a:t>
            </a:r>
            <a:r>
              <a:rPr lang="en-US" sz="4200" dirty="0"/>
              <a:t>.</a:t>
            </a:r>
            <a:endParaRPr lang="en-US" sz="4200" dirty="0" smtClean="0"/>
          </a:p>
          <a:p>
            <a:pPr marL="457200" lvl="1" indent="0">
              <a:buNone/>
            </a:pPr>
            <a:endParaRPr lang="en-US" sz="4200" dirty="0" smtClean="0"/>
          </a:p>
          <a:p>
            <a:r>
              <a:rPr lang="en-US" sz="4200" dirty="0" smtClean="0"/>
              <a:t>Inventor Smith: “I publicly disclosed the subject matter first”</a:t>
            </a:r>
            <a:endParaRPr lang="en-US" sz="42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09812400"/>
              </p:ext>
            </p:extLst>
          </p:nvPr>
        </p:nvGraphicFramePr>
        <p:xfrm>
          <a:off x="495300" y="1600200"/>
          <a:ext cx="8191500" cy="2366641"/>
        </p:xfrm>
        <a:graphic>
          <a:graphicData uri="http://schemas.openxmlformats.org/drawingml/2006/table">
            <a:tbl>
              <a:tblPr firstRow="1" bandRow="1">
                <a:tableStyleId>{93296810-A885-4BE3-A3E7-6D5BEEA58F35}</a:tableStyleId>
              </a:tblPr>
              <a:tblGrid>
                <a:gridCol w="2806392"/>
                <a:gridCol w="2692555"/>
                <a:gridCol w="2692553"/>
              </a:tblGrid>
              <a:tr h="417877">
                <a:tc gridSpan="2">
                  <a:txBody>
                    <a:bodyPr/>
                    <a:lstStyle/>
                    <a:p>
                      <a:pPr algn="ctr"/>
                      <a:r>
                        <a:rPr lang="en-US" sz="2400" dirty="0" smtClean="0">
                          <a:solidFill>
                            <a:srgbClr val="FFFF00"/>
                          </a:solidFill>
                        </a:rPr>
                        <a:t>Smith’s</a:t>
                      </a:r>
                      <a:r>
                        <a:rPr lang="en-US" sz="2400" baseline="0" dirty="0" smtClean="0">
                          <a:solidFill>
                            <a:srgbClr val="FFFF00"/>
                          </a:solidFill>
                        </a:rPr>
                        <a:t> Grace Period</a:t>
                      </a:r>
                      <a:endParaRPr lang="en-US" sz="2400" dirty="0">
                        <a:solidFill>
                          <a:srgbClr val="FFFF00"/>
                        </a:solidFill>
                      </a:endParaRPr>
                    </a:p>
                  </a:txBody>
                  <a:tcPr/>
                </a:tc>
                <a:tc hMerge="1">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r>
              <a:tr h="781641">
                <a:tc gridSpan="2">
                  <a:txBody>
                    <a:bodyPr/>
                    <a:lstStyle/>
                    <a:p>
                      <a:pPr algn="ctr"/>
                      <a:r>
                        <a:rPr lang="en-US" sz="2400" dirty="0" smtClean="0"/>
                        <a:t>July 2013</a:t>
                      </a:r>
                      <a:r>
                        <a:rPr lang="en-US" sz="2400" baseline="0" dirty="0" smtClean="0"/>
                        <a:t> to </a:t>
                      </a:r>
                      <a:br>
                        <a:rPr lang="en-US" sz="2400" baseline="0" dirty="0" smtClean="0"/>
                      </a:br>
                      <a:r>
                        <a:rPr lang="en-US" sz="2400" baseline="0" dirty="0" smtClean="0"/>
                        <a:t>June 2014</a:t>
                      </a:r>
                      <a:r>
                        <a:rPr lang="en-US" sz="2400" dirty="0" smtClean="0"/>
                        <a:t> </a:t>
                      </a:r>
                      <a:endParaRPr lang="en-US" sz="2400" dirty="0">
                        <a:solidFill>
                          <a:srgbClr val="0070C0"/>
                        </a:solidFill>
                      </a:endParaRPr>
                    </a:p>
                  </a:txBody>
                  <a:tcPr/>
                </a:tc>
                <a:tc hMerge="1">
                  <a:txBody>
                    <a:bodyPr/>
                    <a:lstStyle/>
                    <a:p>
                      <a:pPr algn="ctr"/>
                      <a:endParaRPr lang="en-US" sz="2400" dirty="0">
                        <a:solidFill>
                          <a:srgbClr val="FFFF00"/>
                        </a:solidFill>
                      </a:endParaRPr>
                    </a:p>
                  </a:txBody>
                  <a:tcPr/>
                </a:tc>
                <a:tc>
                  <a:txBody>
                    <a:bodyPr/>
                    <a:lstStyle/>
                    <a:p>
                      <a:pPr algn="ctr"/>
                      <a:r>
                        <a:rPr lang="en-US" sz="2400" dirty="0" smtClean="0"/>
                        <a:t>July</a:t>
                      </a:r>
                      <a:r>
                        <a:rPr lang="en-US" sz="2400" baseline="0" dirty="0" smtClean="0"/>
                        <a:t> 2014</a:t>
                      </a:r>
                      <a:endParaRPr lang="en-US" sz="2400" dirty="0">
                        <a:solidFill>
                          <a:srgbClr val="0070C0"/>
                        </a:solidFill>
                      </a:endParaRPr>
                    </a:p>
                  </a:txBody>
                  <a:tcPr/>
                </a:tc>
              </a:tr>
              <a:tr h="10864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Smith publishes</a:t>
                      </a:r>
                    </a:p>
                    <a:p>
                      <a:pPr algn="ctr"/>
                      <a:endParaRPr lang="en-US" sz="2400" b="0" dirty="0">
                        <a:solidFill>
                          <a:schemeClr val="tx1"/>
                        </a:solidFill>
                      </a:endParaRPr>
                    </a:p>
                  </a:txBody>
                  <a:tcPr/>
                </a:tc>
                <a:tc>
                  <a:txBody>
                    <a:bodyPr/>
                    <a:lstStyle/>
                    <a:p>
                      <a:pPr algn="ctr"/>
                      <a:r>
                        <a:rPr lang="en-US" sz="2400" dirty="0" smtClean="0"/>
                        <a:t>Taylor publishes</a:t>
                      </a:r>
                      <a:endParaRPr lang="en-US" sz="2400" b="0" dirty="0">
                        <a:solidFill>
                          <a:schemeClr val="tx1"/>
                        </a:solidFill>
                      </a:endParaRPr>
                    </a:p>
                  </a:txBody>
                  <a:tcPr/>
                </a:tc>
                <a:tc>
                  <a:txBody>
                    <a:bodyPr/>
                    <a:lstStyle/>
                    <a:p>
                      <a:pPr algn="ctr"/>
                      <a:r>
                        <a:rPr lang="en-US" sz="2400" dirty="0" smtClean="0"/>
                        <a:t>Smith files</a:t>
                      </a:r>
                      <a:endParaRPr lang="en-US" sz="2400" b="0" dirty="0">
                        <a:solidFill>
                          <a:schemeClr val="tx1"/>
                        </a:solidFill>
                      </a:endParaRPr>
                    </a:p>
                  </a:txBody>
                  <a:tcPr/>
                </a:tc>
              </a:tr>
            </a:tbl>
          </a:graphicData>
        </a:graphic>
      </p:graphicFrame>
      <p:sp>
        <p:nvSpPr>
          <p:cNvPr id="4" name="Title 3"/>
          <p:cNvSpPr>
            <a:spLocks noGrp="1"/>
          </p:cNvSpPr>
          <p:nvPr>
            <p:ph type="title"/>
          </p:nvPr>
        </p:nvSpPr>
        <p:spPr>
          <a:xfrm>
            <a:off x="76200" y="274638"/>
            <a:ext cx="8915400" cy="1143000"/>
          </a:xfrm>
        </p:spPr>
        <p:txBody>
          <a:bodyPr/>
          <a:lstStyle/>
          <a:p>
            <a:r>
              <a:rPr lang="en-US" dirty="0" smtClean="0"/>
              <a:t>Example 3:  102(b)(1)(B) Exception</a:t>
            </a:r>
            <a:endParaRPr lang="en-US" dirty="0"/>
          </a:p>
        </p:txBody>
      </p:sp>
    </p:spTree>
    <p:extLst>
      <p:ext uri="{BB962C8B-B14F-4D97-AF65-F5344CB8AC3E}">
        <p14:creationId xmlns:p14="http://schemas.microsoft.com/office/powerpoint/2010/main" val="9734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35 U.S.C. 102(a)(2): Prior Art </a:t>
            </a:r>
            <a:endParaRPr lang="en-US" dirty="0">
              <a:solidFill>
                <a:schemeClr val="tx1"/>
              </a:solidFill>
            </a:endParaRPr>
          </a:p>
        </p:txBody>
      </p:sp>
      <p:sp>
        <p:nvSpPr>
          <p:cNvPr id="3" name="Content Placeholder 2"/>
          <p:cNvSpPr>
            <a:spLocks noGrp="1"/>
          </p:cNvSpPr>
          <p:nvPr>
            <p:ph idx="1"/>
          </p:nvPr>
        </p:nvSpPr>
        <p:spPr/>
        <p:txBody>
          <a:bodyPr/>
          <a:lstStyle/>
          <a:p>
            <a:pPr>
              <a:spcBef>
                <a:spcPts val="0"/>
              </a:spcBef>
              <a:spcAft>
                <a:spcPts val="0"/>
              </a:spcAft>
              <a:buFont typeface="Arial" pitchFamily="34" charset="0"/>
              <a:buChar char="•"/>
            </a:pPr>
            <a:r>
              <a:rPr lang="en-US" sz="2400" dirty="0"/>
              <a:t>P</a:t>
            </a:r>
            <a:r>
              <a:rPr lang="en-US" sz="2400" dirty="0" smtClean="0"/>
              <a:t>recludes </a:t>
            </a:r>
            <a:r>
              <a:rPr lang="en-US" sz="2400" dirty="0"/>
              <a:t>a patent </a:t>
            </a:r>
            <a:r>
              <a:rPr lang="en-US" sz="2400" dirty="0" smtClean="0"/>
              <a:t>to a different inventive entity if </a:t>
            </a:r>
            <a:r>
              <a:rPr lang="en-US" sz="2400" dirty="0"/>
              <a:t>a claimed invention </a:t>
            </a:r>
            <a:r>
              <a:rPr lang="en-US" sz="2400" dirty="0" smtClean="0"/>
              <a:t>was described in a:</a:t>
            </a:r>
            <a:endParaRPr lang="en-US" sz="2400" dirty="0"/>
          </a:p>
          <a:p>
            <a:pPr lvl="1">
              <a:spcBef>
                <a:spcPts val="0"/>
              </a:spcBef>
              <a:spcAft>
                <a:spcPts val="0"/>
              </a:spcAft>
              <a:buFont typeface="Arial" pitchFamily="34" charset="0"/>
              <a:buChar char="•"/>
            </a:pPr>
            <a:r>
              <a:rPr lang="en-US" dirty="0" smtClean="0"/>
              <a:t>U.S. Patent;</a:t>
            </a:r>
            <a:endParaRPr lang="en-US" dirty="0"/>
          </a:p>
          <a:p>
            <a:pPr lvl="1">
              <a:spcBef>
                <a:spcPts val="0"/>
              </a:spcBef>
              <a:spcAft>
                <a:spcPts val="0"/>
              </a:spcAft>
              <a:buFont typeface="Arial" pitchFamily="34" charset="0"/>
              <a:buChar char="•"/>
            </a:pPr>
            <a:r>
              <a:rPr lang="en-US" dirty="0" smtClean="0"/>
              <a:t>U.S. Patent Application Publication; or</a:t>
            </a:r>
          </a:p>
          <a:p>
            <a:pPr lvl="1">
              <a:spcBef>
                <a:spcPts val="0"/>
              </a:spcBef>
              <a:spcAft>
                <a:spcPts val="0"/>
              </a:spcAft>
              <a:buFont typeface="Arial" pitchFamily="34" charset="0"/>
              <a:buChar char="•"/>
            </a:pPr>
            <a:r>
              <a:rPr lang="en-US" dirty="0" smtClean="0"/>
              <a:t>WIPO PCT Application Publication</a:t>
            </a:r>
            <a:endParaRPr lang="en-US" dirty="0"/>
          </a:p>
          <a:p>
            <a:pPr marL="514350" lvl="1" indent="0">
              <a:spcBef>
                <a:spcPts val="0"/>
              </a:spcBef>
              <a:spcAft>
                <a:spcPts val="0"/>
              </a:spcAft>
              <a:buNone/>
            </a:pPr>
            <a:r>
              <a:rPr lang="en-US" dirty="0"/>
              <a:t>t</a:t>
            </a:r>
            <a:r>
              <a:rPr lang="en-US" dirty="0" smtClean="0"/>
              <a:t>hat was effectively filed before </a:t>
            </a:r>
            <a:r>
              <a:rPr lang="en-US" dirty="0"/>
              <a:t>the effective filing date of the claimed invention</a:t>
            </a:r>
            <a:r>
              <a:rPr lang="en-US" dirty="0" smtClean="0"/>
              <a:t> </a:t>
            </a:r>
          </a:p>
          <a:p>
            <a:pPr marL="0" indent="0">
              <a:buNone/>
            </a:pPr>
            <a:endParaRPr lang="en-US" sz="2400" dirty="0" smtClean="0"/>
          </a:p>
          <a:p>
            <a:pPr>
              <a:buFont typeface="Arial" pitchFamily="34" charset="0"/>
              <a:buChar char="•"/>
            </a:pPr>
            <a:r>
              <a:rPr lang="en-US" sz="2400" dirty="0" smtClean="0"/>
              <a:t>Generally corresponds </a:t>
            </a:r>
            <a:r>
              <a:rPr lang="en-US" sz="2400" dirty="0"/>
              <a:t>to the categories of prior art </a:t>
            </a:r>
            <a:r>
              <a:rPr lang="en-US" sz="2400" dirty="0" smtClean="0"/>
              <a:t>in </a:t>
            </a:r>
            <a:r>
              <a:rPr lang="en-US" sz="2400" dirty="0"/>
              <a:t>pre-AIA </a:t>
            </a:r>
            <a:r>
              <a:rPr lang="en-US" sz="2400" dirty="0" smtClean="0"/>
              <a:t>35 </a:t>
            </a:r>
            <a:r>
              <a:rPr lang="en-US" sz="2400" dirty="0"/>
              <a:t>U.S.C. 102(e)</a:t>
            </a:r>
          </a:p>
          <a:p>
            <a:pPr lvl="1"/>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13</a:t>
            </a:fld>
            <a:endParaRPr lang="en-US" dirty="0"/>
          </a:p>
        </p:txBody>
      </p:sp>
    </p:spTree>
    <p:extLst>
      <p:ext uri="{BB962C8B-B14F-4D97-AF65-F5344CB8AC3E}">
        <p14:creationId xmlns:p14="http://schemas.microsoft.com/office/powerpoint/2010/main" val="261743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Effective Prior Art Date: Definition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Effective prior art date of subject matter in patents and published applications under AIA </a:t>
            </a:r>
            <a:br>
              <a:rPr lang="en-US" dirty="0" smtClean="0"/>
            </a:br>
            <a:r>
              <a:rPr lang="en-US" dirty="0" smtClean="0"/>
              <a:t>35 U.S.C. 102(a)(2) is:</a:t>
            </a:r>
          </a:p>
          <a:p>
            <a:endParaRPr lang="en-US" dirty="0" smtClean="0"/>
          </a:p>
          <a:p>
            <a:pPr lvl="1"/>
            <a:r>
              <a:rPr lang="en-US" dirty="0"/>
              <a:t>a</a:t>
            </a:r>
            <a:r>
              <a:rPr lang="en-US" dirty="0" smtClean="0"/>
              <a:t>ctual filing date of the patent or published application, or</a:t>
            </a:r>
          </a:p>
          <a:p>
            <a:pPr marL="457200" lvl="1" indent="0">
              <a:buNone/>
            </a:pPr>
            <a:endParaRPr lang="en-US" dirty="0" smtClean="0"/>
          </a:p>
          <a:p>
            <a:pPr lvl="1"/>
            <a:r>
              <a:rPr lang="en-US" dirty="0"/>
              <a:t>d</a:t>
            </a:r>
            <a:r>
              <a:rPr lang="en-US" dirty="0" smtClean="0"/>
              <a:t>ate to which the patent or published application is entitled to claim a right of priority or benefit under 35 U.S.C. 119, 120, 121, or 365 which describes the subject matter</a:t>
            </a:r>
          </a:p>
          <a:p>
            <a:pPr lvl="2"/>
            <a:endParaRPr lang="en-US" dirty="0" smtClean="0"/>
          </a:p>
          <a:p>
            <a:pPr lvl="1"/>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14</a:t>
            </a:fld>
            <a:endParaRPr lang="en-US" dirty="0"/>
          </a:p>
        </p:txBody>
      </p:sp>
    </p:spTree>
    <p:extLst>
      <p:ext uri="{BB962C8B-B14F-4D97-AF65-F5344CB8AC3E}">
        <p14:creationId xmlns:p14="http://schemas.microsoft.com/office/powerpoint/2010/main" val="274440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lstStyle/>
          <a:p>
            <a:r>
              <a:rPr lang="en-US" dirty="0" smtClean="0">
                <a:solidFill>
                  <a:schemeClr val="tx1"/>
                </a:solidFill>
              </a:rPr>
              <a:t>Non-inventor Disclosure</a:t>
            </a:r>
            <a:br>
              <a:rPr lang="en-US" dirty="0" smtClean="0">
                <a:solidFill>
                  <a:schemeClr val="tx1"/>
                </a:solidFill>
              </a:rPr>
            </a:br>
            <a:r>
              <a:rPr lang="en-US" dirty="0" smtClean="0">
                <a:solidFill>
                  <a:schemeClr val="tx1"/>
                </a:solidFill>
              </a:rPr>
              <a:t>Exception</a:t>
            </a:r>
            <a:endParaRPr lang="en-US" dirty="0">
              <a:solidFill>
                <a:schemeClr val="tx1"/>
              </a:solidFill>
            </a:endParaRPr>
          </a:p>
        </p:txBody>
      </p:sp>
      <p:sp>
        <p:nvSpPr>
          <p:cNvPr id="3" name="Content Placeholder 2"/>
          <p:cNvSpPr>
            <a:spLocks noGrp="1"/>
          </p:cNvSpPr>
          <p:nvPr>
            <p:ph idx="1"/>
          </p:nvPr>
        </p:nvSpPr>
        <p:spPr>
          <a:xfrm>
            <a:off x="533400" y="1524000"/>
            <a:ext cx="8229600" cy="4525963"/>
          </a:xfrm>
        </p:spPr>
        <p:txBody>
          <a:bodyPr/>
          <a:lstStyle/>
          <a:p>
            <a:r>
              <a:rPr lang="en-US" sz="2400" dirty="0" smtClean="0"/>
              <a:t>Exceptions </a:t>
            </a:r>
            <a:r>
              <a:rPr lang="en-US" sz="2400" dirty="0"/>
              <a:t>under 35 </a:t>
            </a:r>
            <a:r>
              <a:rPr lang="en-US" sz="2400" dirty="0" smtClean="0"/>
              <a:t>U.S.C. </a:t>
            </a:r>
            <a:r>
              <a:rPr lang="en-US" sz="2400" dirty="0"/>
              <a:t>102(b)(2</a:t>
            </a:r>
            <a:r>
              <a:rPr lang="en-US" sz="2400" dirty="0" smtClean="0"/>
              <a:t>) for prior art </a:t>
            </a:r>
            <a:r>
              <a:rPr lang="en-US" sz="2400" dirty="0"/>
              <a:t>under 35 U.S.C. 102(a)(2) </a:t>
            </a:r>
            <a:endParaRPr lang="en-US" sz="2400" dirty="0" smtClean="0"/>
          </a:p>
          <a:p>
            <a:pPr marL="0" indent="0">
              <a:buNone/>
            </a:pPr>
            <a:endParaRPr lang="en-US" sz="2400" dirty="0" smtClean="0"/>
          </a:p>
          <a:p>
            <a:r>
              <a:rPr lang="en-US" sz="2400" dirty="0" smtClean="0"/>
              <a:t>35 </a:t>
            </a:r>
            <a:r>
              <a:rPr lang="en-US" sz="2400" dirty="0"/>
              <a:t>U.S.C. 102(b</a:t>
            </a:r>
            <a:r>
              <a:rPr lang="en-US" sz="2400" dirty="0" smtClean="0"/>
              <a:t>)(2)(A):  </a:t>
            </a:r>
          </a:p>
          <a:p>
            <a:pPr lvl="1"/>
            <a:r>
              <a:rPr lang="en-US" dirty="0" smtClean="0"/>
              <a:t>A </a:t>
            </a:r>
            <a:r>
              <a:rPr lang="en-US" dirty="0"/>
              <a:t>disclosure in an application or patent </a:t>
            </a:r>
            <a:r>
              <a:rPr lang="en-US" dirty="0" smtClean="0"/>
              <a:t>shall </a:t>
            </a:r>
            <a:r>
              <a:rPr lang="en-US" dirty="0"/>
              <a:t>not be prior art under 35 </a:t>
            </a:r>
            <a:r>
              <a:rPr lang="en-US" dirty="0" smtClean="0"/>
              <a:t>U.S.C. </a:t>
            </a:r>
            <a:r>
              <a:rPr lang="en-US" dirty="0"/>
              <a:t>102(a</a:t>
            </a:r>
            <a:r>
              <a:rPr lang="en-US" dirty="0" smtClean="0"/>
              <a:t>)(2) </a:t>
            </a:r>
            <a:r>
              <a:rPr lang="en-US" dirty="0"/>
              <a:t>if:</a:t>
            </a:r>
          </a:p>
          <a:p>
            <a:pPr lvl="2"/>
            <a:r>
              <a:rPr lang="en-US" sz="2400" dirty="0"/>
              <a:t>t</a:t>
            </a:r>
            <a:r>
              <a:rPr lang="en-US" sz="2400" dirty="0" smtClean="0"/>
              <a:t>he </a:t>
            </a:r>
            <a:r>
              <a:rPr lang="en-US" sz="2400" dirty="0"/>
              <a:t>disclosure was </a:t>
            </a:r>
            <a:r>
              <a:rPr lang="en-US" sz="2400" dirty="0" smtClean="0"/>
              <a:t>made</a:t>
            </a:r>
            <a:r>
              <a:rPr lang="en-US" sz="2400" dirty="0"/>
              <a:t> </a:t>
            </a:r>
            <a:r>
              <a:rPr lang="en-US" sz="2400" dirty="0" smtClean="0"/>
              <a:t>by </a:t>
            </a:r>
            <a:r>
              <a:rPr lang="en-US" sz="2400" dirty="0"/>
              <a:t>another who obtained the subject matter directly or indirectly from </a:t>
            </a:r>
            <a:r>
              <a:rPr lang="en-US" sz="2400" dirty="0" smtClean="0"/>
              <a:t>the </a:t>
            </a:r>
            <a:r>
              <a:rPr lang="en-US" sz="2400" dirty="0"/>
              <a:t>inventor or joint </a:t>
            </a:r>
            <a:r>
              <a:rPr lang="en-US" sz="2400" dirty="0" smtClean="0"/>
              <a:t>inventor</a:t>
            </a:r>
            <a:endParaRPr lang="en-US" sz="2400"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15</a:t>
            </a:fld>
            <a:endParaRPr lang="en-US" dirty="0"/>
          </a:p>
        </p:txBody>
      </p:sp>
    </p:spTree>
    <p:extLst>
      <p:ext uri="{BB962C8B-B14F-4D97-AF65-F5344CB8AC3E}">
        <p14:creationId xmlns:p14="http://schemas.microsoft.com/office/powerpoint/2010/main" val="3771732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US" dirty="0" smtClean="0">
                <a:solidFill>
                  <a:schemeClr val="tx1"/>
                </a:solidFill>
              </a:rPr>
              <a:t>Intervening Disclosures</a:t>
            </a:r>
            <a:br>
              <a:rPr lang="en-US" dirty="0" smtClean="0">
                <a:solidFill>
                  <a:schemeClr val="tx1"/>
                </a:solidFill>
              </a:rPr>
            </a:br>
            <a:r>
              <a:rPr lang="en-US" dirty="0" smtClean="0">
                <a:solidFill>
                  <a:schemeClr val="tx1"/>
                </a:solidFill>
              </a:rPr>
              <a:t>Exception</a:t>
            </a:r>
            <a:endParaRPr lang="en-US" dirty="0">
              <a:solidFill>
                <a:schemeClr val="tx1"/>
              </a:solidFill>
            </a:endParaRPr>
          </a:p>
        </p:txBody>
      </p:sp>
      <p:sp>
        <p:nvSpPr>
          <p:cNvPr id="3" name="Content Placeholder 2"/>
          <p:cNvSpPr>
            <a:spLocks noGrp="1"/>
          </p:cNvSpPr>
          <p:nvPr>
            <p:ph idx="1"/>
          </p:nvPr>
        </p:nvSpPr>
        <p:spPr>
          <a:xfrm>
            <a:off x="533400" y="1524000"/>
            <a:ext cx="8458200" cy="4525963"/>
          </a:xfrm>
        </p:spPr>
        <p:txBody>
          <a:bodyPr/>
          <a:lstStyle/>
          <a:p>
            <a:r>
              <a:rPr lang="en-US" sz="2400" dirty="0" smtClean="0"/>
              <a:t>Exceptions </a:t>
            </a:r>
            <a:r>
              <a:rPr lang="en-US" sz="2400" dirty="0"/>
              <a:t>under 35 </a:t>
            </a:r>
            <a:r>
              <a:rPr lang="en-US" sz="2400" dirty="0" smtClean="0"/>
              <a:t>U.S.C. </a:t>
            </a:r>
            <a:r>
              <a:rPr lang="en-US" sz="2400" dirty="0"/>
              <a:t>102(b)(2</a:t>
            </a:r>
            <a:r>
              <a:rPr lang="en-US" sz="2400" dirty="0" smtClean="0"/>
              <a:t>) </a:t>
            </a:r>
            <a:r>
              <a:rPr lang="en-US" sz="2400" dirty="0"/>
              <a:t>for prior art under 35 U.S.C. 102(a)(2) </a:t>
            </a:r>
            <a:endParaRPr lang="en-US" sz="2400" dirty="0" smtClean="0"/>
          </a:p>
          <a:p>
            <a:pPr marL="0" indent="0">
              <a:buNone/>
            </a:pPr>
            <a:endParaRPr lang="en-US" sz="2400" dirty="0"/>
          </a:p>
          <a:p>
            <a:r>
              <a:rPr lang="en-US" sz="2400" dirty="0" smtClean="0"/>
              <a:t>Exception 2 </a:t>
            </a:r>
            <a:r>
              <a:rPr lang="en-US" sz="2400" dirty="0"/>
              <a:t>(35 U.S.C. 102(b</a:t>
            </a:r>
            <a:r>
              <a:rPr lang="en-US" sz="2400" dirty="0" smtClean="0"/>
              <a:t>)(2)(B)):  </a:t>
            </a:r>
          </a:p>
          <a:p>
            <a:pPr lvl="1"/>
            <a:r>
              <a:rPr lang="en-US" dirty="0" smtClean="0"/>
              <a:t>A </a:t>
            </a:r>
            <a:r>
              <a:rPr lang="en-US" dirty="0"/>
              <a:t>disclosure in an application or patent </a:t>
            </a:r>
            <a:r>
              <a:rPr lang="en-US" dirty="0" smtClean="0"/>
              <a:t>shall </a:t>
            </a:r>
            <a:r>
              <a:rPr lang="en-US" dirty="0"/>
              <a:t>not be prior art under 35 </a:t>
            </a:r>
            <a:r>
              <a:rPr lang="en-US" dirty="0" smtClean="0"/>
              <a:t>U.S.C. </a:t>
            </a:r>
            <a:r>
              <a:rPr lang="en-US" dirty="0"/>
              <a:t>102(a</a:t>
            </a:r>
            <a:r>
              <a:rPr lang="en-US" dirty="0" smtClean="0"/>
              <a:t>)(2) if</a:t>
            </a:r>
            <a:r>
              <a:rPr lang="en-US" dirty="0"/>
              <a:t>:</a:t>
            </a:r>
          </a:p>
          <a:p>
            <a:pPr lvl="2"/>
            <a:r>
              <a:rPr lang="en-US" sz="2400" dirty="0"/>
              <a:t>t</a:t>
            </a:r>
            <a:r>
              <a:rPr lang="en-US" sz="2400" dirty="0" smtClean="0"/>
              <a:t>he </a:t>
            </a:r>
            <a:r>
              <a:rPr lang="en-US" sz="2400" dirty="0"/>
              <a:t>subject matter disclosed was, before such </a:t>
            </a:r>
            <a:r>
              <a:rPr lang="en-US" sz="2400" dirty="0" smtClean="0"/>
              <a:t>subject matter was effectively filed, publicly </a:t>
            </a:r>
            <a:r>
              <a:rPr lang="en-US" sz="2400" dirty="0"/>
              <a:t>disclosed </a:t>
            </a:r>
            <a:r>
              <a:rPr lang="en-US" sz="2400" dirty="0" smtClean="0"/>
              <a:t>by:</a:t>
            </a:r>
            <a:endParaRPr lang="en-US" sz="2400" dirty="0"/>
          </a:p>
          <a:p>
            <a:pPr lvl="3"/>
            <a:r>
              <a:rPr lang="en-US" sz="2400" dirty="0" smtClean="0"/>
              <a:t>the inventor or joint inventor; or </a:t>
            </a:r>
          </a:p>
          <a:p>
            <a:pPr lvl="3"/>
            <a:r>
              <a:rPr lang="en-US" sz="2400" dirty="0" smtClean="0"/>
              <a:t>another </a:t>
            </a:r>
            <a:r>
              <a:rPr lang="en-US" sz="2400" dirty="0"/>
              <a:t>who obtained the subject matter directly or indirectly from </a:t>
            </a:r>
            <a:r>
              <a:rPr lang="en-US" sz="2400" dirty="0" smtClean="0"/>
              <a:t>the </a:t>
            </a:r>
            <a:r>
              <a:rPr lang="en-US" sz="2400" dirty="0"/>
              <a:t>inventor or joint </a:t>
            </a:r>
            <a:r>
              <a:rPr lang="en-US" sz="2400" dirty="0" smtClean="0"/>
              <a:t>inventor</a:t>
            </a:r>
            <a:endParaRPr lang="en-US" sz="2400"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16</a:t>
            </a:fld>
            <a:endParaRPr lang="en-US" dirty="0"/>
          </a:p>
        </p:txBody>
      </p:sp>
    </p:spTree>
    <p:extLst>
      <p:ext uri="{BB962C8B-B14F-4D97-AF65-F5344CB8AC3E}">
        <p14:creationId xmlns:p14="http://schemas.microsoft.com/office/powerpoint/2010/main" val="325545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sz="2200" dirty="0" smtClean="0"/>
          </a:p>
          <a:p>
            <a:endParaRPr lang="en-US" sz="2200" dirty="0" smtClean="0"/>
          </a:p>
          <a:p>
            <a:pPr marL="0" indent="0">
              <a:buNone/>
            </a:pPr>
            <a:endParaRPr lang="en-US" sz="2200" dirty="0" smtClean="0"/>
          </a:p>
          <a:p>
            <a:r>
              <a:rPr lang="en-US" sz="3400" dirty="0" smtClean="0"/>
              <a:t>Smith gets the patent if the </a:t>
            </a:r>
            <a:r>
              <a:rPr lang="en-US" sz="3400" dirty="0"/>
              <a:t>subject matter of Taylor’s application is the same subject matter of </a:t>
            </a:r>
            <a:r>
              <a:rPr lang="en-US" sz="3400" dirty="0" smtClean="0"/>
              <a:t>Smith’s application</a:t>
            </a:r>
            <a:endParaRPr lang="en-US" sz="3400" dirty="0"/>
          </a:p>
          <a:p>
            <a:r>
              <a:rPr lang="en-US" sz="3400" dirty="0" smtClean="0"/>
              <a:t>Inventor Smith: “</a:t>
            </a:r>
            <a:r>
              <a:rPr lang="en-US" sz="3400" dirty="0"/>
              <a:t>I publicly disclosed the subject matter </a:t>
            </a:r>
            <a:r>
              <a:rPr lang="en-US" sz="3400" dirty="0" smtClean="0"/>
              <a:t>before Taylor filed his patent application with that subject matter.”</a:t>
            </a:r>
            <a:endParaRPr lang="en-US" sz="3400" dirty="0"/>
          </a:p>
          <a:p>
            <a:endParaRPr lang="en-US" sz="26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17</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47446854"/>
              </p:ext>
            </p:extLst>
          </p:nvPr>
        </p:nvGraphicFramePr>
        <p:xfrm>
          <a:off x="609600" y="1600200"/>
          <a:ext cx="8153400" cy="2468880"/>
        </p:xfrm>
        <a:graphic>
          <a:graphicData uri="http://schemas.openxmlformats.org/drawingml/2006/table">
            <a:tbl>
              <a:tblPr firstRow="1" bandRow="1">
                <a:tableStyleId>{93296810-A885-4BE3-A3E7-6D5BEEA58F35}</a:tableStyleId>
              </a:tblPr>
              <a:tblGrid>
                <a:gridCol w="1668456"/>
                <a:gridCol w="1668456"/>
                <a:gridCol w="2378088"/>
                <a:gridCol w="2438400"/>
              </a:tblGrid>
              <a:tr h="409222">
                <a:tc>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r>
              <a:tr h="736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August 2013</a:t>
                      </a:r>
                      <a:endParaRPr lang="en-US" sz="24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April 2014</a:t>
                      </a:r>
                      <a:endParaRPr lang="en-US" sz="24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July</a:t>
                      </a:r>
                      <a:r>
                        <a:rPr lang="en-US" sz="2400" baseline="0" dirty="0" smtClean="0"/>
                        <a:t> 2014</a:t>
                      </a:r>
                      <a:endParaRPr lang="en-US" sz="2400" dirty="0" smtClean="0">
                        <a:solidFill>
                          <a:srgbClr val="0070C0"/>
                        </a:solidFill>
                      </a:endParaRPr>
                    </a:p>
                    <a:p>
                      <a:pPr algn="ctr"/>
                      <a:endParaRPr lang="en-US" sz="2400" dirty="0">
                        <a:solidFill>
                          <a:srgbClr val="0070C0"/>
                        </a:solidFill>
                      </a:endParaRPr>
                    </a:p>
                  </a:txBody>
                  <a:tcPr/>
                </a:tc>
                <a:tc>
                  <a:txBody>
                    <a:bodyPr/>
                    <a:lstStyle/>
                    <a:p>
                      <a:pPr algn="ctr"/>
                      <a:r>
                        <a:rPr lang="en-US" sz="2400" baseline="0" dirty="0" smtClean="0">
                          <a:solidFill>
                            <a:schemeClr val="tx1"/>
                          </a:solidFill>
                        </a:rPr>
                        <a:t>December 2014</a:t>
                      </a:r>
                      <a:endParaRPr lang="en-US" sz="2400" baseline="0" dirty="0">
                        <a:solidFill>
                          <a:schemeClr val="tx1"/>
                        </a:solidFill>
                      </a:endParaRPr>
                    </a:p>
                  </a:txBody>
                  <a:tcPr/>
                </a:tc>
              </a:tr>
              <a:tr h="929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Smith publishes</a:t>
                      </a:r>
                      <a:endParaRPr lang="en-US" sz="2400" b="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Taylor files </a:t>
                      </a:r>
                      <a:endParaRPr lang="en-US" sz="2400" b="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Smith files</a:t>
                      </a:r>
                      <a:endParaRPr lang="en-US" sz="24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algn="ctr"/>
                      <a:r>
                        <a:rPr lang="en-US" sz="2400" b="0" dirty="0" smtClean="0">
                          <a:solidFill>
                            <a:schemeClr val="tx1"/>
                          </a:solidFill>
                        </a:rPr>
                        <a:t>Taylor’s application publishes</a:t>
                      </a:r>
                      <a:endParaRPr lang="en-US" sz="2400" b="0" dirty="0">
                        <a:solidFill>
                          <a:schemeClr val="tx1"/>
                        </a:solidFill>
                      </a:endParaRPr>
                    </a:p>
                  </a:txBody>
                  <a:tcPr/>
                </a:tc>
              </a:tr>
            </a:tbl>
          </a:graphicData>
        </a:graphic>
      </p:graphicFrame>
      <p:sp>
        <p:nvSpPr>
          <p:cNvPr id="4" name="Title 3"/>
          <p:cNvSpPr>
            <a:spLocks noGrp="1"/>
          </p:cNvSpPr>
          <p:nvPr>
            <p:ph type="title"/>
          </p:nvPr>
        </p:nvSpPr>
        <p:spPr>
          <a:xfrm>
            <a:off x="0" y="228600"/>
            <a:ext cx="9144000" cy="1143000"/>
          </a:xfrm>
        </p:spPr>
        <p:txBody>
          <a:bodyPr/>
          <a:lstStyle/>
          <a:p>
            <a:r>
              <a:rPr lang="en-US" dirty="0" smtClean="0"/>
              <a:t>Example 4:  102(b)(2)(B) Exception</a:t>
            </a:r>
            <a:endParaRPr lang="en-US" dirty="0"/>
          </a:p>
        </p:txBody>
      </p:sp>
    </p:spTree>
    <p:extLst>
      <p:ext uri="{BB962C8B-B14F-4D97-AF65-F5344CB8AC3E}">
        <p14:creationId xmlns:p14="http://schemas.microsoft.com/office/powerpoint/2010/main" val="401812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lstStyle/>
          <a:p>
            <a:r>
              <a:rPr lang="en-US" dirty="0" smtClean="0">
                <a:solidFill>
                  <a:schemeClr val="tx1"/>
                </a:solidFill>
              </a:rPr>
              <a:t>Commonly Owned Disclosure</a:t>
            </a:r>
            <a:br>
              <a:rPr lang="en-US" dirty="0" smtClean="0">
                <a:solidFill>
                  <a:schemeClr val="tx1"/>
                </a:solidFill>
              </a:rPr>
            </a:br>
            <a:r>
              <a:rPr lang="en-US" dirty="0" smtClean="0">
                <a:solidFill>
                  <a:schemeClr val="tx1"/>
                </a:solidFill>
              </a:rPr>
              <a:t>Exception</a:t>
            </a:r>
            <a:endParaRPr lang="en-US" dirty="0">
              <a:solidFill>
                <a:schemeClr val="tx1"/>
              </a:solidFill>
            </a:endParaRPr>
          </a:p>
        </p:txBody>
      </p:sp>
      <p:sp>
        <p:nvSpPr>
          <p:cNvPr id="3" name="Content Placeholder 2"/>
          <p:cNvSpPr>
            <a:spLocks noGrp="1"/>
          </p:cNvSpPr>
          <p:nvPr>
            <p:ph idx="1"/>
          </p:nvPr>
        </p:nvSpPr>
        <p:spPr>
          <a:xfrm>
            <a:off x="533400" y="1524000"/>
            <a:ext cx="8229600" cy="4525963"/>
          </a:xfrm>
        </p:spPr>
        <p:txBody>
          <a:bodyPr/>
          <a:lstStyle/>
          <a:p>
            <a:r>
              <a:rPr lang="en-US" sz="2400" dirty="0" smtClean="0"/>
              <a:t>Exceptions </a:t>
            </a:r>
            <a:r>
              <a:rPr lang="en-US" sz="2400" dirty="0"/>
              <a:t>under 35 </a:t>
            </a:r>
            <a:r>
              <a:rPr lang="en-US" sz="2400" dirty="0" smtClean="0"/>
              <a:t>U.S.C. </a:t>
            </a:r>
            <a:r>
              <a:rPr lang="en-US" sz="2400" dirty="0"/>
              <a:t>102(b)(2</a:t>
            </a:r>
            <a:r>
              <a:rPr lang="en-US" sz="2400" dirty="0" smtClean="0"/>
              <a:t>) for prior art </a:t>
            </a:r>
            <a:r>
              <a:rPr lang="en-US" sz="2400" dirty="0"/>
              <a:t>under 35 U.S.C. 102(a)(2) </a:t>
            </a:r>
            <a:endParaRPr lang="en-US" sz="2400" dirty="0" smtClean="0"/>
          </a:p>
          <a:p>
            <a:endParaRPr lang="en-US" sz="2400" dirty="0" smtClean="0"/>
          </a:p>
          <a:p>
            <a:r>
              <a:rPr lang="en-US" sz="2400" dirty="0" smtClean="0"/>
              <a:t>35 </a:t>
            </a:r>
            <a:r>
              <a:rPr lang="en-US" sz="2400" dirty="0"/>
              <a:t>U.S.C. 102(b)(2</a:t>
            </a:r>
            <a:r>
              <a:rPr lang="en-US" sz="2400" dirty="0" smtClean="0"/>
              <a:t>)(C):  </a:t>
            </a:r>
          </a:p>
          <a:p>
            <a:pPr lvl="1"/>
            <a:r>
              <a:rPr lang="en-US" dirty="0" smtClean="0"/>
              <a:t>A disclosure made in an application or patent shall not be prior art </a:t>
            </a:r>
            <a:r>
              <a:rPr lang="en-US" dirty="0"/>
              <a:t>under 35 </a:t>
            </a:r>
            <a:r>
              <a:rPr lang="en-US" dirty="0" smtClean="0"/>
              <a:t>U.S.C. </a:t>
            </a:r>
            <a:r>
              <a:rPr lang="en-US" dirty="0"/>
              <a:t>102(a)(2) </a:t>
            </a:r>
            <a:r>
              <a:rPr lang="en-US" dirty="0" smtClean="0"/>
              <a:t>if:</a:t>
            </a:r>
          </a:p>
          <a:p>
            <a:pPr lvl="2"/>
            <a:r>
              <a:rPr lang="en-US" sz="2400" dirty="0"/>
              <a:t>t</a:t>
            </a:r>
            <a:r>
              <a:rPr lang="en-US" sz="2400" dirty="0" smtClean="0"/>
              <a:t>he subject matter and the claimed invention were commonly owned or subject to an obligation of assignment to the same person not later than the effective filing date of the claimed invention</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18</a:t>
            </a:fld>
            <a:endParaRPr lang="en-US" dirty="0"/>
          </a:p>
        </p:txBody>
      </p:sp>
    </p:spTree>
    <p:extLst>
      <p:ext uri="{BB962C8B-B14F-4D97-AF65-F5344CB8AC3E}">
        <p14:creationId xmlns:p14="http://schemas.microsoft.com/office/powerpoint/2010/main" val="2167529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sz="2200" dirty="0" smtClean="0"/>
          </a:p>
          <a:p>
            <a:endParaRPr lang="en-US" sz="2200" dirty="0" smtClean="0"/>
          </a:p>
          <a:p>
            <a:endParaRPr lang="en-US" sz="2200" dirty="0"/>
          </a:p>
          <a:p>
            <a:endParaRPr lang="en-US" sz="2200" dirty="0" smtClean="0"/>
          </a:p>
          <a:p>
            <a:r>
              <a:rPr lang="en-US" sz="2400" dirty="0" smtClean="0"/>
              <a:t>Smith </a:t>
            </a:r>
            <a:r>
              <a:rPr lang="en-US" sz="2400" dirty="0"/>
              <a:t>avoids </a:t>
            </a:r>
            <a:r>
              <a:rPr lang="en-US" sz="2400" dirty="0" smtClean="0"/>
              <a:t>Taylor </a:t>
            </a:r>
            <a:r>
              <a:rPr lang="en-US" sz="2400" dirty="0"/>
              <a:t>as prior art since the subject matter of </a:t>
            </a:r>
            <a:r>
              <a:rPr lang="en-US" sz="2400" dirty="0" smtClean="0"/>
              <a:t>Taylor </a:t>
            </a:r>
            <a:r>
              <a:rPr lang="en-US" sz="2400" dirty="0"/>
              <a:t>and </a:t>
            </a:r>
            <a:r>
              <a:rPr lang="en-US" sz="2400" dirty="0" smtClean="0"/>
              <a:t>Smith </a:t>
            </a:r>
            <a:r>
              <a:rPr lang="en-US" sz="2400" dirty="0"/>
              <a:t>were subject to an obligation to assign to the same company ACME before the effective filing date of the claimed invention</a:t>
            </a:r>
          </a:p>
          <a:p>
            <a:pPr marL="0" indent="0">
              <a:buNone/>
            </a:pPr>
            <a:endParaRPr lang="en-US" sz="2400" dirty="0"/>
          </a:p>
          <a:p>
            <a:r>
              <a:rPr lang="en-US" sz="2400" dirty="0"/>
              <a:t>Inventor </a:t>
            </a:r>
            <a:r>
              <a:rPr lang="en-US" sz="2400" dirty="0" smtClean="0"/>
              <a:t>Smith: “Taylor </a:t>
            </a:r>
            <a:r>
              <a:rPr lang="en-US" sz="2400" dirty="0"/>
              <a:t>and </a:t>
            </a:r>
            <a:r>
              <a:rPr lang="en-US" sz="2400" dirty="0" smtClean="0"/>
              <a:t>I </a:t>
            </a:r>
            <a:r>
              <a:rPr lang="en-US" sz="2400" dirty="0"/>
              <a:t>work for ACME and have assigned our rights to them before the effective filing date of my patent application”</a:t>
            </a:r>
          </a:p>
          <a:p>
            <a:endParaRPr lang="en-US" sz="26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19</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65455159"/>
              </p:ext>
            </p:extLst>
          </p:nvPr>
        </p:nvGraphicFramePr>
        <p:xfrm>
          <a:off x="609600" y="1600200"/>
          <a:ext cx="8153400" cy="2468880"/>
        </p:xfrm>
        <a:graphic>
          <a:graphicData uri="http://schemas.openxmlformats.org/drawingml/2006/table">
            <a:tbl>
              <a:tblPr firstRow="1" bandRow="1">
                <a:tableStyleId>{93296810-A885-4BE3-A3E7-6D5BEEA58F35}</a:tableStyleId>
              </a:tblPr>
              <a:tblGrid>
                <a:gridCol w="3336912"/>
                <a:gridCol w="2378088"/>
                <a:gridCol w="2438400"/>
              </a:tblGrid>
              <a:tr h="409222">
                <a:tc>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r>
              <a:tr h="736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rPr>
                        <a:t>January</a:t>
                      </a:r>
                      <a:r>
                        <a:rPr lang="en-US" sz="2400" dirty="0" smtClean="0">
                          <a:solidFill>
                            <a:srgbClr val="0070C0"/>
                          </a:solidFill>
                        </a:rPr>
                        <a:t> </a:t>
                      </a:r>
                      <a:r>
                        <a:rPr lang="en-US" sz="2400" baseline="0" dirty="0" smtClean="0">
                          <a:solidFill>
                            <a:schemeClr val="tx1"/>
                          </a:solidFill>
                        </a:rPr>
                        <a:t>2014</a:t>
                      </a:r>
                      <a:endParaRPr lang="en-US" sz="2400" baseline="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July</a:t>
                      </a:r>
                      <a:r>
                        <a:rPr lang="en-US" sz="2400" baseline="0" dirty="0" smtClean="0"/>
                        <a:t> 2014</a:t>
                      </a:r>
                      <a:endParaRPr lang="en-US" sz="2400" dirty="0" smtClean="0">
                        <a:solidFill>
                          <a:srgbClr val="0070C0"/>
                        </a:solidFill>
                      </a:endParaRPr>
                    </a:p>
                    <a:p>
                      <a:pPr algn="ctr"/>
                      <a:endParaRPr lang="en-US" sz="2400" dirty="0">
                        <a:solidFill>
                          <a:srgbClr val="0070C0"/>
                        </a:solidFill>
                      </a:endParaRPr>
                    </a:p>
                  </a:txBody>
                  <a:tcPr/>
                </a:tc>
                <a:tc>
                  <a:txBody>
                    <a:bodyPr/>
                    <a:lstStyle/>
                    <a:p>
                      <a:pPr algn="ctr"/>
                      <a:r>
                        <a:rPr lang="en-US" sz="2400" baseline="0" dirty="0" smtClean="0">
                          <a:solidFill>
                            <a:schemeClr val="tx1"/>
                          </a:solidFill>
                        </a:rPr>
                        <a:t>December 2014</a:t>
                      </a:r>
                      <a:endParaRPr lang="en-US" sz="2400" baseline="0" dirty="0">
                        <a:solidFill>
                          <a:schemeClr val="tx1"/>
                        </a:solidFill>
                      </a:endParaRPr>
                    </a:p>
                  </a:txBody>
                  <a:tcPr/>
                </a:tc>
              </a:tr>
              <a:tr h="929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Taylor files and assigns to ACME</a:t>
                      </a:r>
                      <a:endParaRPr lang="en-US" sz="2400" b="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Smith assigns to ACME and files</a:t>
                      </a:r>
                    </a:p>
                  </a:txBody>
                  <a:tcPr/>
                </a:tc>
                <a:tc>
                  <a:txBody>
                    <a:bodyPr/>
                    <a:lstStyle/>
                    <a:p>
                      <a:pPr algn="ctr"/>
                      <a:r>
                        <a:rPr lang="en-US" sz="2400" b="0" dirty="0" smtClean="0">
                          <a:solidFill>
                            <a:schemeClr val="tx1"/>
                          </a:solidFill>
                        </a:rPr>
                        <a:t>Taylor’s application publishes</a:t>
                      </a:r>
                      <a:endParaRPr lang="en-US" sz="2400" b="0" dirty="0">
                        <a:solidFill>
                          <a:schemeClr val="tx1"/>
                        </a:solidFill>
                      </a:endParaRPr>
                    </a:p>
                  </a:txBody>
                  <a:tcPr/>
                </a:tc>
              </a:tr>
            </a:tbl>
          </a:graphicData>
        </a:graphic>
      </p:graphicFrame>
      <p:sp>
        <p:nvSpPr>
          <p:cNvPr id="4" name="Title 3"/>
          <p:cNvSpPr>
            <a:spLocks noGrp="1"/>
          </p:cNvSpPr>
          <p:nvPr>
            <p:ph type="title"/>
          </p:nvPr>
        </p:nvSpPr>
        <p:spPr>
          <a:xfrm>
            <a:off x="0" y="228600"/>
            <a:ext cx="9144000" cy="1143000"/>
          </a:xfrm>
        </p:spPr>
        <p:txBody>
          <a:bodyPr/>
          <a:lstStyle/>
          <a:p>
            <a:r>
              <a:rPr lang="en-US" dirty="0" smtClean="0"/>
              <a:t>Example 5:  102(b)(2)(C) Exception</a:t>
            </a:r>
            <a:br>
              <a:rPr lang="en-US" dirty="0" smtClean="0"/>
            </a:br>
            <a:r>
              <a:rPr lang="en-US" dirty="0" smtClean="0"/>
              <a:t>Common Ownership</a:t>
            </a:r>
            <a:endParaRPr lang="en-US" dirty="0"/>
          </a:p>
        </p:txBody>
      </p:sp>
    </p:spTree>
    <p:extLst>
      <p:ext uri="{BB962C8B-B14F-4D97-AF65-F5344CB8AC3E}">
        <p14:creationId xmlns:p14="http://schemas.microsoft.com/office/powerpoint/2010/main" val="172287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57200" y="1676400"/>
            <a:ext cx="8229600" cy="4724400"/>
          </a:xfrm>
        </p:spPr>
        <p:txBody>
          <a:bodyPr/>
          <a:lstStyle/>
          <a:p>
            <a:r>
              <a:rPr lang="en-US" dirty="0"/>
              <a:t>Provide </a:t>
            </a:r>
            <a:r>
              <a:rPr lang="en-US" dirty="0" smtClean="0"/>
              <a:t>guidance </a:t>
            </a:r>
            <a:r>
              <a:rPr lang="en-US" dirty="0"/>
              <a:t>to examiners and the public </a:t>
            </a:r>
            <a:r>
              <a:rPr lang="en-US" dirty="0" smtClean="0"/>
              <a:t>on changes </a:t>
            </a:r>
            <a:r>
              <a:rPr lang="en-US" dirty="0"/>
              <a:t>to examination practice in light of </a:t>
            </a:r>
            <a:r>
              <a:rPr lang="en-US" dirty="0" smtClean="0"/>
              <a:t>the AIA</a:t>
            </a:r>
            <a:endParaRPr lang="en-US" dirty="0"/>
          </a:p>
          <a:p>
            <a:endParaRPr lang="en-US" dirty="0" smtClean="0"/>
          </a:p>
          <a:p>
            <a:r>
              <a:rPr lang="en-US" dirty="0" smtClean="0"/>
              <a:t>Address </a:t>
            </a:r>
            <a:r>
              <a:rPr lang="en-US" dirty="0"/>
              <a:t>examination issues raised by the </a:t>
            </a:r>
            <a:r>
              <a:rPr lang="en-US" dirty="0" smtClean="0"/>
              <a:t>AIA</a:t>
            </a:r>
          </a:p>
          <a:p>
            <a:endParaRPr lang="en-US" dirty="0" smtClean="0"/>
          </a:p>
          <a:p>
            <a:r>
              <a:rPr lang="en-US" dirty="0" smtClean="0"/>
              <a:t>Provide </a:t>
            </a:r>
            <a:r>
              <a:rPr lang="en-US" dirty="0"/>
              <a:t>the Office with </a:t>
            </a:r>
            <a:r>
              <a:rPr lang="en-US" dirty="0" smtClean="0"/>
              <a:t>information to </a:t>
            </a:r>
            <a:r>
              <a:rPr lang="en-US" dirty="0"/>
              <a:t>readily determine </a:t>
            </a:r>
            <a:r>
              <a:rPr lang="en-US" dirty="0" smtClean="0"/>
              <a:t>whether the </a:t>
            </a:r>
            <a:r>
              <a:rPr lang="en-US" dirty="0"/>
              <a:t>application is subject to </a:t>
            </a:r>
            <a:r>
              <a:rPr lang="en-US" dirty="0" smtClean="0"/>
              <a:t>the AIA’s changes to 35 </a:t>
            </a:r>
            <a:r>
              <a:rPr lang="en-US" dirty="0"/>
              <a:t>U.S.C. 102 and 103 </a:t>
            </a:r>
          </a:p>
        </p:txBody>
      </p:sp>
      <p:sp>
        <p:nvSpPr>
          <p:cNvPr id="4" name="Slide Number Placeholder 3"/>
          <p:cNvSpPr>
            <a:spLocks noGrp="1"/>
          </p:cNvSpPr>
          <p:nvPr>
            <p:ph type="sldNum" sz="quarter" idx="12"/>
          </p:nvPr>
        </p:nvSpPr>
        <p:spPr/>
        <p:txBody>
          <a:bodyPr/>
          <a:lstStyle/>
          <a:p>
            <a:fld id="{A322D79F-CF7F-4B2C-8D18-CCF7B0536F99}" type="slidenum">
              <a:rPr lang="en-US" smtClean="0"/>
              <a:t>2</a:t>
            </a:fld>
            <a:endParaRPr lang="en-US" dirty="0"/>
          </a:p>
        </p:txBody>
      </p:sp>
    </p:spTree>
    <p:extLst>
      <p:ext uri="{BB962C8B-B14F-4D97-AF65-F5344CB8AC3E}">
        <p14:creationId xmlns:p14="http://schemas.microsoft.com/office/powerpoint/2010/main" val="349985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Joint Research Agreements</a:t>
            </a:r>
            <a:endParaRPr lang="en-US" dirty="0">
              <a:solidFill>
                <a:schemeClr val="tx1"/>
              </a:solidFill>
            </a:endParaRPr>
          </a:p>
        </p:txBody>
      </p:sp>
      <p:sp>
        <p:nvSpPr>
          <p:cNvPr id="3" name="Content Placeholder 2"/>
          <p:cNvSpPr>
            <a:spLocks noGrp="1"/>
          </p:cNvSpPr>
          <p:nvPr>
            <p:ph idx="1"/>
          </p:nvPr>
        </p:nvSpPr>
        <p:spPr>
          <a:xfrm>
            <a:off x="457200" y="1600200"/>
            <a:ext cx="8382000" cy="4525963"/>
          </a:xfrm>
        </p:spPr>
        <p:txBody>
          <a:bodyPr/>
          <a:lstStyle/>
          <a:p>
            <a:r>
              <a:rPr lang="en-US" sz="2200" dirty="0" smtClean="0"/>
              <a:t>Treatment of joint </a:t>
            </a:r>
            <a:r>
              <a:rPr lang="en-US" sz="2200" dirty="0"/>
              <a:t>r</a:t>
            </a:r>
            <a:r>
              <a:rPr lang="en-US" sz="2200" dirty="0" smtClean="0"/>
              <a:t>esearch </a:t>
            </a:r>
            <a:r>
              <a:rPr lang="en-US" sz="2200" dirty="0"/>
              <a:t>a</a:t>
            </a:r>
            <a:r>
              <a:rPr lang="en-US" sz="2200" dirty="0" smtClean="0"/>
              <a:t>greements under </a:t>
            </a:r>
            <a:r>
              <a:rPr lang="en-US" sz="2200" dirty="0"/>
              <a:t>E</a:t>
            </a:r>
            <a:r>
              <a:rPr lang="en-US" sz="2200" dirty="0" smtClean="0"/>
              <a:t>xception 3 </a:t>
            </a:r>
          </a:p>
          <a:p>
            <a:endParaRPr lang="en-US" sz="2200" dirty="0"/>
          </a:p>
          <a:p>
            <a:r>
              <a:rPr lang="en-US" sz="2200" dirty="0" smtClean="0"/>
              <a:t>The “common ownership” </a:t>
            </a:r>
            <a:r>
              <a:rPr lang="en-US" sz="2200" dirty="0"/>
              <a:t>exception under 35 U.S.C. 102(b)(2</a:t>
            </a:r>
            <a:r>
              <a:rPr lang="en-US" sz="2200" dirty="0" smtClean="0"/>
              <a:t>)(C) </a:t>
            </a:r>
            <a:r>
              <a:rPr lang="en-US" sz="2200" dirty="0"/>
              <a:t>for 35 U.S.C. 102(a)(2) prior art </a:t>
            </a:r>
            <a:r>
              <a:rPr lang="en-US" sz="2200" dirty="0" smtClean="0"/>
              <a:t>is applicable if:</a:t>
            </a:r>
          </a:p>
          <a:p>
            <a:pPr lvl="1"/>
            <a:r>
              <a:rPr lang="en-US" sz="2200" dirty="0" smtClean="0"/>
              <a:t>claimed invention was made by/on behalf of at least one party to a joint research agreement in effect on/before the effective filing date of the claimed invention;</a:t>
            </a:r>
          </a:p>
          <a:p>
            <a:pPr lvl="1"/>
            <a:r>
              <a:rPr lang="en-US" sz="2200" dirty="0" smtClean="0"/>
              <a:t>claimed invention was made as a result of activities within the scope of the joint research agreement; and</a:t>
            </a:r>
          </a:p>
          <a:p>
            <a:pPr lvl="1"/>
            <a:r>
              <a:rPr lang="en-US" sz="2200" dirty="0" smtClean="0"/>
              <a:t>application discloses the parties to the joint research agreement</a:t>
            </a:r>
          </a:p>
          <a:p>
            <a:pPr lvl="2"/>
            <a:endParaRPr lang="en-US" sz="2200" dirty="0" smtClean="0"/>
          </a:p>
          <a:p>
            <a:pPr lvl="1"/>
            <a:endParaRPr lang="en-US" sz="2200" dirty="0" smtClean="0"/>
          </a:p>
          <a:p>
            <a:pPr lvl="1"/>
            <a:endParaRPr lang="en-US" sz="2200" dirty="0" smtClean="0"/>
          </a:p>
          <a:p>
            <a:pPr marL="457200" lvl="1" indent="0">
              <a:buNone/>
            </a:pPr>
            <a:endParaRPr lang="en-US" sz="2200"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20</a:t>
            </a:fld>
            <a:endParaRPr lang="en-US" dirty="0"/>
          </a:p>
        </p:txBody>
      </p:sp>
    </p:spTree>
    <p:extLst>
      <p:ext uri="{BB962C8B-B14F-4D97-AF65-F5344CB8AC3E}">
        <p14:creationId xmlns:p14="http://schemas.microsoft.com/office/powerpoint/2010/main" val="2417058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625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sz="2200" dirty="0" smtClean="0"/>
          </a:p>
          <a:p>
            <a:endParaRPr lang="en-US" sz="2200" dirty="0" smtClean="0"/>
          </a:p>
          <a:p>
            <a:endParaRPr lang="en-US" sz="2200" dirty="0"/>
          </a:p>
          <a:p>
            <a:endParaRPr lang="en-US" sz="2200" dirty="0" smtClean="0"/>
          </a:p>
          <a:p>
            <a:r>
              <a:rPr lang="en-US" sz="3200" dirty="0" smtClean="0"/>
              <a:t>Smith </a:t>
            </a:r>
            <a:r>
              <a:rPr lang="en-US" sz="3200" dirty="0"/>
              <a:t>avoids </a:t>
            </a:r>
            <a:r>
              <a:rPr lang="en-US" sz="3200" dirty="0" smtClean="0"/>
              <a:t>Taylor </a:t>
            </a:r>
            <a:r>
              <a:rPr lang="en-US" sz="3200" dirty="0"/>
              <a:t>as prior </a:t>
            </a:r>
            <a:r>
              <a:rPr lang="en-US" sz="3200" dirty="0" smtClean="0"/>
              <a:t>art </a:t>
            </a:r>
            <a:r>
              <a:rPr lang="en-US" sz="3200" dirty="0"/>
              <a:t>if the subject matter of </a:t>
            </a:r>
            <a:r>
              <a:rPr lang="en-US" sz="3200" dirty="0" smtClean="0"/>
              <a:t>Taylor </a:t>
            </a:r>
            <a:r>
              <a:rPr lang="en-US" sz="3200" dirty="0"/>
              <a:t>and the claimed </a:t>
            </a:r>
            <a:r>
              <a:rPr lang="en-US" sz="3200" dirty="0" smtClean="0"/>
              <a:t>invention of Smith </a:t>
            </a:r>
            <a:r>
              <a:rPr lang="en-US" sz="3200" dirty="0"/>
              <a:t>were made by or on behalf of a joint research agreement in effect before the effective filing date of the claimed </a:t>
            </a:r>
            <a:r>
              <a:rPr lang="en-US" sz="3200" dirty="0" smtClean="0"/>
              <a:t>invention.</a:t>
            </a:r>
            <a:endParaRPr lang="en-US" sz="3200" dirty="0"/>
          </a:p>
          <a:p>
            <a:pPr marL="0" indent="0">
              <a:buNone/>
            </a:pPr>
            <a:endParaRPr lang="en-US" sz="3200" dirty="0"/>
          </a:p>
          <a:p>
            <a:r>
              <a:rPr lang="en-US" sz="3200" dirty="0"/>
              <a:t>Inventor </a:t>
            </a:r>
            <a:r>
              <a:rPr lang="en-US" sz="3200" dirty="0" smtClean="0"/>
              <a:t>Smith: </a:t>
            </a:r>
            <a:r>
              <a:rPr lang="en-US" sz="3200" dirty="0"/>
              <a:t>“I was working with </a:t>
            </a:r>
            <a:r>
              <a:rPr lang="en-US" sz="3200" dirty="0" smtClean="0"/>
              <a:t>Taylor, </a:t>
            </a:r>
            <a:r>
              <a:rPr lang="en-US" sz="3200" dirty="0"/>
              <a:t>and we developed the subject matter together pursuant to a JRA before I filed my patent </a:t>
            </a:r>
            <a:r>
              <a:rPr lang="en-US" sz="3200" dirty="0" smtClean="0"/>
              <a:t>application.”</a:t>
            </a:r>
            <a:endParaRPr lang="en-US" sz="3200" dirty="0"/>
          </a:p>
          <a:p>
            <a:endParaRPr lang="en-US" sz="26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21</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07473148"/>
              </p:ext>
            </p:extLst>
          </p:nvPr>
        </p:nvGraphicFramePr>
        <p:xfrm>
          <a:off x="609600" y="1600200"/>
          <a:ext cx="8153400" cy="2468880"/>
        </p:xfrm>
        <a:graphic>
          <a:graphicData uri="http://schemas.openxmlformats.org/drawingml/2006/table">
            <a:tbl>
              <a:tblPr firstRow="1" bandRow="1">
                <a:tableStyleId>{93296810-A885-4BE3-A3E7-6D5BEEA58F35}</a:tableStyleId>
              </a:tblPr>
              <a:tblGrid>
                <a:gridCol w="3336912"/>
                <a:gridCol w="2378088"/>
                <a:gridCol w="2438400"/>
              </a:tblGrid>
              <a:tr h="409222">
                <a:tc>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c>
                  <a:txBody>
                    <a:bodyPr/>
                    <a:lstStyle/>
                    <a:p>
                      <a:pPr algn="ctr"/>
                      <a:endParaRPr lang="en-US" sz="2400" dirty="0">
                        <a:solidFill>
                          <a:srgbClr val="FFFF00"/>
                        </a:solidFill>
                      </a:endParaRPr>
                    </a:p>
                  </a:txBody>
                  <a:tcPr/>
                </a:tc>
              </a:tr>
              <a:tr h="736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rPr>
                        <a:t>January</a:t>
                      </a:r>
                      <a:r>
                        <a:rPr lang="en-US" sz="2400" dirty="0" smtClean="0">
                          <a:solidFill>
                            <a:srgbClr val="0070C0"/>
                          </a:solidFill>
                        </a:rPr>
                        <a:t> </a:t>
                      </a:r>
                      <a:r>
                        <a:rPr lang="en-US" sz="2400" baseline="0" dirty="0" smtClean="0">
                          <a:solidFill>
                            <a:schemeClr val="tx1"/>
                          </a:solidFill>
                        </a:rPr>
                        <a:t>2014</a:t>
                      </a:r>
                      <a:endParaRPr lang="en-US" sz="2400" baseline="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July</a:t>
                      </a:r>
                      <a:r>
                        <a:rPr lang="en-US" sz="2400" baseline="0" dirty="0" smtClean="0"/>
                        <a:t> 2014</a:t>
                      </a:r>
                      <a:endParaRPr lang="en-US" sz="2400" dirty="0" smtClean="0">
                        <a:solidFill>
                          <a:srgbClr val="0070C0"/>
                        </a:solidFill>
                      </a:endParaRPr>
                    </a:p>
                    <a:p>
                      <a:pPr algn="ctr"/>
                      <a:endParaRPr lang="en-US" sz="2400" dirty="0">
                        <a:solidFill>
                          <a:srgbClr val="0070C0"/>
                        </a:solidFill>
                      </a:endParaRPr>
                    </a:p>
                  </a:txBody>
                  <a:tcPr/>
                </a:tc>
                <a:tc>
                  <a:txBody>
                    <a:bodyPr/>
                    <a:lstStyle/>
                    <a:p>
                      <a:pPr algn="ctr"/>
                      <a:r>
                        <a:rPr lang="en-US" sz="2400" baseline="0" dirty="0" smtClean="0">
                          <a:solidFill>
                            <a:schemeClr val="tx1"/>
                          </a:solidFill>
                        </a:rPr>
                        <a:t>December 2014</a:t>
                      </a:r>
                      <a:endParaRPr lang="en-US" sz="2400" baseline="0" dirty="0">
                        <a:solidFill>
                          <a:schemeClr val="tx1"/>
                        </a:solidFill>
                      </a:endParaRPr>
                    </a:p>
                  </a:txBody>
                  <a:tcPr/>
                </a:tc>
              </a:tr>
              <a:tr h="929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Taylor files and assigns to HHS</a:t>
                      </a:r>
                      <a:endParaRPr lang="en-US" sz="2400" b="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Smith assigns to ACME and files</a:t>
                      </a:r>
                    </a:p>
                  </a:txBody>
                  <a:tcPr/>
                </a:tc>
                <a:tc>
                  <a:txBody>
                    <a:bodyPr/>
                    <a:lstStyle/>
                    <a:p>
                      <a:pPr algn="ctr"/>
                      <a:r>
                        <a:rPr lang="en-US" sz="2400" b="0" dirty="0" smtClean="0">
                          <a:solidFill>
                            <a:schemeClr val="tx1"/>
                          </a:solidFill>
                        </a:rPr>
                        <a:t>Taylor’s application publishes</a:t>
                      </a:r>
                      <a:endParaRPr lang="en-US" sz="2400" b="0" dirty="0">
                        <a:solidFill>
                          <a:schemeClr val="tx1"/>
                        </a:solidFill>
                      </a:endParaRPr>
                    </a:p>
                  </a:txBody>
                  <a:tcPr/>
                </a:tc>
              </a:tr>
            </a:tbl>
          </a:graphicData>
        </a:graphic>
      </p:graphicFrame>
      <p:sp>
        <p:nvSpPr>
          <p:cNvPr id="4" name="Title 3"/>
          <p:cNvSpPr>
            <a:spLocks noGrp="1"/>
          </p:cNvSpPr>
          <p:nvPr>
            <p:ph type="title"/>
          </p:nvPr>
        </p:nvSpPr>
        <p:spPr>
          <a:xfrm>
            <a:off x="0" y="228600"/>
            <a:ext cx="9144000" cy="1143000"/>
          </a:xfrm>
        </p:spPr>
        <p:txBody>
          <a:bodyPr/>
          <a:lstStyle/>
          <a:p>
            <a:r>
              <a:rPr lang="en-US" dirty="0" smtClean="0"/>
              <a:t>Example </a:t>
            </a:r>
            <a:r>
              <a:rPr lang="en-US" dirty="0"/>
              <a:t>6</a:t>
            </a:r>
            <a:r>
              <a:rPr lang="en-US" dirty="0" smtClean="0"/>
              <a:t>:  102(b)(2)(C) Exception</a:t>
            </a:r>
            <a:br>
              <a:rPr lang="en-US" dirty="0" smtClean="0"/>
            </a:br>
            <a:r>
              <a:rPr lang="en-US" dirty="0" smtClean="0"/>
              <a:t>Joint Research Agreement</a:t>
            </a:r>
            <a:endParaRPr lang="en-US" dirty="0"/>
          </a:p>
        </p:txBody>
      </p:sp>
    </p:spTree>
    <p:extLst>
      <p:ext uri="{BB962C8B-B14F-4D97-AF65-F5344CB8AC3E}">
        <p14:creationId xmlns:p14="http://schemas.microsoft.com/office/powerpoint/2010/main" val="261584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Applicability of AIA’s </a:t>
            </a:r>
            <a:br>
              <a:rPr lang="en-US" dirty="0" smtClean="0">
                <a:solidFill>
                  <a:schemeClr val="tx1"/>
                </a:solidFill>
              </a:rPr>
            </a:br>
            <a:r>
              <a:rPr lang="en-US" dirty="0" smtClean="0">
                <a:solidFill>
                  <a:schemeClr val="tx1"/>
                </a:solidFill>
              </a:rPr>
              <a:t>Prior Art Provisions</a:t>
            </a:r>
            <a:endParaRPr lang="en-US" dirty="0">
              <a:solidFill>
                <a:schemeClr val="tx1"/>
              </a:solidFill>
            </a:endParaRPr>
          </a:p>
        </p:txBody>
      </p:sp>
      <p:sp>
        <p:nvSpPr>
          <p:cNvPr id="3" name="Content Placeholder 2"/>
          <p:cNvSpPr>
            <a:spLocks noGrp="1"/>
          </p:cNvSpPr>
          <p:nvPr>
            <p:ph idx="1"/>
          </p:nvPr>
        </p:nvSpPr>
        <p:spPr/>
        <p:txBody>
          <a:bodyPr/>
          <a:lstStyle/>
          <a:p>
            <a:r>
              <a:rPr lang="en-US" sz="2400" dirty="0" smtClean="0"/>
              <a:t>AIA’s FITF provisions apply to any application or patent that contains, or contained at any time, a claimed invention having an effective filing date that is on or after March 16, 2013;</a:t>
            </a:r>
            <a:r>
              <a:rPr lang="en-US" sz="2400" dirty="0"/>
              <a:t> </a:t>
            </a:r>
            <a:r>
              <a:rPr lang="en-US" sz="2400" dirty="0" smtClean="0"/>
              <a:t>or </a:t>
            </a:r>
          </a:p>
          <a:p>
            <a:pPr marL="0" indent="0">
              <a:buNone/>
            </a:pPr>
            <a:endParaRPr lang="en-US" sz="2400" dirty="0" smtClean="0"/>
          </a:p>
          <a:p>
            <a:r>
              <a:rPr lang="en-US" sz="2400" dirty="0" smtClean="0"/>
              <a:t>AIA’s FITF provisions apply to any </a:t>
            </a:r>
            <a:r>
              <a:rPr lang="en-US" sz="2400" dirty="0"/>
              <a:t>application or patent that </a:t>
            </a:r>
            <a:r>
              <a:rPr lang="en-US" sz="2400" dirty="0" smtClean="0"/>
              <a:t>contains, </a:t>
            </a:r>
            <a:r>
              <a:rPr lang="en-US" sz="2400" dirty="0"/>
              <a:t>or contained at any </a:t>
            </a:r>
            <a:r>
              <a:rPr lang="en-US" sz="2400" dirty="0" smtClean="0"/>
              <a:t>time, a specific reference under 35 U.S.C. 120, 121, or 365(c) to an application which contains, or contained at any time, a claimed invention having an effective filing date on or after March 16, 2013</a:t>
            </a:r>
          </a:p>
          <a:p>
            <a:pPr marL="457200" lvl="1" indent="0">
              <a:buNone/>
            </a:pPr>
            <a:endParaRPr lang="en-US" dirty="0" smtClean="0"/>
          </a:p>
          <a:p>
            <a:pPr lvl="2"/>
            <a:endParaRPr lang="en-US" dirty="0" smtClean="0"/>
          </a:p>
          <a:p>
            <a:pPr lvl="1"/>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22</a:t>
            </a:fld>
            <a:endParaRPr lang="en-US" dirty="0"/>
          </a:p>
        </p:txBody>
      </p:sp>
    </p:spTree>
    <p:extLst>
      <p:ext uri="{BB962C8B-B14F-4D97-AF65-F5344CB8AC3E}">
        <p14:creationId xmlns:p14="http://schemas.microsoft.com/office/powerpoint/2010/main" val="4251504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72000"/>
          </a:xfrm>
        </p:spPr>
        <p:txBody>
          <a:bodyPr>
            <a:normAutofit fontScale="85000" lnSpcReduction="10000"/>
          </a:bodyPr>
          <a:lstStyle/>
          <a:p>
            <a:endParaRPr lang="en-US" dirty="0" smtClean="0"/>
          </a:p>
          <a:p>
            <a:endParaRPr lang="en-US" dirty="0"/>
          </a:p>
          <a:p>
            <a:endParaRPr lang="en-US" dirty="0" smtClean="0"/>
          </a:p>
          <a:p>
            <a:endParaRPr lang="en-US" sz="2200" dirty="0"/>
          </a:p>
          <a:p>
            <a:endParaRPr lang="en-US" sz="2200" dirty="0" smtClean="0"/>
          </a:p>
          <a:p>
            <a:pPr marL="0" indent="0">
              <a:buNone/>
            </a:pPr>
            <a:endParaRPr lang="en-US" sz="2200" dirty="0" smtClean="0"/>
          </a:p>
          <a:p>
            <a:endParaRPr lang="en-US" sz="2200" dirty="0" smtClean="0"/>
          </a:p>
          <a:p>
            <a:endParaRPr lang="en-US" sz="2200" dirty="0"/>
          </a:p>
          <a:p>
            <a:r>
              <a:rPr lang="en-US" sz="2200" dirty="0" smtClean="0"/>
              <a:t>Child application is subject to AIA prior art provisions because Claim 2 requires D, which is only supported in an application filed after 3/16/2013</a:t>
            </a:r>
          </a:p>
          <a:p>
            <a:pPr marL="0" indent="0">
              <a:buNone/>
            </a:pPr>
            <a:r>
              <a:rPr lang="en-US" sz="2200" dirty="0" smtClean="0"/>
              <a:t>  </a:t>
            </a:r>
          </a:p>
          <a:p>
            <a:r>
              <a:rPr lang="en-US" sz="2200" dirty="0" smtClean="0"/>
              <a:t>Child application is also subject to pre-AIA prior art provisions </a:t>
            </a:r>
            <a:br>
              <a:rPr lang="en-US" sz="2200" dirty="0" smtClean="0"/>
            </a:br>
            <a:r>
              <a:rPr lang="en-US" sz="2200" dirty="0" smtClean="0"/>
              <a:t>(i.e., former 35 U.S.C. 102(g), 135 and, if patented, 291) because Claim 1 has an effective filing date before 3/16/2013</a:t>
            </a:r>
            <a:endParaRPr lang="en-US" sz="22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23</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63893036"/>
              </p:ext>
            </p:extLst>
          </p:nvPr>
        </p:nvGraphicFramePr>
        <p:xfrm>
          <a:off x="571500" y="1600200"/>
          <a:ext cx="8153400" cy="2316480"/>
        </p:xfrm>
        <a:graphic>
          <a:graphicData uri="http://schemas.openxmlformats.org/drawingml/2006/table">
            <a:tbl>
              <a:tblPr firstRow="1" bandRow="1">
                <a:tableStyleId>{93296810-A885-4BE3-A3E7-6D5BEEA58F35}</a:tableStyleId>
              </a:tblPr>
              <a:tblGrid>
                <a:gridCol w="1794617"/>
                <a:gridCol w="2916252"/>
                <a:gridCol w="3442531"/>
              </a:tblGrid>
              <a:tr h="374168">
                <a:tc>
                  <a:txBody>
                    <a:bodyPr/>
                    <a:lstStyle/>
                    <a:p>
                      <a:pPr algn="ctr"/>
                      <a:endParaRPr lang="en-US" sz="2400" dirty="0">
                        <a:solidFill>
                          <a:srgbClr val="FFFF00"/>
                        </a:solidFill>
                      </a:endParaRPr>
                    </a:p>
                  </a:txBody>
                  <a:tcPr/>
                </a:tc>
                <a:tc>
                  <a:txBody>
                    <a:bodyPr/>
                    <a:lstStyle/>
                    <a:p>
                      <a:pPr algn="ctr"/>
                      <a:r>
                        <a:rPr lang="en-US" sz="1800" dirty="0" smtClean="0">
                          <a:solidFill>
                            <a:srgbClr val="FFFF00"/>
                          </a:solidFill>
                        </a:rPr>
                        <a:t>Parent application</a:t>
                      </a:r>
                      <a:r>
                        <a:rPr lang="en-US" sz="1800" baseline="0" dirty="0" smtClean="0">
                          <a:solidFill>
                            <a:srgbClr val="FFFF00"/>
                          </a:solidFill>
                        </a:rPr>
                        <a:t> filed before 3/16/2013</a:t>
                      </a:r>
                      <a:endParaRPr lang="en-US" sz="1800" dirty="0">
                        <a:solidFill>
                          <a:srgbClr val="FFFF00"/>
                        </a:solidFill>
                      </a:endParaRPr>
                    </a:p>
                  </a:txBody>
                  <a:tcPr/>
                </a:tc>
                <a:tc>
                  <a:txBody>
                    <a:bodyPr/>
                    <a:lstStyle/>
                    <a:p>
                      <a:pPr algn="ctr"/>
                      <a:r>
                        <a:rPr lang="en-US" sz="1800" dirty="0" smtClean="0">
                          <a:solidFill>
                            <a:srgbClr val="FFFF00"/>
                          </a:solidFill>
                        </a:rPr>
                        <a:t>Child</a:t>
                      </a:r>
                      <a:r>
                        <a:rPr lang="en-US" sz="1800" baseline="0" dirty="0" smtClean="0">
                          <a:solidFill>
                            <a:srgbClr val="FFFF00"/>
                          </a:solidFill>
                        </a:rPr>
                        <a:t> application </a:t>
                      </a:r>
                      <a:br>
                        <a:rPr lang="en-US" sz="1800" baseline="0" dirty="0" smtClean="0">
                          <a:solidFill>
                            <a:srgbClr val="FFFF00"/>
                          </a:solidFill>
                        </a:rPr>
                      </a:br>
                      <a:r>
                        <a:rPr lang="en-US" sz="1800" baseline="0" dirty="0" smtClean="0">
                          <a:solidFill>
                            <a:srgbClr val="FFFF00"/>
                          </a:solidFill>
                        </a:rPr>
                        <a:t>filed after 3/16/2013 claiming benefit to Parent</a:t>
                      </a:r>
                      <a:endParaRPr lang="en-US" sz="1800" dirty="0">
                        <a:solidFill>
                          <a:srgbClr val="FFFF00"/>
                        </a:solidFill>
                      </a:endParaRPr>
                    </a:p>
                  </a:txBody>
                  <a:tcPr/>
                </a:tc>
              </a:tr>
              <a:tr h="685800">
                <a:tc>
                  <a:txBody>
                    <a:bodyPr/>
                    <a:lstStyle/>
                    <a:p>
                      <a:pPr algn="ctr"/>
                      <a:r>
                        <a:rPr lang="en-US" sz="2000" dirty="0" smtClean="0"/>
                        <a:t>Specification includes</a:t>
                      </a:r>
                      <a:endParaRPr lang="en-US" sz="2000" dirty="0">
                        <a:solidFill>
                          <a:srgbClr val="0070C0"/>
                        </a:solidFill>
                      </a:endParaRPr>
                    </a:p>
                  </a:txBody>
                  <a:tcPr/>
                </a:tc>
                <a:tc>
                  <a:txBody>
                    <a:bodyPr/>
                    <a:lstStyle/>
                    <a:p>
                      <a:pPr algn="ctr"/>
                      <a:r>
                        <a:rPr lang="en-US" sz="1800" dirty="0" smtClean="0"/>
                        <a:t>A, B, and</a:t>
                      </a:r>
                      <a:r>
                        <a:rPr lang="en-US" sz="1800" baseline="0" dirty="0" smtClean="0"/>
                        <a:t> C</a:t>
                      </a:r>
                      <a:endParaRPr lang="en-US" sz="1800" dirty="0">
                        <a:solidFill>
                          <a:srgbClr val="0070C0"/>
                        </a:solidFill>
                      </a:endParaRPr>
                    </a:p>
                  </a:txBody>
                  <a:tcPr/>
                </a:tc>
                <a:tc>
                  <a:txBody>
                    <a:bodyPr/>
                    <a:lstStyle/>
                    <a:p>
                      <a:pPr algn="ctr"/>
                      <a:r>
                        <a:rPr lang="en-US" sz="1800" dirty="0" smtClean="0"/>
                        <a:t>A, B, C,</a:t>
                      </a:r>
                      <a:r>
                        <a:rPr lang="en-US" sz="1800" baseline="0" dirty="0" smtClean="0"/>
                        <a:t> and </a:t>
                      </a:r>
                      <a:r>
                        <a:rPr lang="en-US" sz="1800" baseline="0" dirty="0" smtClean="0">
                          <a:solidFill>
                            <a:srgbClr val="FF0000"/>
                          </a:solidFill>
                        </a:rPr>
                        <a:t>D</a:t>
                      </a:r>
                      <a:endParaRPr lang="en-US" sz="1800" dirty="0">
                        <a:solidFill>
                          <a:srgbClr val="FF0000"/>
                        </a:solidFill>
                      </a:endParaRPr>
                    </a:p>
                  </a:txBody>
                  <a:tcPr/>
                </a:tc>
              </a:tr>
              <a:tr h="646912">
                <a:tc>
                  <a:txBody>
                    <a:bodyPr/>
                    <a:lstStyle/>
                    <a:p>
                      <a:pPr algn="ctr"/>
                      <a:r>
                        <a:rPr lang="en-US" sz="2000" dirty="0" smtClean="0"/>
                        <a:t>Claims require</a:t>
                      </a:r>
                      <a:endParaRPr lang="en-US" sz="2000" b="0" dirty="0">
                        <a:solidFill>
                          <a:schemeClr val="tx1"/>
                        </a:solidFill>
                      </a:endParaRPr>
                    </a:p>
                  </a:txBody>
                  <a:tcPr/>
                </a:tc>
                <a:tc>
                  <a:txBody>
                    <a:bodyPr/>
                    <a:lstStyle/>
                    <a:p>
                      <a:pPr algn="ctr"/>
                      <a:r>
                        <a:rPr lang="en-US" sz="1800" b="0" dirty="0" smtClean="0">
                          <a:solidFill>
                            <a:schemeClr val="tx1"/>
                          </a:solidFill>
                        </a:rPr>
                        <a:t>Not</a:t>
                      </a:r>
                      <a:r>
                        <a:rPr lang="en-US" sz="1800" b="0" baseline="0" dirty="0" smtClean="0">
                          <a:solidFill>
                            <a:schemeClr val="tx1"/>
                          </a:solidFill>
                        </a:rPr>
                        <a:t> relevant</a:t>
                      </a:r>
                      <a:endParaRPr lang="en-US" sz="1800" b="0" dirty="0">
                        <a:solidFill>
                          <a:schemeClr val="tx1"/>
                        </a:solidFill>
                      </a:endParaRPr>
                    </a:p>
                  </a:txBody>
                  <a:tcPr/>
                </a:tc>
                <a:tc>
                  <a:txBody>
                    <a:bodyPr/>
                    <a:lstStyle/>
                    <a:p>
                      <a:pPr algn="ctr"/>
                      <a:r>
                        <a:rPr lang="en-US" sz="1800" dirty="0" smtClean="0"/>
                        <a:t>Claim 1: A-C</a:t>
                      </a:r>
                    </a:p>
                    <a:p>
                      <a:pPr algn="ctr"/>
                      <a:r>
                        <a:rPr lang="en-US" sz="1800" dirty="0" smtClean="0"/>
                        <a:t>Claim 2: A-</a:t>
                      </a:r>
                      <a:r>
                        <a:rPr lang="en-US" sz="1800" dirty="0" smtClean="0">
                          <a:solidFill>
                            <a:srgbClr val="FF0000"/>
                          </a:solidFill>
                        </a:rPr>
                        <a:t>D</a:t>
                      </a:r>
                      <a:endParaRPr lang="en-US" sz="1800" dirty="0">
                        <a:solidFill>
                          <a:srgbClr val="FF0000"/>
                        </a:solidFill>
                      </a:endParaRPr>
                    </a:p>
                  </a:txBody>
                  <a:tcPr/>
                </a:tc>
              </a:tr>
            </a:tbl>
          </a:graphicData>
        </a:graphic>
      </p:graphicFrame>
      <p:sp>
        <p:nvSpPr>
          <p:cNvPr id="4" name="Title 3"/>
          <p:cNvSpPr>
            <a:spLocks noGrp="1"/>
          </p:cNvSpPr>
          <p:nvPr>
            <p:ph type="title"/>
          </p:nvPr>
        </p:nvSpPr>
        <p:spPr>
          <a:xfrm>
            <a:off x="457200" y="228600"/>
            <a:ext cx="8229600" cy="1143000"/>
          </a:xfrm>
        </p:spPr>
        <p:txBody>
          <a:bodyPr/>
          <a:lstStyle/>
          <a:p>
            <a:r>
              <a:rPr lang="en-US" dirty="0"/>
              <a:t>Example </a:t>
            </a:r>
            <a:r>
              <a:rPr lang="en-US" dirty="0" smtClean="0"/>
              <a:t>7:  AIA’s </a:t>
            </a:r>
            <a:r>
              <a:rPr lang="en-US" dirty="0"/>
              <a:t>P</a:t>
            </a:r>
            <a:r>
              <a:rPr lang="en-US" dirty="0" smtClean="0"/>
              <a:t>rior </a:t>
            </a:r>
            <a:r>
              <a:rPr lang="en-US" dirty="0"/>
              <a:t>A</a:t>
            </a:r>
            <a:r>
              <a:rPr lang="en-US" dirty="0" smtClean="0"/>
              <a:t>rt </a:t>
            </a:r>
            <a:r>
              <a:rPr lang="en-US" dirty="0"/>
              <a:t>P</a:t>
            </a:r>
            <a:r>
              <a:rPr lang="en-US" dirty="0" smtClean="0"/>
              <a:t>rovisions </a:t>
            </a:r>
            <a:r>
              <a:rPr lang="en-US" dirty="0"/>
              <a:t>A</a:t>
            </a:r>
            <a:r>
              <a:rPr lang="en-US" dirty="0" smtClean="0"/>
              <a:t>pply</a:t>
            </a:r>
            <a:endParaRPr lang="en-US" dirty="0"/>
          </a:p>
        </p:txBody>
      </p:sp>
    </p:spTree>
    <p:extLst>
      <p:ext uri="{BB962C8B-B14F-4D97-AF65-F5344CB8AC3E}">
        <p14:creationId xmlns:p14="http://schemas.microsoft.com/office/powerpoint/2010/main" val="407508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Applicability of Pre-AIA’s </a:t>
            </a:r>
            <a:br>
              <a:rPr lang="en-US" dirty="0" smtClean="0">
                <a:solidFill>
                  <a:schemeClr val="tx1"/>
                </a:solidFill>
              </a:rPr>
            </a:br>
            <a:r>
              <a:rPr lang="en-US" dirty="0" smtClean="0">
                <a:solidFill>
                  <a:schemeClr val="tx1"/>
                </a:solidFill>
              </a:rPr>
              <a:t>Prior Art Provisions</a:t>
            </a:r>
            <a:endParaRPr lang="en-US" dirty="0">
              <a:solidFill>
                <a:schemeClr val="tx1"/>
              </a:solidFill>
            </a:endParaRPr>
          </a:p>
        </p:txBody>
      </p:sp>
      <p:sp>
        <p:nvSpPr>
          <p:cNvPr id="3" name="Content Placeholder 2"/>
          <p:cNvSpPr>
            <a:spLocks noGrp="1"/>
          </p:cNvSpPr>
          <p:nvPr>
            <p:ph idx="1"/>
          </p:nvPr>
        </p:nvSpPr>
        <p:spPr>
          <a:xfrm>
            <a:off x="304800" y="1600200"/>
            <a:ext cx="8610600" cy="4876800"/>
          </a:xfrm>
        </p:spPr>
        <p:txBody>
          <a:bodyPr/>
          <a:lstStyle/>
          <a:p>
            <a:r>
              <a:rPr lang="en-US" dirty="0" smtClean="0"/>
              <a:t>Pre-AIA </a:t>
            </a:r>
            <a:r>
              <a:rPr lang="en-US" dirty="0"/>
              <a:t>35 </a:t>
            </a:r>
            <a:r>
              <a:rPr lang="en-US" dirty="0" smtClean="0"/>
              <a:t>U.S.C. </a:t>
            </a:r>
            <a:r>
              <a:rPr lang="en-US" dirty="0"/>
              <a:t>102(g</a:t>
            </a:r>
            <a:r>
              <a:rPr lang="en-US" dirty="0" smtClean="0"/>
              <a:t>), 135, and 291 apply to any AIA application or patent that contains</a:t>
            </a:r>
            <a:r>
              <a:rPr lang="en-US" dirty="0"/>
              <a:t>, or contained at any time, any claimed invention having an effective filing date that occurs before March 16, </a:t>
            </a:r>
            <a:r>
              <a:rPr lang="en-US" dirty="0" smtClean="0"/>
              <a:t>2013</a:t>
            </a:r>
          </a:p>
          <a:p>
            <a:pPr marL="457200" lvl="1" indent="0">
              <a:buNone/>
            </a:pPr>
            <a:endParaRPr lang="en-US" dirty="0" smtClean="0"/>
          </a:p>
          <a:p>
            <a:pPr lvl="2"/>
            <a:endParaRPr lang="en-US" dirty="0" smtClean="0"/>
          </a:p>
          <a:p>
            <a:pPr lvl="1"/>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24</a:t>
            </a:fld>
            <a:endParaRPr lang="en-US" dirty="0"/>
          </a:p>
        </p:txBody>
      </p:sp>
    </p:spTree>
    <p:extLst>
      <p:ext uri="{BB962C8B-B14F-4D97-AF65-F5344CB8AC3E}">
        <p14:creationId xmlns:p14="http://schemas.microsoft.com/office/powerpoint/2010/main" val="2183856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endParaRPr lang="en-US" dirty="0" smtClean="0"/>
          </a:p>
          <a:p>
            <a:endParaRPr lang="en-US" dirty="0"/>
          </a:p>
          <a:p>
            <a:endParaRPr lang="en-US" dirty="0" smtClean="0"/>
          </a:p>
          <a:p>
            <a:endParaRPr lang="en-US" dirty="0"/>
          </a:p>
          <a:p>
            <a:endParaRPr lang="en-US" sz="2400" dirty="0" smtClean="0"/>
          </a:p>
          <a:p>
            <a:pPr marL="0" indent="0">
              <a:buNone/>
            </a:pPr>
            <a:endParaRPr lang="en-US" sz="2400" dirty="0" smtClean="0"/>
          </a:p>
          <a:p>
            <a:r>
              <a:rPr lang="en-US" sz="2400" dirty="0" smtClean="0"/>
              <a:t>Child application is subject to pre-AIA prior art provisions because Claim 1 is supported in the parent application which was filed before 3/16/2013</a:t>
            </a:r>
            <a:endParaRPr lang="en-US" sz="24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25</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03109440"/>
              </p:ext>
            </p:extLst>
          </p:nvPr>
        </p:nvGraphicFramePr>
        <p:xfrm>
          <a:off x="533400" y="1752600"/>
          <a:ext cx="8153400" cy="2316480"/>
        </p:xfrm>
        <a:graphic>
          <a:graphicData uri="http://schemas.openxmlformats.org/drawingml/2006/table">
            <a:tbl>
              <a:tblPr firstRow="1" bandRow="1">
                <a:tableStyleId>{93296810-A885-4BE3-A3E7-6D5BEEA58F35}</a:tableStyleId>
              </a:tblPr>
              <a:tblGrid>
                <a:gridCol w="1794617"/>
                <a:gridCol w="2916252"/>
                <a:gridCol w="3442531"/>
              </a:tblGrid>
              <a:tr h="374168">
                <a:tc>
                  <a:txBody>
                    <a:bodyPr/>
                    <a:lstStyle/>
                    <a:p>
                      <a:pPr algn="ctr"/>
                      <a:endParaRPr lang="en-US" sz="2400" dirty="0">
                        <a:solidFill>
                          <a:srgbClr val="FFFF00"/>
                        </a:solidFill>
                      </a:endParaRPr>
                    </a:p>
                  </a:txBody>
                  <a:tcPr/>
                </a:tc>
                <a:tc>
                  <a:txBody>
                    <a:bodyPr/>
                    <a:lstStyle/>
                    <a:p>
                      <a:pPr algn="ctr"/>
                      <a:r>
                        <a:rPr lang="en-US" sz="1800" dirty="0" smtClean="0">
                          <a:solidFill>
                            <a:srgbClr val="FFFF00"/>
                          </a:solidFill>
                        </a:rPr>
                        <a:t>Parent application</a:t>
                      </a:r>
                      <a:r>
                        <a:rPr lang="en-US" sz="1800" baseline="0" dirty="0" smtClean="0">
                          <a:solidFill>
                            <a:srgbClr val="FFFF00"/>
                          </a:solidFill>
                        </a:rPr>
                        <a:t> filed before 3/16/2013</a:t>
                      </a:r>
                      <a:endParaRPr lang="en-US" sz="1800" dirty="0">
                        <a:solidFill>
                          <a:srgbClr val="FFFF00"/>
                        </a:solidFill>
                      </a:endParaRPr>
                    </a:p>
                  </a:txBody>
                  <a:tcPr/>
                </a:tc>
                <a:tc>
                  <a:txBody>
                    <a:bodyPr/>
                    <a:lstStyle/>
                    <a:p>
                      <a:pPr algn="ctr"/>
                      <a:r>
                        <a:rPr lang="en-US" sz="1800" dirty="0" smtClean="0">
                          <a:solidFill>
                            <a:srgbClr val="FFFF00"/>
                          </a:solidFill>
                        </a:rPr>
                        <a:t>Child</a:t>
                      </a:r>
                      <a:r>
                        <a:rPr lang="en-US" sz="1800" baseline="0" dirty="0" smtClean="0">
                          <a:solidFill>
                            <a:srgbClr val="FFFF00"/>
                          </a:solidFill>
                        </a:rPr>
                        <a:t> application filed after 3/16/2013 claiming benefit to parent</a:t>
                      </a:r>
                      <a:endParaRPr lang="en-US" sz="1800" dirty="0">
                        <a:solidFill>
                          <a:srgbClr val="FFFF00"/>
                        </a:solidFill>
                      </a:endParaRPr>
                    </a:p>
                  </a:txBody>
                  <a:tcPr/>
                </a:tc>
              </a:tr>
              <a:tr h="685800">
                <a:tc>
                  <a:txBody>
                    <a:bodyPr/>
                    <a:lstStyle/>
                    <a:p>
                      <a:pPr algn="ctr"/>
                      <a:r>
                        <a:rPr lang="en-US" sz="2000" dirty="0" smtClean="0"/>
                        <a:t>Specification includes</a:t>
                      </a:r>
                      <a:endParaRPr lang="en-US" sz="2000" dirty="0">
                        <a:solidFill>
                          <a:srgbClr val="0070C0"/>
                        </a:solidFill>
                      </a:endParaRPr>
                    </a:p>
                  </a:txBody>
                  <a:tcPr/>
                </a:tc>
                <a:tc>
                  <a:txBody>
                    <a:bodyPr/>
                    <a:lstStyle/>
                    <a:p>
                      <a:pPr algn="ctr"/>
                      <a:r>
                        <a:rPr lang="en-US" sz="1800" dirty="0" smtClean="0"/>
                        <a:t>A, B, and</a:t>
                      </a:r>
                      <a:r>
                        <a:rPr lang="en-US" sz="1800" baseline="0" dirty="0" smtClean="0"/>
                        <a:t> C</a:t>
                      </a:r>
                      <a:endParaRPr lang="en-US" sz="1800" dirty="0">
                        <a:solidFill>
                          <a:srgbClr val="0070C0"/>
                        </a:solidFill>
                      </a:endParaRPr>
                    </a:p>
                  </a:txBody>
                  <a:tcPr/>
                </a:tc>
                <a:tc>
                  <a:txBody>
                    <a:bodyPr/>
                    <a:lstStyle/>
                    <a:p>
                      <a:pPr algn="ctr"/>
                      <a:r>
                        <a:rPr lang="en-US" sz="1800" dirty="0" smtClean="0"/>
                        <a:t>A, B, C,</a:t>
                      </a:r>
                      <a:r>
                        <a:rPr lang="en-US" sz="1800" baseline="0" dirty="0" smtClean="0"/>
                        <a:t> and D</a:t>
                      </a:r>
                      <a:endParaRPr lang="en-US" sz="1800" dirty="0">
                        <a:solidFill>
                          <a:srgbClr val="0070C0"/>
                        </a:solidFill>
                      </a:endParaRPr>
                    </a:p>
                  </a:txBody>
                  <a:tcPr/>
                </a:tc>
              </a:tr>
              <a:tr h="646912">
                <a:tc>
                  <a:txBody>
                    <a:bodyPr/>
                    <a:lstStyle/>
                    <a:p>
                      <a:pPr algn="ctr"/>
                      <a:r>
                        <a:rPr lang="en-US" sz="2000" dirty="0" smtClean="0"/>
                        <a:t>Claims require</a:t>
                      </a:r>
                      <a:endParaRPr lang="en-US" sz="2000" b="0" dirty="0">
                        <a:solidFill>
                          <a:schemeClr val="tx1"/>
                        </a:solidFill>
                      </a:endParaRPr>
                    </a:p>
                  </a:txBody>
                  <a:tcPr/>
                </a:tc>
                <a:tc>
                  <a:txBody>
                    <a:bodyPr/>
                    <a:lstStyle/>
                    <a:p>
                      <a:pPr algn="ctr"/>
                      <a:r>
                        <a:rPr lang="en-US" sz="1800" b="0" dirty="0" smtClean="0">
                          <a:solidFill>
                            <a:schemeClr val="tx1"/>
                          </a:solidFill>
                        </a:rPr>
                        <a:t>Not</a:t>
                      </a:r>
                      <a:r>
                        <a:rPr lang="en-US" sz="1800" b="0" baseline="0" dirty="0" smtClean="0">
                          <a:solidFill>
                            <a:schemeClr val="tx1"/>
                          </a:solidFill>
                        </a:rPr>
                        <a:t> relevant</a:t>
                      </a:r>
                      <a:endParaRPr lang="en-US" sz="1800" b="0" dirty="0">
                        <a:solidFill>
                          <a:schemeClr val="tx1"/>
                        </a:solidFill>
                      </a:endParaRPr>
                    </a:p>
                  </a:txBody>
                  <a:tcPr/>
                </a:tc>
                <a:tc>
                  <a:txBody>
                    <a:bodyPr/>
                    <a:lstStyle/>
                    <a:p>
                      <a:pPr algn="ctr"/>
                      <a:r>
                        <a:rPr lang="en-US" sz="1800" dirty="0" smtClean="0"/>
                        <a:t>Claim 1: A-C</a:t>
                      </a:r>
                    </a:p>
                  </a:txBody>
                  <a:tcPr/>
                </a:tc>
              </a:tr>
            </a:tbl>
          </a:graphicData>
        </a:graphic>
      </p:graphicFrame>
      <p:sp>
        <p:nvSpPr>
          <p:cNvPr id="4" name="Title 3"/>
          <p:cNvSpPr>
            <a:spLocks noGrp="1"/>
          </p:cNvSpPr>
          <p:nvPr>
            <p:ph type="title"/>
          </p:nvPr>
        </p:nvSpPr>
        <p:spPr>
          <a:xfrm>
            <a:off x="457200" y="228600"/>
            <a:ext cx="8229600" cy="1143000"/>
          </a:xfrm>
        </p:spPr>
        <p:txBody>
          <a:bodyPr/>
          <a:lstStyle/>
          <a:p>
            <a:r>
              <a:rPr lang="en-US" dirty="0"/>
              <a:t>Example </a:t>
            </a:r>
            <a:r>
              <a:rPr lang="en-US" dirty="0" smtClean="0"/>
              <a:t>8: Pre-AIA Prior </a:t>
            </a:r>
            <a:r>
              <a:rPr lang="en-US" dirty="0"/>
              <a:t>A</a:t>
            </a:r>
            <a:r>
              <a:rPr lang="en-US" dirty="0" smtClean="0"/>
              <a:t>rt </a:t>
            </a:r>
            <a:r>
              <a:rPr lang="en-US" dirty="0"/>
              <a:t>P</a:t>
            </a:r>
            <a:r>
              <a:rPr lang="en-US" dirty="0" smtClean="0"/>
              <a:t>rovisions </a:t>
            </a:r>
            <a:r>
              <a:rPr lang="en-US" dirty="0"/>
              <a:t>A</a:t>
            </a:r>
            <a:r>
              <a:rPr lang="en-US" dirty="0" smtClean="0"/>
              <a:t>pply</a:t>
            </a:r>
            <a:endParaRPr lang="en-US" dirty="0"/>
          </a:p>
        </p:txBody>
      </p:sp>
    </p:spTree>
    <p:extLst>
      <p:ext uri="{BB962C8B-B14F-4D97-AF65-F5344CB8AC3E}">
        <p14:creationId xmlns:p14="http://schemas.microsoft.com/office/powerpoint/2010/main" val="174935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Rule: Affidavits or Declarations</a:t>
            </a:r>
            <a:endParaRPr lang="en-US" dirty="0"/>
          </a:p>
        </p:txBody>
      </p:sp>
      <p:sp>
        <p:nvSpPr>
          <p:cNvPr id="3" name="Content Placeholder 2"/>
          <p:cNvSpPr>
            <a:spLocks noGrp="1"/>
          </p:cNvSpPr>
          <p:nvPr>
            <p:ph idx="1"/>
          </p:nvPr>
        </p:nvSpPr>
        <p:spPr>
          <a:xfrm>
            <a:off x="457200" y="1524000"/>
            <a:ext cx="8229600" cy="4525963"/>
          </a:xfrm>
        </p:spPr>
        <p:txBody>
          <a:bodyPr/>
          <a:lstStyle/>
          <a:p>
            <a:r>
              <a:rPr lang="en-US" sz="2400" dirty="0" smtClean="0"/>
              <a:t>Proposed 37 C.F.R. 1.130:  Applicants may submit affidavits or declarations showing that:</a:t>
            </a:r>
          </a:p>
          <a:p>
            <a:pPr marL="0" indent="0">
              <a:buNone/>
            </a:pPr>
            <a:endParaRPr lang="en-US" sz="2400" dirty="0" smtClean="0"/>
          </a:p>
          <a:p>
            <a:pPr lvl="1">
              <a:spcAft>
                <a:spcPts val="1800"/>
              </a:spcAft>
            </a:pPr>
            <a:r>
              <a:rPr lang="en-US" dirty="0" smtClean="0"/>
              <a:t>disclosure upon which a rejection is based was by the inventor or joint inventor, or by another who obtained the subject matter disclosed directly or indirectly from the inventor or joint inventor; or</a:t>
            </a:r>
          </a:p>
          <a:p>
            <a:pPr lvl="1"/>
            <a:r>
              <a:rPr lang="en-US" dirty="0"/>
              <a:t>t</a:t>
            </a:r>
            <a:r>
              <a:rPr lang="en-US" dirty="0" smtClean="0"/>
              <a:t>here was a prior public disclosure of the subject matter by the inventor or joint inventor, or by another </a:t>
            </a:r>
            <a:r>
              <a:rPr lang="en-US" dirty="0"/>
              <a:t>who obtained </a:t>
            </a:r>
            <a:r>
              <a:rPr lang="en-US" dirty="0" smtClean="0"/>
              <a:t>the subject matter disclosed directly or indirectly from the </a:t>
            </a:r>
            <a:r>
              <a:rPr lang="en-US" dirty="0"/>
              <a:t>inventor or joint </a:t>
            </a:r>
            <a:r>
              <a:rPr lang="en-US" dirty="0" smtClean="0"/>
              <a:t>inventor</a:t>
            </a:r>
          </a:p>
          <a:p>
            <a:pPr marL="0" indent="0">
              <a:buNone/>
            </a:pPr>
            <a:endParaRPr lang="en-US" dirty="0"/>
          </a:p>
        </p:txBody>
      </p:sp>
      <p:sp>
        <p:nvSpPr>
          <p:cNvPr id="4" name="Slide Number Placeholder 3"/>
          <p:cNvSpPr>
            <a:spLocks noGrp="1"/>
          </p:cNvSpPr>
          <p:nvPr>
            <p:ph type="sldNum" sz="quarter" idx="12"/>
          </p:nvPr>
        </p:nvSpPr>
        <p:spPr/>
        <p:txBody>
          <a:bodyPr/>
          <a:lstStyle/>
          <a:p>
            <a:fld id="{A322D79F-CF7F-4B2C-8D18-CCF7B0536F99}" type="slidenum">
              <a:rPr lang="en-US" smtClean="0"/>
              <a:t>26</a:t>
            </a:fld>
            <a:endParaRPr lang="en-US" dirty="0"/>
          </a:p>
        </p:txBody>
      </p:sp>
    </p:spTree>
    <p:extLst>
      <p:ext uri="{BB962C8B-B14F-4D97-AF65-F5344CB8AC3E}">
        <p14:creationId xmlns:p14="http://schemas.microsoft.com/office/powerpoint/2010/main" val="3206357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Rule: Certified Copy Requirement</a:t>
            </a:r>
            <a:endParaRPr lang="en-US" dirty="0"/>
          </a:p>
        </p:txBody>
      </p:sp>
      <p:sp>
        <p:nvSpPr>
          <p:cNvPr id="3" name="Content Placeholder 2"/>
          <p:cNvSpPr>
            <a:spLocks noGrp="1"/>
          </p:cNvSpPr>
          <p:nvPr>
            <p:ph idx="1"/>
          </p:nvPr>
        </p:nvSpPr>
        <p:spPr/>
        <p:txBody>
          <a:bodyPr/>
          <a:lstStyle/>
          <a:p>
            <a:r>
              <a:rPr lang="en-US" sz="2400" dirty="0" smtClean="0"/>
              <a:t>Proposed rule 1.55(a)(2):  Certified copy of any foreign priority application must be filed within the later of:</a:t>
            </a:r>
          </a:p>
          <a:p>
            <a:pPr lvl="1"/>
            <a:r>
              <a:rPr lang="en-US" sz="2000" dirty="0" smtClean="0"/>
              <a:t>4 months from the actual filing date; or </a:t>
            </a:r>
          </a:p>
          <a:p>
            <a:pPr lvl="1">
              <a:spcAft>
                <a:spcPts val="2400"/>
              </a:spcAft>
            </a:pPr>
            <a:r>
              <a:rPr lang="en-US" sz="2000" dirty="0" smtClean="0"/>
              <a:t>16 months from the filing date of the prior foreign application </a:t>
            </a:r>
          </a:p>
          <a:p>
            <a:r>
              <a:rPr lang="en-US" sz="2400" dirty="0"/>
              <a:t>C</a:t>
            </a:r>
            <a:r>
              <a:rPr lang="en-US" sz="2400" dirty="0" smtClean="0"/>
              <a:t>ertified copy is needed prior to publication since U.S. patents and U.S. patent application publications have a prior art effect under the AIA’s 35 U.S.C. 102(a)(2) as of their earliest effective filing date including foreign priority</a:t>
            </a:r>
            <a:endParaRPr lang="en-US" sz="2800"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322D79F-CF7F-4B2C-8D18-CCF7B0536F99}" type="slidenum">
              <a:rPr lang="en-US" smtClean="0"/>
              <a:t>27</a:t>
            </a:fld>
            <a:endParaRPr lang="en-US" dirty="0"/>
          </a:p>
        </p:txBody>
      </p:sp>
    </p:spTree>
    <p:extLst>
      <p:ext uri="{BB962C8B-B14F-4D97-AF65-F5344CB8AC3E}">
        <p14:creationId xmlns:p14="http://schemas.microsoft.com/office/powerpoint/2010/main" val="20708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Rule: Required Statements</a:t>
            </a:r>
            <a:endParaRPr lang="en-US" dirty="0"/>
          </a:p>
        </p:txBody>
      </p:sp>
      <p:sp>
        <p:nvSpPr>
          <p:cNvPr id="3" name="Content Placeholder 2"/>
          <p:cNvSpPr>
            <a:spLocks noGrp="1"/>
          </p:cNvSpPr>
          <p:nvPr>
            <p:ph idx="1"/>
          </p:nvPr>
        </p:nvSpPr>
        <p:spPr>
          <a:xfrm>
            <a:off x="457200" y="1600200"/>
            <a:ext cx="8382000" cy="4525963"/>
          </a:xfrm>
        </p:spPr>
        <p:txBody>
          <a:bodyPr/>
          <a:lstStyle/>
          <a:p>
            <a:r>
              <a:rPr lang="en-US" sz="2400" dirty="0" smtClean="0"/>
              <a:t>Proposed rules </a:t>
            </a:r>
            <a:r>
              <a:rPr lang="en-US" sz="2400" dirty="0"/>
              <a:t>1.55(a)(4), 1.78(a)(3), and 1.78(c)(2</a:t>
            </a:r>
            <a:r>
              <a:rPr lang="en-US" sz="2400" dirty="0" smtClean="0"/>
              <a:t>): For nonprovisional applications that are:</a:t>
            </a:r>
          </a:p>
          <a:p>
            <a:pPr lvl="1"/>
            <a:r>
              <a:rPr lang="en-US" dirty="0" smtClean="0"/>
              <a:t>Filed on or after March 16, 2013; and </a:t>
            </a:r>
          </a:p>
          <a:p>
            <a:pPr lvl="1"/>
            <a:r>
              <a:rPr lang="en-US" dirty="0" smtClean="0"/>
              <a:t>Claim priority/benefit of a foreign, provisional, or nonprovisional application filed prior to March 16, 2013: </a:t>
            </a:r>
          </a:p>
          <a:p>
            <a:pPr lvl="2"/>
            <a:r>
              <a:rPr lang="en-US" dirty="0" smtClean="0"/>
              <a:t>The applicant must indicate if the application:</a:t>
            </a:r>
          </a:p>
          <a:p>
            <a:pPr lvl="3"/>
            <a:r>
              <a:rPr lang="en-US" sz="2000" dirty="0" smtClean="0"/>
              <a:t>contains, or contained at any time, a claim having an effective filing date on or after March 16, 2013; or </a:t>
            </a:r>
          </a:p>
          <a:p>
            <a:pPr lvl="3"/>
            <a:r>
              <a:rPr lang="en-US" sz="2000" dirty="0" smtClean="0"/>
              <a:t>discloses subject matter not also disclosed in the prior foreign, provisional, or nonprovisional application</a:t>
            </a:r>
          </a:p>
          <a:p>
            <a:pPr marL="914400" lvl="2" indent="0">
              <a:buNone/>
            </a:pPr>
            <a:endParaRPr lang="en-US" dirty="0"/>
          </a:p>
        </p:txBody>
      </p:sp>
      <p:sp>
        <p:nvSpPr>
          <p:cNvPr id="4" name="Slide Number Placeholder 3"/>
          <p:cNvSpPr>
            <a:spLocks noGrp="1"/>
          </p:cNvSpPr>
          <p:nvPr>
            <p:ph type="sldNum" sz="quarter" idx="12"/>
          </p:nvPr>
        </p:nvSpPr>
        <p:spPr/>
        <p:txBody>
          <a:bodyPr/>
          <a:lstStyle/>
          <a:p>
            <a:fld id="{A322D79F-CF7F-4B2C-8D18-CCF7B0536F99}" type="slidenum">
              <a:rPr lang="en-US" smtClean="0"/>
              <a:t>28</a:t>
            </a:fld>
            <a:endParaRPr lang="en-US" dirty="0"/>
          </a:p>
        </p:txBody>
      </p:sp>
    </p:spTree>
    <p:extLst>
      <p:ext uri="{BB962C8B-B14F-4D97-AF65-F5344CB8AC3E}">
        <p14:creationId xmlns:p14="http://schemas.microsoft.com/office/powerpoint/2010/main" val="3269887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Rule: Required </a:t>
            </a:r>
            <a:r>
              <a:rPr lang="en-US" dirty="0" smtClean="0"/>
              <a:t>Statements (cont.)</a:t>
            </a:r>
            <a:endParaRPr lang="en-US" dirty="0"/>
          </a:p>
        </p:txBody>
      </p:sp>
      <p:sp>
        <p:nvSpPr>
          <p:cNvPr id="3" name="Content Placeholder 2"/>
          <p:cNvSpPr>
            <a:spLocks noGrp="1"/>
          </p:cNvSpPr>
          <p:nvPr>
            <p:ph idx="1"/>
          </p:nvPr>
        </p:nvSpPr>
        <p:spPr/>
        <p:txBody>
          <a:bodyPr/>
          <a:lstStyle/>
          <a:p>
            <a:r>
              <a:rPr lang="en-US" sz="2000" dirty="0" smtClean="0"/>
              <a:t>Applicant is not required to:</a:t>
            </a:r>
          </a:p>
          <a:p>
            <a:endParaRPr lang="en-US" sz="2000" dirty="0"/>
          </a:p>
          <a:p>
            <a:pPr lvl="1"/>
            <a:r>
              <a:rPr lang="en-US" sz="2000" dirty="0" smtClean="0"/>
              <a:t>identify how many or which claims have an effective filing date on or after March 16, 2013;</a:t>
            </a:r>
          </a:p>
          <a:p>
            <a:endParaRPr lang="en-US" sz="2000" dirty="0" smtClean="0"/>
          </a:p>
          <a:p>
            <a:pPr lvl="1"/>
            <a:r>
              <a:rPr lang="en-US" sz="2000" dirty="0"/>
              <a:t>i</a:t>
            </a:r>
            <a:r>
              <a:rPr lang="en-US" sz="2000" dirty="0" smtClean="0"/>
              <a:t>dentify the subject matter not disclosed in the prior application; or</a:t>
            </a:r>
          </a:p>
          <a:p>
            <a:pPr marL="0" indent="0">
              <a:buNone/>
            </a:pPr>
            <a:endParaRPr lang="en-US" sz="2000" dirty="0" smtClean="0"/>
          </a:p>
          <a:p>
            <a:pPr lvl="1"/>
            <a:r>
              <a:rPr lang="en-US" sz="2000" dirty="0" smtClean="0"/>
              <a:t>make the second statement if the application does not disclose </a:t>
            </a:r>
            <a:r>
              <a:rPr lang="en-US" sz="2000" dirty="0"/>
              <a:t>subject matter not also disclosed in </a:t>
            </a:r>
            <a:r>
              <a:rPr lang="en-US" sz="2000" dirty="0" smtClean="0"/>
              <a:t>a relied upon application filed prior to March 16, 2013</a:t>
            </a:r>
            <a:endParaRPr lang="en-US" sz="2000" dirty="0"/>
          </a:p>
          <a:p>
            <a:endParaRPr lang="en-US" sz="2000" dirty="0"/>
          </a:p>
          <a:p>
            <a:endParaRPr lang="en-US" sz="2000" dirty="0" smtClean="0"/>
          </a:p>
        </p:txBody>
      </p:sp>
      <p:sp>
        <p:nvSpPr>
          <p:cNvPr id="4" name="Slide Number Placeholder 3"/>
          <p:cNvSpPr>
            <a:spLocks noGrp="1"/>
          </p:cNvSpPr>
          <p:nvPr>
            <p:ph type="sldNum" sz="quarter" idx="12"/>
          </p:nvPr>
        </p:nvSpPr>
        <p:spPr/>
        <p:txBody>
          <a:bodyPr/>
          <a:lstStyle/>
          <a:p>
            <a:fld id="{A322D79F-CF7F-4B2C-8D18-CCF7B0536F99}" type="slidenum">
              <a:rPr lang="en-US" smtClean="0"/>
              <a:t>29</a:t>
            </a:fld>
            <a:endParaRPr lang="en-US" dirty="0"/>
          </a:p>
        </p:txBody>
      </p:sp>
    </p:spTree>
    <p:extLst>
      <p:ext uri="{BB962C8B-B14F-4D97-AF65-F5344CB8AC3E}">
        <p14:creationId xmlns:p14="http://schemas.microsoft.com/office/powerpoint/2010/main" val="2551346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a:t>
            </a:r>
            <a:endParaRPr lang="en-US" dirty="0"/>
          </a:p>
        </p:txBody>
      </p:sp>
      <p:sp>
        <p:nvSpPr>
          <p:cNvPr id="3" name="Content Placeholder 2"/>
          <p:cNvSpPr>
            <a:spLocks noGrp="1"/>
          </p:cNvSpPr>
          <p:nvPr>
            <p:ph idx="1"/>
          </p:nvPr>
        </p:nvSpPr>
        <p:spPr>
          <a:xfrm>
            <a:off x="685800" y="1600200"/>
            <a:ext cx="8229600" cy="4800600"/>
          </a:xfrm>
        </p:spPr>
        <p:txBody>
          <a:bodyPr/>
          <a:lstStyle/>
          <a:p>
            <a:r>
              <a:rPr lang="en-US" dirty="0" smtClean="0"/>
              <a:t>Effective Date:  March 16, 2013</a:t>
            </a:r>
          </a:p>
          <a:p>
            <a:endParaRPr lang="en-US" dirty="0"/>
          </a:p>
          <a:p>
            <a:r>
              <a:rPr lang="en-US" dirty="0" smtClean="0"/>
              <a:t>Comments Due:  October 5, 2012</a:t>
            </a:r>
          </a:p>
          <a:p>
            <a:pPr marL="0" indent="0">
              <a:buNone/>
            </a:pPr>
            <a:endParaRPr lang="en-US" dirty="0" smtClean="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3</a:t>
            </a:fld>
            <a:endParaRPr lang="en-US" dirty="0">
              <a:solidFill>
                <a:srgbClr val="273C56"/>
              </a:solidFill>
            </a:endParaRPr>
          </a:p>
        </p:txBody>
      </p:sp>
    </p:spTree>
    <p:extLst>
      <p:ext uri="{BB962C8B-B14F-4D97-AF65-F5344CB8AC3E}">
        <p14:creationId xmlns:p14="http://schemas.microsoft.com/office/powerpoint/2010/main" val="13647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55000" lnSpcReduction="20000"/>
          </a:bodyPr>
          <a:lstStyle/>
          <a:p>
            <a:endParaRPr lang="en-US" dirty="0" smtClean="0"/>
          </a:p>
          <a:p>
            <a:endParaRPr lang="en-US" dirty="0"/>
          </a:p>
          <a:p>
            <a:endParaRPr lang="en-US" dirty="0" smtClean="0"/>
          </a:p>
          <a:p>
            <a:endParaRPr lang="en-US" dirty="0"/>
          </a:p>
          <a:p>
            <a:endParaRPr lang="en-US" sz="2400" dirty="0" smtClean="0"/>
          </a:p>
          <a:p>
            <a:pPr marL="0" indent="0">
              <a:buNone/>
            </a:pPr>
            <a:endParaRPr lang="en-US" sz="2400" dirty="0" smtClean="0"/>
          </a:p>
          <a:p>
            <a:pPr marL="0" indent="0">
              <a:buNone/>
            </a:pPr>
            <a:endParaRPr lang="en-US" sz="2400" dirty="0" smtClean="0"/>
          </a:p>
          <a:p>
            <a:pPr lvl="1"/>
            <a:endParaRPr lang="en-US" sz="3000" dirty="0" smtClean="0"/>
          </a:p>
          <a:p>
            <a:pPr lvl="1"/>
            <a:endParaRPr lang="en-US" sz="3000" dirty="0"/>
          </a:p>
          <a:p>
            <a:pPr marL="457200" lvl="1" indent="0">
              <a:buNone/>
            </a:pPr>
            <a:endParaRPr lang="en-US" sz="3000" dirty="0" smtClean="0"/>
          </a:p>
          <a:p>
            <a:endParaRPr lang="en-US" sz="2600" dirty="0" smtClean="0"/>
          </a:p>
          <a:p>
            <a:r>
              <a:rPr lang="en-US" sz="3200" dirty="0" smtClean="0"/>
              <a:t>Applicant is required to make a statement because the child application includes a </a:t>
            </a:r>
            <a:r>
              <a:rPr lang="en-US" sz="3200" dirty="0"/>
              <a:t>claim having an effective filing date on or after March 16, </a:t>
            </a:r>
            <a:r>
              <a:rPr lang="en-US" sz="3200" dirty="0" smtClean="0"/>
              <a:t>2013</a:t>
            </a:r>
          </a:p>
          <a:p>
            <a:pPr marL="0" indent="0">
              <a:buNone/>
            </a:pPr>
            <a:r>
              <a:rPr lang="en-US" sz="3200" dirty="0" smtClean="0"/>
              <a:t>  </a:t>
            </a:r>
          </a:p>
          <a:p>
            <a:r>
              <a:rPr lang="en-US" sz="3200" dirty="0" smtClean="0"/>
              <a:t>Applicant is also required to make a statement because the child application discloses </a:t>
            </a:r>
            <a:r>
              <a:rPr lang="en-US" sz="3200" dirty="0"/>
              <a:t>subject matter not also disclosed in the prior foreign, provisional, or </a:t>
            </a:r>
            <a:r>
              <a:rPr lang="en-US" sz="3200" dirty="0" err="1"/>
              <a:t>nonprovisional</a:t>
            </a:r>
            <a:r>
              <a:rPr lang="en-US" sz="3200" dirty="0"/>
              <a:t> application</a:t>
            </a:r>
          </a:p>
          <a:p>
            <a:pPr marL="0" indent="0">
              <a:buNone/>
            </a:pPr>
            <a:r>
              <a:rPr lang="en-US" sz="3200" dirty="0" smtClean="0"/>
              <a:t> </a:t>
            </a:r>
            <a:endParaRPr lang="en-US" sz="32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30</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65767947"/>
              </p:ext>
            </p:extLst>
          </p:nvPr>
        </p:nvGraphicFramePr>
        <p:xfrm>
          <a:off x="571500" y="1676400"/>
          <a:ext cx="8153400" cy="2316480"/>
        </p:xfrm>
        <a:graphic>
          <a:graphicData uri="http://schemas.openxmlformats.org/drawingml/2006/table">
            <a:tbl>
              <a:tblPr firstRow="1" bandRow="1">
                <a:tableStyleId>{93296810-A885-4BE3-A3E7-6D5BEEA58F35}</a:tableStyleId>
              </a:tblPr>
              <a:tblGrid>
                <a:gridCol w="1794617"/>
                <a:gridCol w="2916252"/>
                <a:gridCol w="3442531"/>
              </a:tblGrid>
              <a:tr h="374168">
                <a:tc>
                  <a:txBody>
                    <a:bodyPr/>
                    <a:lstStyle/>
                    <a:p>
                      <a:pPr algn="ctr"/>
                      <a:endParaRPr lang="en-US" sz="2400" dirty="0">
                        <a:solidFill>
                          <a:srgbClr val="FFFF00"/>
                        </a:solidFill>
                      </a:endParaRPr>
                    </a:p>
                  </a:txBody>
                  <a:tcPr/>
                </a:tc>
                <a:tc>
                  <a:txBody>
                    <a:bodyPr/>
                    <a:lstStyle/>
                    <a:p>
                      <a:pPr algn="ctr"/>
                      <a:r>
                        <a:rPr lang="en-US" sz="1800" dirty="0" smtClean="0">
                          <a:solidFill>
                            <a:srgbClr val="FFFF00"/>
                          </a:solidFill>
                        </a:rPr>
                        <a:t>Parent application</a:t>
                      </a:r>
                      <a:r>
                        <a:rPr lang="en-US" sz="1800" baseline="0" dirty="0" smtClean="0">
                          <a:solidFill>
                            <a:srgbClr val="FFFF00"/>
                          </a:solidFill>
                        </a:rPr>
                        <a:t> filed before 3/16/2013</a:t>
                      </a:r>
                      <a:endParaRPr lang="en-US" sz="1800" dirty="0">
                        <a:solidFill>
                          <a:srgbClr val="FFFF00"/>
                        </a:solidFill>
                      </a:endParaRPr>
                    </a:p>
                  </a:txBody>
                  <a:tcPr/>
                </a:tc>
                <a:tc>
                  <a:txBody>
                    <a:bodyPr/>
                    <a:lstStyle/>
                    <a:p>
                      <a:pPr algn="ctr"/>
                      <a:r>
                        <a:rPr lang="en-US" sz="1800" dirty="0" smtClean="0">
                          <a:solidFill>
                            <a:srgbClr val="FFFF00"/>
                          </a:solidFill>
                        </a:rPr>
                        <a:t>Child</a:t>
                      </a:r>
                      <a:r>
                        <a:rPr lang="en-US" sz="1800" baseline="0" dirty="0" smtClean="0">
                          <a:solidFill>
                            <a:srgbClr val="FFFF00"/>
                          </a:solidFill>
                        </a:rPr>
                        <a:t> application filed after 3/16/2013 claiming benefit to parent</a:t>
                      </a:r>
                      <a:endParaRPr lang="en-US" sz="1800" dirty="0">
                        <a:solidFill>
                          <a:srgbClr val="FFFF00"/>
                        </a:solidFill>
                      </a:endParaRPr>
                    </a:p>
                  </a:txBody>
                  <a:tcPr/>
                </a:tc>
              </a:tr>
              <a:tr h="685800">
                <a:tc>
                  <a:txBody>
                    <a:bodyPr/>
                    <a:lstStyle/>
                    <a:p>
                      <a:pPr algn="ctr"/>
                      <a:r>
                        <a:rPr lang="en-US" sz="2000" dirty="0" smtClean="0"/>
                        <a:t>Specification includes</a:t>
                      </a:r>
                      <a:endParaRPr lang="en-US" sz="2000" dirty="0">
                        <a:solidFill>
                          <a:srgbClr val="0070C0"/>
                        </a:solidFill>
                      </a:endParaRPr>
                    </a:p>
                  </a:txBody>
                  <a:tcPr/>
                </a:tc>
                <a:tc>
                  <a:txBody>
                    <a:bodyPr/>
                    <a:lstStyle/>
                    <a:p>
                      <a:pPr algn="ctr"/>
                      <a:r>
                        <a:rPr lang="en-US" sz="1800" dirty="0" smtClean="0"/>
                        <a:t>A, B, and</a:t>
                      </a:r>
                      <a:r>
                        <a:rPr lang="en-US" sz="1800" baseline="0" dirty="0" smtClean="0"/>
                        <a:t> C</a:t>
                      </a:r>
                      <a:endParaRPr lang="en-US" sz="1800" dirty="0">
                        <a:solidFill>
                          <a:srgbClr val="0070C0"/>
                        </a:solidFill>
                      </a:endParaRPr>
                    </a:p>
                  </a:txBody>
                  <a:tcPr/>
                </a:tc>
                <a:tc>
                  <a:txBody>
                    <a:bodyPr/>
                    <a:lstStyle/>
                    <a:p>
                      <a:pPr algn="ctr"/>
                      <a:r>
                        <a:rPr lang="en-US" sz="1800" dirty="0" smtClean="0"/>
                        <a:t>A, B, C,</a:t>
                      </a:r>
                      <a:r>
                        <a:rPr lang="en-US" sz="1800" baseline="0" dirty="0" smtClean="0"/>
                        <a:t> and D</a:t>
                      </a:r>
                      <a:endParaRPr lang="en-US" sz="1800" dirty="0">
                        <a:solidFill>
                          <a:srgbClr val="0070C0"/>
                        </a:solidFill>
                      </a:endParaRPr>
                    </a:p>
                  </a:txBody>
                  <a:tcPr/>
                </a:tc>
              </a:tr>
              <a:tr h="646912">
                <a:tc>
                  <a:txBody>
                    <a:bodyPr/>
                    <a:lstStyle/>
                    <a:p>
                      <a:pPr algn="ctr"/>
                      <a:r>
                        <a:rPr lang="en-US" sz="2000" dirty="0" smtClean="0"/>
                        <a:t>Claims require</a:t>
                      </a:r>
                      <a:endParaRPr lang="en-US" sz="2000" b="0" dirty="0">
                        <a:solidFill>
                          <a:schemeClr val="tx1"/>
                        </a:solidFill>
                      </a:endParaRPr>
                    </a:p>
                  </a:txBody>
                  <a:tcPr/>
                </a:tc>
                <a:tc>
                  <a:txBody>
                    <a:bodyPr/>
                    <a:lstStyle/>
                    <a:p>
                      <a:pPr algn="ctr"/>
                      <a:r>
                        <a:rPr lang="en-US" sz="1800" b="0" dirty="0" smtClean="0">
                          <a:solidFill>
                            <a:schemeClr val="tx1"/>
                          </a:solidFill>
                        </a:rPr>
                        <a:t>Not</a:t>
                      </a:r>
                      <a:r>
                        <a:rPr lang="en-US" sz="1800" b="0" baseline="0" dirty="0" smtClean="0">
                          <a:solidFill>
                            <a:schemeClr val="tx1"/>
                          </a:solidFill>
                        </a:rPr>
                        <a:t> relevant</a:t>
                      </a:r>
                      <a:endParaRPr lang="en-US" sz="1800" b="0" dirty="0">
                        <a:solidFill>
                          <a:schemeClr val="tx1"/>
                        </a:solidFill>
                      </a:endParaRPr>
                    </a:p>
                  </a:txBody>
                  <a:tcPr/>
                </a:tc>
                <a:tc>
                  <a:txBody>
                    <a:bodyPr/>
                    <a:lstStyle/>
                    <a:p>
                      <a:pPr algn="ctr"/>
                      <a:r>
                        <a:rPr lang="en-US" sz="1800" dirty="0" smtClean="0"/>
                        <a:t>Claim 1: A-C</a:t>
                      </a:r>
                    </a:p>
                    <a:p>
                      <a:pPr algn="ctr"/>
                      <a:r>
                        <a:rPr lang="en-US" sz="1800" dirty="0" smtClean="0"/>
                        <a:t>Claim 2: A-D</a:t>
                      </a:r>
                      <a:endParaRPr lang="en-US" sz="1800" dirty="0"/>
                    </a:p>
                  </a:txBody>
                  <a:tcPr/>
                </a:tc>
              </a:tr>
            </a:tbl>
          </a:graphicData>
        </a:graphic>
      </p:graphicFrame>
      <p:sp>
        <p:nvSpPr>
          <p:cNvPr id="4" name="Title 3"/>
          <p:cNvSpPr>
            <a:spLocks noGrp="1"/>
          </p:cNvSpPr>
          <p:nvPr>
            <p:ph type="title"/>
          </p:nvPr>
        </p:nvSpPr>
        <p:spPr>
          <a:xfrm>
            <a:off x="457200" y="228600"/>
            <a:ext cx="8229600" cy="1143000"/>
          </a:xfrm>
        </p:spPr>
        <p:txBody>
          <a:bodyPr/>
          <a:lstStyle/>
          <a:p>
            <a:r>
              <a:rPr lang="en-US" dirty="0"/>
              <a:t>Example </a:t>
            </a:r>
            <a:r>
              <a:rPr lang="en-US" dirty="0" smtClean="0"/>
              <a:t>9</a:t>
            </a:r>
            <a:r>
              <a:rPr lang="en-US" dirty="0"/>
              <a:t>:  Statement Required </a:t>
            </a:r>
          </a:p>
        </p:txBody>
      </p:sp>
    </p:spTree>
    <p:extLst>
      <p:ext uri="{BB962C8B-B14F-4D97-AF65-F5344CB8AC3E}">
        <p14:creationId xmlns:p14="http://schemas.microsoft.com/office/powerpoint/2010/main" val="392765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85000" lnSpcReduction="10000"/>
          </a:bodyPr>
          <a:lstStyle/>
          <a:p>
            <a:endParaRPr lang="en-US" dirty="0" smtClean="0"/>
          </a:p>
          <a:p>
            <a:endParaRPr lang="en-US" dirty="0"/>
          </a:p>
          <a:p>
            <a:endParaRPr lang="en-US" dirty="0" smtClean="0"/>
          </a:p>
          <a:p>
            <a:endParaRPr lang="en-US" dirty="0"/>
          </a:p>
          <a:p>
            <a:endParaRPr lang="en-US" sz="2400" dirty="0" smtClean="0"/>
          </a:p>
          <a:p>
            <a:pPr marL="0" indent="0">
              <a:buNone/>
            </a:pPr>
            <a:endParaRPr lang="en-US" sz="2400" dirty="0" smtClean="0"/>
          </a:p>
          <a:p>
            <a:pPr lvl="1"/>
            <a:endParaRPr lang="en-US" sz="3000" dirty="0" smtClean="0"/>
          </a:p>
          <a:p>
            <a:r>
              <a:rPr lang="en-US" dirty="0" smtClean="0"/>
              <a:t>Applicant is not required to make a statement because the child application only includes a claim having </a:t>
            </a:r>
            <a:r>
              <a:rPr lang="en-US" dirty="0"/>
              <a:t>an effective filing date </a:t>
            </a:r>
            <a:r>
              <a:rPr lang="en-US" dirty="0" smtClean="0"/>
              <a:t>before March </a:t>
            </a:r>
            <a:r>
              <a:rPr lang="en-US" dirty="0"/>
              <a:t>16, </a:t>
            </a:r>
            <a:r>
              <a:rPr lang="en-US" dirty="0" smtClean="0"/>
              <a:t>2013 and does not disclose </a:t>
            </a:r>
            <a:r>
              <a:rPr lang="en-US" dirty="0"/>
              <a:t>subject matter not also disclosed in the prior foreign, provisional, or </a:t>
            </a:r>
            <a:r>
              <a:rPr lang="en-US" dirty="0" err="1"/>
              <a:t>nonprovisional</a:t>
            </a:r>
            <a:r>
              <a:rPr lang="en-US" dirty="0"/>
              <a:t> application</a:t>
            </a:r>
          </a:p>
          <a:p>
            <a:pPr marL="0" indent="0">
              <a:buNone/>
            </a:pPr>
            <a:endParaRPr lang="en-US" sz="2400"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31</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53281907"/>
              </p:ext>
            </p:extLst>
          </p:nvPr>
        </p:nvGraphicFramePr>
        <p:xfrm>
          <a:off x="533400" y="1752600"/>
          <a:ext cx="8153400" cy="2316480"/>
        </p:xfrm>
        <a:graphic>
          <a:graphicData uri="http://schemas.openxmlformats.org/drawingml/2006/table">
            <a:tbl>
              <a:tblPr firstRow="1" bandRow="1">
                <a:tableStyleId>{93296810-A885-4BE3-A3E7-6D5BEEA58F35}</a:tableStyleId>
              </a:tblPr>
              <a:tblGrid>
                <a:gridCol w="1794617"/>
                <a:gridCol w="2916252"/>
                <a:gridCol w="3442531"/>
              </a:tblGrid>
              <a:tr h="374168">
                <a:tc>
                  <a:txBody>
                    <a:bodyPr/>
                    <a:lstStyle/>
                    <a:p>
                      <a:pPr algn="ctr"/>
                      <a:endParaRPr lang="en-US" sz="2400" dirty="0">
                        <a:solidFill>
                          <a:srgbClr val="FFFF00"/>
                        </a:solidFill>
                      </a:endParaRPr>
                    </a:p>
                  </a:txBody>
                  <a:tcPr/>
                </a:tc>
                <a:tc>
                  <a:txBody>
                    <a:bodyPr/>
                    <a:lstStyle/>
                    <a:p>
                      <a:pPr algn="ctr"/>
                      <a:r>
                        <a:rPr lang="en-US" sz="1800" dirty="0" smtClean="0">
                          <a:solidFill>
                            <a:srgbClr val="FFFF00"/>
                          </a:solidFill>
                        </a:rPr>
                        <a:t>Parent application</a:t>
                      </a:r>
                      <a:r>
                        <a:rPr lang="en-US" sz="1800" baseline="0" dirty="0" smtClean="0">
                          <a:solidFill>
                            <a:srgbClr val="FFFF00"/>
                          </a:solidFill>
                        </a:rPr>
                        <a:t> filed before 3/16/2013</a:t>
                      </a:r>
                      <a:endParaRPr lang="en-US" sz="1800" dirty="0">
                        <a:solidFill>
                          <a:srgbClr val="FFFF00"/>
                        </a:solidFill>
                      </a:endParaRPr>
                    </a:p>
                  </a:txBody>
                  <a:tcPr/>
                </a:tc>
                <a:tc>
                  <a:txBody>
                    <a:bodyPr/>
                    <a:lstStyle/>
                    <a:p>
                      <a:pPr algn="ctr"/>
                      <a:r>
                        <a:rPr lang="en-US" sz="1800" dirty="0" smtClean="0">
                          <a:solidFill>
                            <a:srgbClr val="FFFF00"/>
                          </a:solidFill>
                        </a:rPr>
                        <a:t>Child</a:t>
                      </a:r>
                      <a:r>
                        <a:rPr lang="en-US" sz="1800" baseline="0" dirty="0" smtClean="0">
                          <a:solidFill>
                            <a:srgbClr val="FFFF00"/>
                          </a:solidFill>
                        </a:rPr>
                        <a:t> application filed after 3/16/2013 claiming benefit to parent</a:t>
                      </a:r>
                      <a:endParaRPr lang="en-US" sz="1800" dirty="0">
                        <a:solidFill>
                          <a:srgbClr val="FFFF00"/>
                        </a:solidFill>
                      </a:endParaRPr>
                    </a:p>
                  </a:txBody>
                  <a:tcPr/>
                </a:tc>
              </a:tr>
              <a:tr h="685800">
                <a:tc>
                  <a:txBody>
                    <a:bodyPr/>
                    <a:lstStyle/>
                    <a:p>
                      <a:pPr algn="ctr"/>
                      <a:r>
                        <a:rPr lang="en-US" sz="2000" dirty="0" smtClean="0"/>
                        <a:t>Specification includes</a:t>
                      </a:r>
                      <a:endParaRPr lang="en-US" sz="2000" dirty="0">
                        <a:solidFill>
                          <a:srgbClr val="0070C0"/>
                        </a:solidFill>
                      </a:endParaRPr>
                    </a:p>
                  </a:txBody>
                  <a:tcPr/>
                </a:tc>
                <a:tc>
                  <a:txBody>
                    <a:bodyPr/>
                    <a:lstStyle/>
                    <a:p>
                      <a:pPr algn="ctr"/>
                      <a:r>
                        <a:rPr lang="en-US" sz="1800" dirty="0" smtClean="0"/>
                        <a:t>A, B, and</a:t>
                      </a:r>
                      <a:r>
                        <a:rPr lang="en-US" sz="1800" baseline="0" dirty="0" smtClean="0"/>
                        <a:t> C</a:t>
                      </a:r>
                      <a:endParaRPr lang="en-US" sz="1800" dirty="0">
                        <a:solidFill>
                          <a:srgbClr val="0070C0"/>
                        </a:solidFill>
                      </a:endParaRPr>
                    </a:p>
                  </a:txBody>
                  <a:tcPr/>
                </a:tc>
                <a:tc>
                  <a:txBody>
                    <a:bodyPr/>
                    <a:lstStyle/>
                    <a:p>
                      <a:pPr algn="ctr"/>
                      <a:r>
                        <a:rPr lang="en-US" sz="1800" dirty="0" smtClean="0"/>
                        <a:t>A, B, and C</a:t>
                      </a:r>
                      <a:endParaRPr lang="en-US" sz="1800" dirty="0">
                        <a:solidFill>
                          <a:srgbClr val="0070C0"/>
                        </a:solidFill>
                      </a:endParaRPr>
                    </a:p>
                  </a:txBody>
                  <a:tcPr/>
                </a:tc>
              </a:tr>
              <a:tr h="646912">
                <a:tc>
                  <a:txBody>
                    <a:bodyPr/>
                    <a:lstStyle/>
                    <a:p>
                      <a:pPr algn="ctr"/>
                      <a:r>
                        <a:rPr lang="en-US" sz="2000" dirty="0" smtClean="0"/>
                        <a:t>Claims require</a:t>
                      </a:r>
                      <a:endParaRPr lang="en-US" sz="2000" b="0" dirty="0">
                        <a:solidFill>
                          <a:schemeClr val="tx1"/>
                        </a:solidFill>
                      </a:endParaRPr>
                    </a:p>
                  </a:txBody>
                  <a:tcPr/>
                </a:tc>
                <a:tc>
                  <a:txBody>
                    <a:bodyPr/>
                    <a:lstStyle/>
                    <a:p>
                      <a:pPr algn="ctr"/>
                      <a:r>
                        <a:rPr lang="en-US" sz="1800" b="0" dirty="0" smtClean="0">
                          <a:solidFill>
                            <a:schemeClr val="tx1"/>
                          </a:solidFill>
                        </a:rPr>
                        <a:t>Not</a:t>
                      </a:r>
                      <a:r>
                        <a:rPr lang="en-US" sz="1800" b="0" baseline="0" dirty="0" smtClean="0">
                          <a:solidFill>
                            <a:schemeClr val="tx1"/>
                          </a:solidFill>
                        </a:rPr>
                        <a:t> relevant</a:t>
                      </a:r>
                      <a:endParaRPr lang="en-US" sz="1800" b="0" dirty="0">
                        <a:solidFill>
                          <a:schemeClr val="tx1"/>
                        </a:solidFill>
                      </a:endParaRPr>
                    </a:p>
                  </a:txBody>
                  <a:tcPr/>
                </a:tc>
                <a:tc>
                  <a:txBody>
                    <a:bodyPr/>
                    <a:lstStyle/>
                    <a:p>
                      <a:pPr algn="ctr"/>
                      <a:r>
                        <a:rPr lang="en-US" sz="1800" dirty="0" smtClean="0"/>
                        <a:t>Claim 1: A-C</a:t>
                      </a:r>
                    </a:p>
                  </a:txBody>
                  <a:tcPr/>
                </a:tc>
              </a:tr>
            </a:tbl>
          </a:graphicData>
        </a:graphic>
      </p:graphicFrame>
      <p:sp>
        <p:nvSpPr>
          <p:cNvPr id="4" name="Title 3"/>
          <p:cNvSpPr>
            <a:spLocks noGrp="1"/>
          </p:cNvSpPr>
          <p:nvPr>
            <p:ph type="title"/>
          </p:nvPr>
        </p:nvSpPr>
        <p:spPr>
          <a:xfrm>
            <a:off x="457200" y="228600"/>
            <a:ext cx="8229600" cy="1143000"/>
          </a:xfrm>
        </p:spPr>
        <p:txBody>
          <a:bodyPr/>
          <a:lstStyle/>
          <a:p>
            <a:r>
              <a:rPr lang="en-US" dirty="0"/>
              <a:t>Example </a:t>
            </a:r>
            <a:r>
              <a:rPr lang="en-US" dirty="0" smtClean="0"/>
              <a:t>10:  Statement  </a:t>
            </a:r>
            <a:r>
              <a:rPr lang="en-US" dirty="0"/>
              <a:t>N</a:t>
            </a:r>
            <a:r>
              <a:rPr lang="en-US" dirty="0" smtClean="0"/>
              <a:t>ot </a:t>
            </a:r>
            <a:r>
              <a:rPr lang="en-US" dirty="0"/>
              <a:t>R</a:t>
            </a:r>
            <a:r>
              <a:rPr lang="en-US" dirty="0" smtClean="0"/>
              <a:t>equired </a:t>
            </a:r>
            <a:endParaRPr lang="en-US" dirty="0"/>
          </a:p>
        </p:txBody>
      </p:sp>
    </p:spTree>
    <p:extLst>
      <p:ext uri="{BB962C8B-B14F-4D97-AF65-F5344CB8AC3E}">
        <p14:creationId xmlns:p14="http://schemas.microsoft.com/office/powerpoint/2010/main" val="1358501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Rule: Required </a:t>
            </a:r>
            <a:r>
              <a:rPr lang="en-US" dirty="0" smtClean="0"/>
              <a:t>Statements Timing</a:t>
            </a:r>
            <a:endParaRPr lang="en-US" dirty="0"/>
          </a:p>
        </p:txBody>
      </p:sp>
      <p:sp>
        <p:nvSpPr>
          <p:cNvPr id="3" name="Content Placeholder 2"/>
          <p:cNvSpPr>
            <a:spLocks noGrp="1"/>
          </p:cNvSpPr>
          <p:nvPr>
            <p:ph idx="1"/>
          </p:nvPr>
        </p:nvSpPr>
        <p:spPr>
          <a:xfrm>
            <a:off x="457200" y="1600200"/>
            <a:ext cx="8305800" cy="4724400"/>
          </a:xfrm>
        </p:spPr>
        <p:txBody>
          <a:bodyPr/>
          <a:lstStyle/>
          <a:p>
            <a:r>
              <a:rPr lang="en-US" sz="2100" dirty="0" smtClean="0"/>
              <a:t>Proposed </a:t>
            </a:r>
            <a:r>
              <a:rPr lang="en-US" sz="2100" dirty="0"/>
              <a:t>rules 1.55(a)(4), 1.78(a)(3), and 1.78(c)(2</a:t>
            </a:r>
            <a:r>
              <a:rPr lang="en-US" sz="2100" dirty="0" smtClean="0"/>
              <a:t>): </a:t>
            </a:r>
            <a:r>
              <a:rPr lang="en-US" sz="2100" dirty="0"/>
              <a:t>S</a:t>
            </a:r>
            <a:r>
              <a:rPr lang="en-US" sz="2100" dirty="0" smtClean="0"/>
              <a:t>tatements must </a:t>
            </a:r>
            <a:r>
              <a:rPr lang="en-US" sz="2100" dirty="0"/>
              <a:t>be filed within the later of: </a:t>
            </a:r>
            <a:endParaRPr lang="en-US" sz="2100" dirty="0" smtClean="0"/>
          </a:p>
          <a:p>
            <a:pPr marL="0" indent="0">
              <a:buNone/>
            </a:pPr>
            <a:endParaRPr lang="en-US" sz="2100" dirty="0"/>
          </a:p>
          <a:p>
            <a:pPr lvl="1"/>
            <a:r>
              <a:rPr lang="en-US" sz="2100" dirty="0"/>
              <a:t>4 months from the actual filing date of the </a:t>
            </a:r>
            <a:r>
              <a:rPr lang="en-US" sz="2100" dirty="0" smtClean="0"/>
              <a:t>later-filed application;</a:t>
            </a:r>
          </a:p>
          <a:p>
            <a:pPr marL="457200" lvl="1" indent="0">
              <a:buNone/>
            </a:pPr>
            <a:r>
              <a:rPr lang="en-US" sz="2100" dirty="0" smtClean="0"/>
              <a:t> </a:t>
            </a:r>
            <a:endParaRPr lang="en-US" sz="2100" dirty="0"/>
          </a:p>
          <a:p>
            <a:pPr lvl="1"/>
            <a:r>
              <a:rPr lang="en-US" sz="2100" dirty="0"/>
              <a:t>4 months from the date of entry into the national </a:t>
            </a:r>
            <a:r>
              <a:rPr lang="en-US" sz="2100" dirty="0" smtClean="0"/>
              <a:t>stage;</a:t>
            </a:r>
          </a:p>
          <a:p>
            <a:pPr marL="457200" lvl="1" indent="0">
              <a:buNone/>
            </a:pPr>
            <a:endParaRPr lang="en-US" sz="2100" dirty="0"/>
          </a:p>
          <a:p>
            <a:pPr lvl="1"/>
            <a:r>
              <a:rPr lang="en-US" sz="2100" dirty="0"/>
              <a:t>16 months from the filing date of the </a:t>
            </a:r>
            <a:r>
              <a:rPr lang="en-US" sz="2100" dirty="0" smtClean="0"/>
              <a:t>prior-filed application from which benefit or priority is sought; or</a:t>
            </a:r>
          </a:p>
          <a:p>
            <a:pPr marL="457200" lvl="1" indent="0">
              <a:buNone/>
            </a:pPr>
            <a:endParaRPr lang="en-US" sz="2100" dirty="0"/>
          </a:p>
          <a:p>
            <a:pPr lvl="1"/>
            <a:r>
              <a:rPr lang="en-US" sz="2100" dirty="0"/>
              <a:t>t</a:t>
            </a:r>
            <a:r>
              <a:rPr lang="en-US" sz="2100" dirty="0" smtClean="0"/>
              <a:t>he </a:t>
            </a:r>
            <a:r>
              <a:rPr lang="en-US" sz="2100" dirty="0"/>
              <a:t>date that a first claim </a:t>
            </a:r>
            <a:r>
              <a:rPr lang="en-US" sz="2100" dirty="0" smtClean="0"/>
              <a:t>having an </a:t>
            </a:r>
            <a:r>
              <a:rPr lang="en-US" sz="2100" dirty="0"/>
              <a:t>effective filing date on or after </a:t>
            </a:r>
            <a:r>
              <a:rPr lang="en-US" sz="2100" dirty="0" smtClean="0"/>
              <a:t>March 16, 2013, </a:t>
            </a:r>
            <a:r>
              <a:rPr lang="en-US" sz="2100" dirty="0"/>
              <a:t>is presented in the </a:t>
            </a:r>
            <a:r>
              <a:rPr lang="en-US" sz="2100" dirty="0" smtClean="0"/>
              <a:t>later-filed application  </a:t>
            </a:r>
            <a:endParaRPr lang="en-US" sz="2100" dirty="0"/>
          </a:p>
        </p:txBody>
      </p:sp>
      <p:sp>
        <p:nvSpPr>
          <p:cNvPr id="4" name="Slide Number Placeholder 3"/>
          <p:cNvSpPr>
            <a:spLocks noGrp="1"/>
          </p:cNvSpPr>
          <p:nvPr>
            <p:ph type="sldNum" sz="quarter" idx="12"/>
          </p:nvPr>
        </p:nvSpPr>
        <p:spPr/>
        <p:txBody>
          <a:bodyPr/>
          <a:lstStyle/>
          <a:p>
            <a:fld id="{A322D79F-CF7F-4B2C-8D18-CCF7B0536F99}" type="slidenum">
              <a:rPr lang="en-US" smtClean="0"/>
              <a:t>32</a:t>
            </a:fld>
            <a:endParaRPr lang="en-US" dirty="0"/>
          </a:p>
        </p:txBody>
      </p:sp>
    </p:spTree>
    <p:extLst>
      <p:ext uri="{BB962C8B-B14F-4D97-AF65-F5344CB8AC3E}">
        <p14:creationId xmlns:p14="http://schemas.microsoft.com/office/powerpoint/2010/main" val="58101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r>
              <a:rPr lang="en-US" sz="2300" dirty="0"/>
              <a:t>Changes to Implement the First Inventor to File Provisions of the Leahy-Smith America Invents Act, 77 Fed. Reg. </a:t>
            </a:r>
            <a:r>
              <a:rPr lang="en-US" sz="2300" dirty="0" smtClean="0"/>
              <a:t>43742 (July </a:t>
            </a:r>
            <a:r>
              <a:rPr lang="en-US" sz="2300" dirty="0"/>
              <a:t>26, </a:t>
            </a:r>
            <a:r>
              <a:rPr lang="en-US" sz="2300" dirty="0" smtClean="0"/>
              <a:t>2012)</a:t>
            </a:r>
          </a:p>
          <a:p>
            <a:pPr marL="0" indent="0">
              <a:buNone/>
            </a:pPr>
            <a:endParaRPr lang="en-US" sz="2300" dirty="0"/>
          </a:p>
          <a:p>
            <a:r>
              <a:rPr lang="en-US" sz="2300" dirty="0" smtClean="0"/>
              <a:t>Examination Guidelines for Implementing the First-Inventor-to-File Provisions of the Leahy-Smith America Invents Act , 77 Fed. Reg. 43759 (July 26, 2012)</a:t>
            </a:r>
          </a:p>
          <a:p>
            <a:endParaRPr lang="en-US" sz="2300" dirty="0"/>
          </a:p>
          <a:p>
            <a:pPr marL="0" indent="0">
              <a:buNone/>
            </a:pPr>
            <a:endParaRPr lang="en-US" sz="2300" dirty="0" smtClean="0"/>
          </a:p>
          <a:p>
            <a:endParaRPr lang="en-US" sz="2300" dirty="0"/>
          </a:p>
        </p:txBody>
      </p:sp>
      <p:sp>
        <p:nvSpPr>
          <p:cNvPr id="4" name="Slide Number Placeholder 3"/>
          <p:cNvSpPr>
            <a:spLocks noGrp="1"/>
          </p:cNvSpPr>
          <p:nvPr>
            <p:ph type="sldNum" sz="quarter" idx="12"/>
          </p:nvPr>
        </p:nvSpPr>
        <p:spPr/>
        <p:txBody>
          <a:bodyPr/>
          <a:lstStyle/>
          <a:p>
            <a:fld id="{A322D79F-CF7F-4B2C-8D18-CCF7B0536F99}" type="slidenum">
              <a:rPr lang="en-US" smtClean="0"/>
              <a:t>33</a:t>
            </a:fld>
            <a:endParaRPr lang="en-US" dirty="0"/>
          </a:p>
        </p:txBody>
      </p:sp>
    </p:spTree>
    <p:extLst>
      <p:ext uri="{BB962C8B-B14F-4D97-AF65-F5344CB8AC3E}">
        <p14:creationId xmlns:p14="http://schemas.microsoft.com/office/powerpoint/2010/main" val="1653018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
            </a:r>
            <a:br>
              <a:rPr lang="en-US" sz="4000" b="1" dirty="0" smtClean="0"/>
            </a:br>
            <a:r>
              <a:rPr lang="en-US" sz="4000" b="1" dirty="0" smtClean="0"/>
              <a:t/>
            </a:r>
            <a:br>
              <a:rPr lang="en-US" sz="4000" b="1" dirty="0" smtClean="0"/>
            </a:br>
            <a:r>
              <a:rPr lang="en-US" sz="4000" dirty="0" smtClean="0"/>
              <a:t>Questions?</a:t>
            </a:r>
            <a:r>
              <a:rPr lang="en-US" sz="4000" b="1" dirty="0"/>
              <a:t/>
            </a:r>
            <a:br>
              <a:rPr lang="en-US" sz="4000" b="1" dirty="0"/>
            </a:br>
            <a:endParaRPr lang="en-US" b="1" dirty="0"/>
          </a:p>
        </p:txBody>
      </p:sp>
      <p:sp>
        <p:nvSpPr>
          <p:cNvPr id="4" name="Slide Number Placeholder 3"/>
          <p:cNvSpPr>
            <a:spLocks noGrp="1"/>
          </p:cNvSpPr>
          <p:nvPr>
            <p:ph type="sldNum" sz="quarter" idx="12"/>
          </p:nvPr>
        </p:nvSpPr>
        <p:spPr/>
        <p:txBody>
          <a:bodyPr/>
          <a:lstStyle/>
          <a:p>
            <a:fld id="{A322D79F-CF7F-4B2C-8D18-CCF7B0536F99}" type="slidenum">
              <a:rPr lang="en-US" smtClean="0"/>
              <a:pPr/>
              <a:t>34</a:t>
            </a:fld>
            <a:endParaRPr lang="en-US" dirty="0"/>
          </a:p>
        </p:txBody>
      </p:sp>
    </p:spTree>
    <p:extLst>
      <p:ext uri="{BB962C8B-B14F-4D97-AF65-F5344CB8AC3E}">
        <p14:creationId xmlns:p14="http://schemas.microsoft.com/office/powerpoint/2010/main" val="4017437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Thank You</a:t>
            </a:r>
            <a:endParaRPr lang="en-US" b="1" dirty="0"/>
          </a:p>
        </p:txBody>
      </p:sp>
      <p:sp>
        <p:nvSpPr>
          <p:cNvPr id="4" name="Slide Number Placeholder 3"/>
          <p:cNvSpPr>
            <a:spLocks noGrp="1"/>
          </p:cNvSpPr>
          <p:nvPr>
            <p:ph type="sldNum" sz="quarter" idx="12"/>
          </p:nvPr>
        </p:nvSpPr>
        <p:spPr/>
        <p:txBody>
          <a:bodyPr/>
          <a:lstStyle/>
          <a:p>
            <a:fld id="{A322D79F-CF7F-4B2C-8D18-CCF7B0536F99}" type="slidenum">
              <a:rPr lang="en-US" smtClean="0"/>
              <a:pPr/>
              <a:t>35</a:t>
            </a:fld>
            <a:endParaRPr lang="en-US" dirty="0"/>
          </a:p>
        </p:txBody>
      </p:sp>
    </p:spTree>
    <p:extLst>
      <p:ext uri="{BB962C8B-B14F-4D97-AF65-F5344CB8AC3E}">
        <p14:creationId xmlns:p14="http://schemas.microsoft.com/office/powerpoint/2010/main" val="663800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2796553"/>
              </p:ext>
            </p:extLst>
          </p:nvPr>
        </p:nvGraphicFramePr>
        <p:xfrm>
          <a:off x="76200" y="1524000"/>
          <a:ext cx="8991600" cy="3786707"/>
        </p:xfrm>
        <a:graphic>
          <a:graphicData uri="http://schemas.openxmlformats.org/drawingml/2006/table">
            <a:tbl>
              <a:tblPr firstRow="1" bandRow="1">
                <a:tableStyleId>{93296810-A885-4BE3-A3E7-6D5BEEA58F35}</a:tableStyleId>
              </a:tblPr>
              <a:tblGrid>
                <a:gridCol w="1990045"/>
                <a:gridCol w="7001555"/>
              </a:tblGrid>
              <a:tr h="586307">
                <a:tc>
                  <a:txBody>
                    <a:bodyPr/>
                    <a:lstStyle/>
                    <a:p>
                      <a:pPr algn="ctr"/>
                      <a:r>
                        <a:rPr lang="en-US" sz="2400" dirty="0" smtClean="0">
                          <a:solidFill>
                            <a:srgbClr val="FFFF00"/>
                          </a:solidFill>
                        </a:rPr>
                        <a:t>Prior</a:t>
                      </a:r>
                      <a:r>
                        <a:rPr lang="en-US" sz="2400" baseline="0" dirty="0" smtClean="0">
                          <a:solidFill>
                            <a:srgbClr val="FFFF00"/>
                          </a:solidFill>
                        </a:rPr>
                        <a:t> Art</a:t>
                      </a:r>
                      <a:endParaRPr lang="en-US" sz="2400" dirty="0">
                        <a:solidFill>
                          <a:srgbClr val="FFFF00"/>
                        </a:solidFill>
                      </a:endParaRPr>
                    </a:p>
                  </a:txBody>
                  <a:tcPr/>
                </a:tc>
                <a:tc>
                  <a:txBody>
                    <a:bodyPr/>
                    <a:lstStyle/>
                    <a:p>
                      <a:pPr algn="ctr"/>
                      <a:r>
                        <a:rPr lang="en-US" sz="2400" dirty="0" smtClean="0">
                          <a:solidFill>
                            <a:srgbClr val="FFFF00"/>
                          </a:solidFill>
                        </a:rPr>
                        <a:t>Exceptions</a:t>
                      </a:r>
                      <a:endParaRPr lang="en-US" sz="2400" dirty="0">
                        <a:solidFill>
                          <a:srgbClr val="FFFF00"/>
                        </a:solidFill>
                      </a:endParaRPr>
                    </a:p>
                  </a:txBody>
                  <a:tcPr/>
                </a:tc>
              </a:tr>
              <a:tr h="1166293">
                <a:tc>
                  <a:txBody>
                    <a:bodyPr/>
                    <a:lstStyle/>
                    <a:p>
                      <a:pPr algn="ctr"/>
                      <a:r>
                        <a:rPr lang="en-US" sz="2200" dirty="0" smtClean="0"/>
                        <a:t>102(a)(1)</a:t>
                      </a:r>
                      <a:endParaRPr lang="en-US" sz="2200" dirty="0"/>
                    </a:p>
                  </a:txBody>
                  <a:tcPr/>
                </a:tc>
                <a:tc>
                  <a:txBody>
                    <a:bodyPr/>
                    <a:lstStyle/>
                    <a:p>
                      <a:pPr algn="l"/>
                      <a:r>
                        <a:rPr lang="en-US" sz="2200" dirty="0" smtClean="0">
                          <a:solidFill>
                            <a:schemeClr val="tx1"/>
                          </a:solidFill>
                        </a:rPr>
                        <a:t>102(b)(1)(A)-Grace Period Inventor Disclosures &amp;</a:t>
                      </a:r>
                    </a:p>
                    <a:p>
                      <a:pPr algn="l"/>
                      <a:r>
                        <a:rPr lang="en-US" sz="2200" dirty="0" smtClean="0">
                          <a:solidFill>
                            <a:schemeClr val="tx1"/>
                          </a:solidFill>
                        </a:rPr>
                        <a:t>	          -Grace Period Non-inventor Disclosures</a:t>
                      </a:r>
                    </a:p>
                    <a:p>
                      <a:pPr algn="l"/>
                      <a:endParaRPr lang="en-US" sz="2200" dirty="0" smtClean="0">
                        <a:solidFill>
                          <a:schemeClr val="tx1"/>
                        </a:solidFill>
                      </a:endParaRPr>
                    </a:p>
                    <a:p>
                      <a:pPr algn="l"/>
                      <a:r>
                        <a:rPr lang="en-US" sz="2200" dirty="0" smtClean="0">
                          <a:solidFill>
                            <a:schemeClr val="tx1"/>
                          </a:solidFill>
                        </a:rPr>
                        <a:t>102(b)(1)(B)-Grace Period Intervening</a:t>
                      </a:r>
                      <a:r>
                        <a:rPr lang="en-US" sz="2200" baseline="0" dirty="0" smtClean="0">
                          <a:solidFill>
                            <a:schemeClr val="tx1"/>
                          </a:solidFill>
                        </a:rPr>
                        <a:t> Disclosures</a:t>
                      </a:r>
                      <a:endParaRPr lang="en-US" sz="2200" dirty="0"/>
                    </a:p>
                  </a:txBody>
                  <a:tcPr/>
                </a:tc>
              </a:tr>
              <a:tr h="1445690">
                <a:tc>
                  <a:txBody>
                    <a:bodyPr/>
                    <a:lstStyle/>
                    <a:p>
                      <a:pPr algn="ctr"/>
                      <a:r>
                        <a:rPr lang="en-US" sz="2200" dirty="0" smtClean="0"/>
                        <a:t>102(a)(2)</a:t>
                      </a:r>
                      <a:endParaRPr lang="en-US" sz="2200" dirty="0"/>
                    </a:p>
                  </a:txBody>
                  <a:tcPr/>
                </a:tc>
                <a:tc>
                  <a:txBody>
                    <a:bodyPr/>
                    <a:lstStyle/>
                    <a:p>
                      <a:pPr algn="l"/>
                      <a:r>
                        <a:rPr lang="en-US" sz="2200" dirty="0" smtClean="0">
                          <a:solidFill>
                            <a:schemeClr val="tx1"/>
                          </a:solidFill>
                        </a:rPr>
                        <a:t>102(b)(2)(A)-Non-inventor</a:t>
                      </a:r>
                      <a:r>
                        <a:rPr lang="en-US" sz="2200" baseline="0" dirty="0" smtClean="0">
                          <a:solidFill>
                            <a:schemeClr val="tx1"/>
                          </a:solidFill>
                        </a:rPr>
                        <a:t> Disclosures</a:t>
                      </a:r>
                    </a:p>
                    <a:p>
                      <a:pPr algn="l"/>
                      <a:endParaRPr lang="en-US" sz="2200" dirty="0" smtClean="0">
                        <a:solidFill>
                          <a:schemeClr val="tx1"/>
                        </a:solidFill>
                      </a:endParaRPr>
                    </a:p>
                    <a:p>
                      <a:pPr algn="l"/>
                      <a:r>
                        <a:rPr lang="en-US" sz="2200" dirty="0" smtClean="0">
                          <a:solidFill>
                            <a:schemeClr val="tx1"/>
                          </a:solidFill>
                        </a:rPr>
                        <a:t>102(b)(2)(B)-Intervening</a:t>
                      </a:r>
                      <a:r>
                        <a:rPr lang="en-US" sz="2200" baseline="0" dirty="0" smtClean="0">
                          <a:solidFill>
                            <a:schemeClr val="tx1"/>
                          </a:solidFill>
                        </a:rPr>
                        <a:t> Disclosures</a:t>
                      </a:r>
                    </a:p>
                    <a:p>
                      <a:pPr algn="l"/>
                      <a:endParaRPr lang="en-US" sz="2200" dirty="0" smtClean="0">
                        <a:solidFill>
                          <a:schemeClr val="tx1"/>
                        </a:solidFill>
                      </a:endParaRPr>
                    </a:p>
                    <a:p>
                      <a:pPr algn="l"/>
                      <a:r>
                        <a:rPr lang="en-US" sz="2200" dirty="0" smtClean="0">
                          <a:solidFill>
                            <a:schemeClr val="tx1"/>
                          </a:solidFill>
                        </a:rPr>
                        <a:t>102(b)(2)(C)-Commonly</a:t>
                      </a:r>
                      <a:r>
                        <a:rPr lang="en-US" sz="2200" baseline="0" dirty="0" smtClean="0">
                          <a:solidFill>
                            <a:schemeClr val="tx1"/>
                          </a:solidFill>
                        </a:rPr>
                        <a:t> Owned Disclosures</a:t>
                      </a:r>
                      <a:endParaRPr lang="en-US" sz="2200" dirty="0"/>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4</a:t>
            </a:fld>
            <a:endParaRPr lang="en-US" dirty="0"/>
          </a:p>
        </p:txBody>
      </p:sp>
    </p:spTree>
    <p:extLst>
      <p:ext uri="{BB962C8B-B14F-4D97-AF65-F5344CB8AC3E}">
        <p14:creationId xmlns:p14="http://schemas.microsoft.com/office/powerpoint/2010/main" val="153826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35 U.S.C. 102(a)(1): Prior Art</a:t>
            </a:r>
            <a:endParaRPr lang="en-US" dirty="0">
              <a:solidFill>
                <a:schemeClr val="tx1"/>
              </a:solidFill>
            </a:endParaRPr>
          </a:p>
        </p:txBody>
      </p:sp>
      <p:sp>
        <p:nvSpPr>
          <p:cNvPr id="3" name="Content Placeholder 2"/>
          <p:cNvSpPr>
            <a:spLocks noGrp="1"/>
          </p:cNvSpPr>
          <p:nvPr>
            <p:ph idx="1"/>
          </p:nvPr>
        </p:nvSpPr>
        <p:spPr>
          <a:xfrm>
            <a:off x="457200" y="1600200"/>
            <a:ext cx="8534400" cy="4876800"/>
          </a:xfrm>
        </p:spPr>
        <p:txBody>
          <a:bodyPr/>
          <a:lstStyle/>
          <a:p>
            <a:pPr>
              <a:buFont typeface="Arial" pitchFamily="34" charset="0"/>
              <a:buChar char="•"/>
            </a:pPr>
            <a:r>
              <a:rPr lang="en-US" sz="2400" dirty="0"/>
              <a:t>P</a:t>
            </a:r>
            <a:r>
              <a:rPr lang="en-US" sz="2400" dirty="0" smtClean="0"/>
              <a:t>recludes a patent if a claimed invention </a:t>
            </a:r>
            <a:r>
              <a:rPr lang="en-US" sz="2400" dirty="0"/>
              <a:t>was, before the effective filing date of the claimed </a:t>
            </a:r>
            <a:r>
              <a:rPr lang="en-US" sz="2400" dirty="0" smtClean="0"/>
              <a:t>invention:</a:t>
            </a:r>
          </a:p>
          <a:p>
            <a:pPr lvl="1">
              <a:buFont typeface="Arial" pitchFamily="34" charset="0"/>
              <a:buChar char="•"/>
            </a:pPr>
            <a:r>
              <a:rPr lang="en-US" dirty="0" smtClean="0"/>
              <a:t>Patented;</a:t>
            </a:r>
          </a:p>
          <a:p>
            <a:pPr lvl="1">
              <a:buFont typeface="Arial" pitchFamily="34" charset="0"/>
              <a:buChar char="•"/>
            </a:pPr>
            <a:r>
              <a:rPr lang="en-US" dirty="0" smtClean="0"/>
              <a:t>Described in a Printed Publication;</a:t>
            </a:r>
          </a:p>
          <a:p>
            <a:pPr lvl="1">
              <a:buFont typeface="Arial" pitchFamily="34" charset="0"/>
              <a:buChar char="•"/>
            </a:pPr>
            <a:r>
              <a:rPr lang="en-US" dirty="0"/>
              <a:t>In Public </a:t>
            </a:r>
            <a:r>
              <a:rPr lang="en-US" dirty="0" smtClean="0"/>
              <a:t>Use;</a:t>
            </a:r>
            <a:endParaRPr lang="en-US" dirty="0"/>
          </a:p>
          <a:p>
            <a:pPr lvl="1">
              <a:buFont typeface="Arial" pitchFamily="34" charset="0"/>
              <a:buChar char="•"/>
            </a:pPr>
            <a:r>
              <a:rPr lang="en-US" dirty="0" smtClean="0"/>
              <a:t>On Sale; or</a:t>
            </a:r>
          </a:p>
          <a:p>
            <a:pPr lvl="1">
              <a:buFont typeface="Arial" pitchFamily="34" charset="0"/>
              <a:buChar char="•"/>
            </a:pPr>
            <a:r>
              <a:rPr lang="en-US" dirty="0" smtClean="0"/>
              <a:t>Otherwise Available to the Public</a:t>
            </a:r>
          </a:p>
          <a:p>
            <a:pPr lvl="1">
              <a:buFont typeface="Arial" pitchFamily="34" charset="0"/>
              <a:buChar char="•"/>
            </a:pPr>
            <a:endParaRPr lang="en-US" dirty="0" smtClean="0"/>
          </a:p>
          <a:p>
            <a:pPr>
              <a:buFont typeface="Arial" pitchFamily="34" charset="0"/>
              <a:buChar char="•"/>
            </a:pPr>
            <a:r>
              <a:rPr lang="en-US" sz="2400" dirty="0" smtClean="0"/>
              <a:t>Generally corresponds to the categories of prior art in </a:t>
            </a:r>
            <a:br>
              <a:rPr lang="en-US" sz="2400" dirty="0" smtClean="0"/>
            </a:br>
            <a:r>
              <a:rPr lang="en-US" sz="2400" dirty="0" smtClean="0"/>
              <a:t>pre-AIA 35 U.S.C. 102(a) and 35 U.S.C. 102(b)</a:t>
            </a:r>
          </a:p>
          <a:p>
            <a:pPr lvl="2">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5</a:t>
            </a:fld>
            <a:endParaRPr lang="en-US" dirty="0"/>
          </a:p>
        </p:txBody>
      </p:sp>
    </p:spTree>
    <p:extLst>
      <p:ext uri="{BB962C8B-B14F-4D97-AF65-F5344CB8AC3E}">
        <p14:creationId xmlns:p14="http://schemas.microsoft.com/office/powerpoint/2010/main" val="2545164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AIA does not state whether on sale activity must be public to constitute prior art</a:t>
            </a:r>
          </a:p>
          <a:p>
            <a:endParaRPr lang="en-US" dirty="0"/>
          </a:p>
          <a:p>
            <a:r>
              <a:rPr lang="en-US" dirty="0" smtClean="0"/>
              <a:t>USPTO seeking public comment on the extent to which public availability plays a role in “on sale” prior art</a:t>
            </a:r>
            <a:endParaRPr lang="en-US" dirty="0"/>
          </a:p>
        </p:txBody>
      </p:sp>
      <p:sp>
        <p:nvSpPr>
          <p:cNvPr id="4" name="Date Placeholder 3"/>
          <p:cNvSpPr>
            <a:spLocks noGrp="1"/>
          </p:cNvSpPr>
          <p:nvPr>
            <p:ph type="dt" sz="half" idx="10"/>
          </p:nvPr>
        </p:nvSpPr>
        <p:spPr/>
        <p:txBody>
          <a:bodyPr/>
          <a:lstStyle/>
          <a:p>
            <a:pPr>
              <a:defRPr/>
            </a:pPr>
            <a:fld id="{2B1EB693-8542-45A3-B521-B55E9D366C76}" type="datetime1">
              <a:rPr lang="en-US" smtClean="0"/>
              <a:pPr>
                <a:defRPr/>
              </a:pPr>
              <a:t>9/4/2012</a:t>
            </a:fld>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a:t>
            </a:fld>
            <a:endParaRPr lang="en-US" dirty="0"/>
          </a:p>
        </p:txBody>
      </p:sp>
      <p:sp>
        <p:nvSpPr>
          <p:cNvPr id="6" name="Title 5"/>
          <p:cNvSpPr>
            <a:spLocks noGrp="1"/>
          </p:cNvSpPr>
          <p:nvPr>
            <p:ph type="title"/>
          </p:nvPr>
        </p:nvSpPr>
        <p:spPr/>
        <p:txBody>
          <a:bodyPr/>
          <a:lstStyle/>
          <a:p>
            <a:r>
              <a:rPr lang="en-US" dirty="0" smtClean="0"/>
              <a:t>Sales</a:t>
            </a:r>
            <a:endParaRPr lang="en-US" dirty="0"/>
          </a:p>
        </p:txBody>
      </p:sp>
    </p:spTree>
    <p:extLst>
      <p:ext uri="{BB962C8B-B14F-4D97-AF65-F5344CB8AC3E}">
        <p14:creationId xmlns:p14="http://schemas.microsoft.com/office/powerpoint/2010/main" val="119135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35 U.S.C. </a:t>
            </a:r>
            <a:r>
              <a:rPr lang="en-US" dirty="0" smtClean="0">
                <a:solidFill>
                  <a:schemeClr val="tx1"/>
                </a:solidFill>
              </a:rPr>
              <a:t>102(b): Exceptions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Provides that certain “disclosures” shall not be prior art</a:t>
            </a:r>
            <a:endParaRPr lang="en-US" dirty="0"/>
          </a:p>
          <a:p>
            <a:endParaRPr lang="en-US" dirty="0" smtClean="0"/>
          </a:p>
          <a:p>
            <a:r>
              <a:rPr lang="en-US" dirty="0" smtClean="0"/>
              <a:t>Disclosure is understood to be a </a:t>
            </a:r>
            <a:r>
              <a:rPr lang="en-US" dirty="0"/>
              <a:t>generic </a:t>
            </a:r>
            <a:r>
              <a:rPr lang="en-US" dirty="0" smtClean="0"/>
              <a:t>term intended </a:t>
            </a:r>
            <a:r>
              <a:rPr lang="en-US" dirty="0"/>
              <a:t>to encompass the documents and activities enumerated in </a:t>
            </a:r>
            <a:r>
              <a:rPr lang="en-US" dirty="0" smtClean="0"/>
              <a:t>AIA 35 </a:t>
            </a:r>
            <a:r>
              <a:rPr lang="en-US" dirty="0"/>
              <a:t>U.S.C. 102(a)</a:t>
            </a:r>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7</a:t>
            </a:fld>
            <a:endParaRPr lang="en-US" dirty="0"/>
          </a:p>
        </p:txBody>
      </p:sp>
    </p:spTree>
    <p:extLst>
      <p:ext uri="{BB962C8B-B14F-4D97-AF65-F5344CB8AC3E}">
        <p14:creationId xmlns:p14="http://schemas.microsoft.com/office/powerpoint/2010/main" val="314661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lstStyle/>
          <a:p>
            <a:r>
              <a:rPr lang="en-US" dirty="0" smtClean="0">
                <a:solidFill>
                  <a:schemeClr val="tx1"/>
                </a:solidFill>
              </a:rPr>
              <a:t>Grace Period Inventor and Non-inventor Disclosure Exception</a:t>
            </a:r>
            <a:endParaRPr lang="en-US" dirty="0">
              <a:solidFill>
                <a:schemeClr val="tx1"/>
              </a:solidFill>
            </a:endParaRPr>
          </a:p>
        </p:txBody>
      </p:sp>
      <p:sp>
        <p:nvSpPr>
          <p:cNvPr id="3" name="Content Placeholder 2"/>
          <p:cNvSpPr>
            <a:spLocks noGrp="1"/>
          </p:cNvSpPr>
          <p:nvPr>
            <p:ph idx="1"/>
          </p:nvPr>
        </p:nvSpPr>
        <p:spPr>
          <a:xfrm>
            <a:off x="457200" y="1600200"/>
            <a:ext cx="8534400" cy="4525963"/>
          </a:xfrm>
        </p:spPr>
        <p:txBody>
          <a:bodyPr/>
          <a:lstStyle/>
          <a:p>
            <a:r>
              <a:rPr lang="en-US" sz="2200" dirty="0" smtClean="0"/>
              <a:t>Grace period </a:t>
            </a:r>
            <a:r>
              <a:rPr lang="en-US" sz="2200" dirty="0"/>
              <a:t>e</a:t>
            </a:r>
            <a:r>
              <a:rPr lang="en-US" sz="2200" dirty="0" smtClean="0"/>
              <a:t>xceptions </a:t>
            </a:r>
            <a:r>
              <a:rPr lang="en-US" sz="2200" dirty="0"/>
              <a:t>under 35 </a:t>
            </a:r>
            <a:r>
              <a:rPr lang="en-US" sz="2200" dirty="0" smtClean="0"/>
              <a:t>U.S.C. 102(b</a:t>
            </a:r>
            <a:r>
              <a:rPr lang="en-US" sz="2200" dirty="0"/>
              <a:t>)(1</a:t>
            </a:r>
            <a:r>
              <a:rPr lang="en-US" sz="2200" dirty="0" smtClean="0"/>
              <a:t>) for prior </a:t>
            </a:r>
            <a:r>
              <a:rPr lang="en-US" sz="2200" dirty="0"/>
              <a:t>art under 35 U.S.C. 102(a)(1) </a:t>
            </a:r>
          </a:p>
          <a:p>
            <a:endParaRPr lang="en-US" sz="2200" dirty="0" smtClean="0"/>
          </a:p>
          <a:p>
            <a:r>
              <a:rPr lang="en-US" sz="2200" dirty="0" smtClean="0"/>
              <a:t>35 U.S.C. 102(b)(1)(A):  </a:t>
            </a:r>
          </a:p>
          <a:p>
            <a:pPr lvl="1"/>
            <a:r>
              <a:rPr lang="en-US" sz="2200" dirty="0" smtClean="0"/>
              <a:t>A disclosure made one year or less before the effective filing date of the claimed invention shall not be prior art </a:t>
            </a:r>
            <a:r>
              <a:rPr lang="en-US" sz="2200" dirty="0"/>
              <a:t>under </a:t>
            </a:r>
            <a:r>
              <a:rPr lang="en-US" sz="2200" dirty="0" smtClean="0"/>
              <a:t/>
            </a:r>
            <a:br>
              <a:rPr lang="en-US" sz="2200" dirty="0" smtClean="0"/>
            </a:br>
            <a:r>
              <a:rPr lang="en-US" sz="2200" dirty="0" smtClean="0"/>
              <a:t>35 U.S.C. </a:t>
            </a:r>
            <a:r>
              <a:rPr lang="en-US" sz="2200" dirty="0"/>
              <a:t>102(a)(1) </a:t>
            </a:r>
            <a:r>
              <a:rPr lang="en-US" sz="2200" dirty="0" smtClean="0"/>
              <a:t>if:</a:t>
            </a:r>
          </a:p>
          <a:p>
            <a:pPr lvl="2"/>
            <a:r>
              <a:rPr lang="en-US" sz="2200" dirty="0" smtClean="0"/>
              <a:t>The disclosure was made by:</a:t>
            </a:r>
          </a:p>
          <a:p>
            <a:pPr lvl="3"/>
            <a:r>
              <a:rPr lang="en-US" sz="2200" dirty="0" smtClean="0"/>
              <a:t>the inventor or joint inventor; or </a:t>
            </a:r>
          </a:p>
          <a:p>
            <a:pPr lvl="3"/>
            <a:r>
              <a:rPr lang="en-US" sz="2200" dirty="0" smtClean="0"/>
              <a:t>another who obtained the subject </a:t>
            </a:r>
            <a:r>
              <a:rPr lang="en-US" sz="2200" dirty="0"/>
              <a:t>matter directly or indirectly from </a:t>
            </a:r>
            <a:r>
              <a:rPr lang="en-US" sz="2200" dirty="0" smtClean="0"/>
              <a:t>the inventor or joint inventor</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8</a:t>
            </a:fld>
            <a:endParaRPr lang="en-US" dirty="0"/>
          </a:p>
        </p:txBody>
      </p:sp>
    </p:spTree>
    <p:extLst>
      <p:ext uri="{BB962C8B-B14F-4D97-AF65-F5344CB8AC3E}">
        <p14:creationId xmlns:p14="http://schemas.microsoft.com/office/powerpoint/2010/main" val="68870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p>
          <a:p>
            <a:endParaRPr lang="en-US" dirty="0"/>
          </a:p>
          <a:p>
            <a:endParaRPr lang="en-US" dirty="0" smtClean="0"/>
          </a:p>
          <a:p>
            <a:r>
              <a:rPr lang="en-US" dirty="0" smtClean="0"/>
              <a:t>Smith gets the patent because Smith’s publication was by Smith within a year of filing</a:t>
            </a:r>
            <a:endParaRPr lang="en-US" dirty="0"/>
          </a:p>
          <a:p>
            <a:endParaRPr lang="en-US" dirty="0" smtClean="0"/>
          </a:p>
          <a:p>
            <a:r>
              <a:rPr lang="en-US" dirty="0" smtClean="0"/>
              <a:t>Inventor Smith: “That is my disclosure”</a:t>
            </a:r>
            <a:endParaRPr lang="en-US" dirty="0"/>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69468053"/>
              </p:ext>
            </p:extLst>
          </p:nvPr>
        </p:nvGraphicFramePr>
        <p:xfrm>
          <a:off x="533400" y="1752600"/>
          <a:ext cx="8001000" cy="2438400"/>
        </p:xfrm>
        <a:graphic>
          <a:graphicData uri="http://schemas.openxmlformats.org/drawingml/2006/table">
            <a:tbl>
              <a:tblPr firstRow="1" bandRow="1">
                <a:tableStyleId>{93296810-A885-4BE3-A3E7-6D5BEEA58F35}</a:tableStyleId>
              </a:tblPr>
              <a:tblGrid>
                <a:gridCol w="5093730"/>
                <a:gridCol w="2907270"/>
              </a:tblGrid>
              <a:tr h="374168">
                <a:tc>
                  <a:txBody>
                    <a:bodyPr/>
                    <a:lstStyle/>
                    <a:p>
                      <a:pPr algn="ctr"/>
                      <a:r>
                        <a:rPr lang="en-US" sz="2400" dirty="0" smtClean="0">
                          <a:solidFill>
                            <a:srgbClr val="FFFF00"/>
                          </a:solidFill>
                        </a:rPr>
                        <a:t>Smith’s</a:t>
                      </a:r>
                      <a:r>
                        <a:rPr lang="en-US" sz="2400" baseline="0" dirty="0" smtClean="0">
                          <a:solidFill>
                            <a:srgbClr val="FFFF00"/>
                          </a:solidFill>
                        </a:rPr>
                        <a:t> Grace Period</a:t>
                      </a:r>
                      <a:endParaRPr lang="en-US" sz="2400" dirty="0">
                        <a:solidFill>
                          <a:srgbClr val="FFFF00"/>
                        </a:solidFill>
                      </a:endParaRPr>
                    </a:p>
                  </a:txBody>
                  <a:tcPr/>
                </a:tc>
                <a:tc>
                  <a:txBody>
                    <a:bodyPr/>
                    <a:lstStyle/>
                    <a:p>
                      <a:pPr algn="ctr"/>
                      <a:endParaRPr lang="en-US" sz="2400" dirty="0">
                        <a:solidFill>
                          <a:srgbClr val="FFFF00"/>
                        </a:solidFill>
                      </a:endParaRPr>
                    </a:p>
                  </a:txBody>
                  <a:tcPr/>
                </a:tc>
              </a:tr>
              <a:tr h="983768">
                <a:tc>
                  <a:txBody>
                    <a:bodyPr/>
                    <a:lstStyle/>
                    <a:p>
                      <a:pPr algn="ctr"/>
                      <a:r>
                        <a:rPr lang="en-US" sz="2400" dirty="0" smtClean="0"/>
                        <a:t>July 2013</a:t>
                      </a:r>
                      <a:r>
                        <a:rPr lang="en-US" sz="2400" baseline="0" dirty="0" smtClean="0"/>
                        <a:t> to </a:t>
                      </a:r>
                      <a:br>
                        <a:rPr lang="en-US" sz="2400" baseline="0" dirty="0" smtClean="0"/>
                      </a:br>
                      <a:r>
                        <a:rPr lang="en-US" sz="2400" baseline="0" dirty="0" smtClean="0"/>
                        <a:t>June 2014</a:t>
                      </a:r>
                      <a:r>
                        <a:rPr lang="en-US" sz="2400" dirty="0" smtClean="0"/>
                        <a:t> </a:t>
                      </a:r>
                      <a:endParaRPr lang="en-US" sz="2400" dirty="0">
                        <a:solidFill>
                          <a:srgbClr val="0070C0"/>
                        </a:solidFill>
                      </a:endParaRPr>
                    </a:p>
                  </a:txBody>
                  <a:tcPr/>
                </a:tc>
                <a:tc>
                  <a:txBody>
                    <a:bodyPr/>
                    <a:lstStyle/>
                    <a:p>
                      <a:pPr algn="ctr"/>
                      <a:r>
                        <a:rPr lang="en-US" sz="2400" dirty="0" smtClean="0"/>
                        <a:t>July</a:t>
                      </a:r>
                      <a:r>
                        <a:rPr lang="en-US" sz="2400" baseline="0" dirty="0" smtClean="0"/>
                        <a:t> 2014</a:t>
                      </a:r>
                      <a:endParaRPr lang="en-US" sz="2400" dirty="0">
                        <a:solidFill>
                          <a:srgbClr val="0070C0"/>
                        </a:solidFill>
                      </a:endParaRPr>
                    </a:p>
                  </a:txBody>
                  <a:tcPr/>
                </a:tc>
              </a:tr>
              <a:tr h="9974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Smith publishes</a:t>
                      </a:r>
                    </a:p>
                    <a:p>
                      <a:pPr algn="ctr"/>
                      <a:endParaRPr lang="en-US" sz="2400" dirty="0">
                        <a:solidFill>
                          <a:schemeClr val="tx1"/>
                        </a:solidFill>
                      </a:endParaRPr>
                    </a:p>
                  </a:txBody>
                  <a:tcPr/>
                </a:tc>
                <a:tc>
                  <a:txBody>
                    <a:bodyPr/>
                    <a:lstStyle/>
                    <a:p>
                      <a:pPr algn="ctr"/>
                      <a:r>
                        <a:rPr lang="en-US" sz="2400" dirty="0" smtClean="0"/>
                        <a:t>Smith files</a:t>
                      </a:r>
                      <a:endParaRPr lang="en-US" sz="2400" dirty="0">
                        <a:solidFill>
                          <a:schemeClr val="tx1"/>
                        </a:solidFill>
                      </a:endParaRPr>
                    </a:p>
                  </a:txBody>
                  <a:tcPr/>
                </a:tc>
              </a:tr>
            </a:tbl>
          </a:graphicData>
        </a:graphic>
      </p:graphicFrame>
      <p:sp>
        <p:nvSpPr>
          <p:cNvPr id="4" name="Title 3"/>
          <p:cNvSpPr>
            <a:spLocks noGrp="1"/>
          </p:cNvSpPr>
          <p:nvPr>
            <p:ph type="title"/>
          </p:nvPr>
        </p:nvSpPr>
        <p:spPr>
          <a:xfrm>
            <a:off x="76200" y="274638"/>
            <a:ext cx="8915400" cy="1143000"/>
          </a:xfrm>
        </p:spPr>
        <p:txBody>
          <a:bodyPr/>
          <a:lstStyle/>
          <a:p>
            <a:r>
              <a:rPr lang="en-US" dirty="0" smtClean="0"/>
              <a:t>Example 1:  102(b)(1)(A) Exception</a:t>
            </a:r>
            <a:endParaRPr lang="en-US" dirty="0"/>
          </a:p>
        </p:txBody>
      </p:sp>
    </p:spTree>
    <p:extLst>
      <p:ext uri="{BB962C8B-B14F-4D97-AF65-F5344CB8AC3E}">
        <p14:creationId xmlns:p14="http://schemas.microsoft.com/office/powerpoint/2010/main" val="373501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45">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9F7DC-D875-437A-B9C0-DE3E86093881}">
  <ds:schemaRefs>
    <ds:schemaRef ds:uri="http://schemas.microsoft.com/sharepoint/v3/contenttype/forms"/>
  </ds:schemaRefs>
</ds:datastoreItem>
</file>

<file path=customXml/itemProps2.xml><?xml version="1.0" encoding="utf-8"?>
<ds:datastoreItem xmlns:ds="http://schemas.openxmlformats.org/officeDocument/2006/customXml" ds:itemID="{28AE495B-D819-4B14-A7B9-A2CA69EC97BC}">
  <ds:schemaRefs>
    <ds:schemaRef ds:uri="http://purl.org/dc/dcmitype/"/>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3883</TotalTime>
  <Words>2389</Words>
  <Application>Microsoft Office PowerPoint</Application>
  <PresentationFormat>On-screen Show (4:3)</PresentationFormat>
  <Paragraphs>429</Paragraphs>
  <Slides>35</Slides>
  <Notes>35</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45</vt:lpstr>
      <vt:lpstr>template</vt:lpstr>
      <vt:lpstr>1_USPTO_campus</vt:lpstr>
      <vt:lpstr>17_USPTO_campus</vt:lpstr>
      <vt:lpstr>    First Inventor to File:  Proposed Rules and Proposed Examination Guidelines  </vt:lpstr>
      <vt:lpstr>Goals</vt:lpstr>
      <vt:lpstr>Date</vt:lpstr>
      <vt:lpstr>Framework</vt:lpstr>
      <vt:lpstr>35 U.S.C. 102(a)(1): Prior Art</vt:lpstr>
      <vt:lpstr>Sales</vt:lpstr>
      <vt:lpstr>35 U.S.C. 102(b): Exceptions </vt:lpstr>
      <vt:lpstr>Grace Period Inventor and Non-inventor Disclosure Exception</vt:lpstr>
      <vt:lpstr>Example 1:  102(b)(1)(A) Exception</vt:lpstr>
      <vt:lpstr>Example 2:  102(b)(1)(A) Exception</vt:lpstr>
      <vt:lpstr>Grace Period Intervening Disclosure Exception</vt:lpstr>
      <vt:lpstr>Example 3:  102(b)(1)(B) Exception</vt:lpstr>
      <vt:lpstr>35 U.S.C. 102(a)(2): Prior Art </vt:lpstr>
      <vt:lpstr>Effective Prior Art Date: Definition</vt:lpstr>
      <vt:lpstr>Non-inventor Disclosure Exception</vt:lpstr>
      <vt:lpstr>Intervening Disclosures Exception</vt:lpstr>
      <vt:lpstr>Example 4:  102(b)(2)(B) Exception</vt:lpstr>
      <vt:lpstr>Commonly Owned Disclosure Exception</vt:lpstr>
      <vt:lpstr>Example 5:  102(b)(2)(C) Exception Common Ownership</vt:lpstr>
      <vt:lpstr>Joint Research Agreements</vt:lpstr>
      <vt:lpstr>Example 6:  102(b)(2)(C) Exception Joint Research Agreement</vt:lpstr>
      <vt:lpstr>Applicability of AIA’s  Prior Art Provisions</vt:lpstr>
      <vt:lpstr>Example 7:  AIA’s Prior Art Provisions Apply</vt:lpstr>
      <vt:lpstr>Applicability of Pre-AIA’s  Prior Art Provisions</vt:lpstr>
      <vt:lpstr>Example 8: Pre-AIA Prior Art Provisions Apply</vt:lpstr>
      <vt:lpstr>Proposed Rule: Affidavits or Declarations</vt:lpstr>
      <vt:lpstr>Proposed Rule: Certified Copy Requirement</vt:lpstr>
      <vt:lpstr>Proposed Rule: Required Statements</vt:lpstr>
      <vt:lpstr>Proposed Rule: Required Statements (cont.)</vt:lpstr>
      <vt:lpstr>Example 9:  Statement Required </vt:lpstr>
      <vt:lpstr>Example 10:  Statement  Not Required </vt:lpstr>
      <vt:lpstr>Proposed Rule: Required Statements Timing</vt:lpstr>
      <vt:lpstr>Appendix</vt:lpstr>
      <vt:lpstr>  Questions? </vt:lpstr>
      <vt:lpstr>  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USPTO</cp:lastModifiedBy>
  <cp:revision>271</cp:revision>
  <cp:lastPrinted>2012-08-16T15:14:41Z</cp:lastPrinted>
  <dcterms:created xsi:type="dcterms:W3CDTF">2012-02-03T20:35:25Z</dcterms:created>
  <dcterms:modified xsi:type="dcterms:W3CDTF">2012-09-04T18:50:45Z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