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7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73CC-B901-42DE-9AAF-085BC2D70B15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3461-C7C9-46D4-8225-0D439B3DF2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180138" y="4991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69925" y="2376488"/>
            <a:ext cx="7818438" cy="11430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8975" y="3967163"/>
            <a:ext cx="7767638" cy="110172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5127" name="Picture 7" descr="ppt-header2 copy"/>
          <p:cNvPicPr>
            <a:picLocks noChangeAspect="1" noChangeArrowheads="1"/>
          </p:cNvPicPr>
          <p:nvPr/>
        </p:nvPicPr>
        <p:blipFill>
          <a:blip r:embed="rId2" cstate="print"/>
          <a:srcRect b="50000"/>
          <a:stretch>
            <a:fillRect/>
          </a:stretch>
        </p:blipFill>
        <p:spPr bwMode="auto">
          <a:xfrm>
            <a:off x="0" y="0"/>
            <a:ext cx="9144000" cy="1016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7313" y="1095375"/>
            <a:ext cx="1865312" cy="5089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095375"/>
            <a:ext cx="5446713" cy="5089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68525"/>
            <a:ext cx="3656013" cy="4016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168525"/>
            <a:ext cx="3656012" cy="4016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7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68525"/>
            <a:ext cx="7464425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575550" y="6592888"/>
            <a:ext cx="1470025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 eaLnBrk="0" hangingPunct="0"/>
            <a:r>
              <a:rPr lang="en-US" sz="800" b="1">
                <a:solidFill>
                  <a:srgbClr val="C5C28D"/>
                </a:solidFill>
                <a:latin typeface="Arial" charset="0"/>
              </a:rPr>
              <a:t>DOC#        </a:t>
            </a:r>
            <a:fld id="{492BCB5E-96A1-4846-9C2A-B60D31CA2CAF}" type="slidenum">
              <a:rPr lang="en-US" sz="800" b="1">
                <a:solidFill>
                  <a:srgbClr val="C5C28D"/>
                </a:solidFill>
                <a:latin typeface="Arial" charset="0"/>
              </a:rPr>
              <a:pPr algn="r" eaLnBrk="0" hangingPunct="0"/>
              <a:t>‹#›</a:t>
            </a:fld>
            <a:endParaRPr lang="en-US" sz="800" b="1">
              <a:solidFill>
                <a:srgbClr val="C5C28D"/>
              </a:solidFill>
              <a:latin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095375"/>
            <a:ext cx="74644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4104" name="Picture 8" descr="ppt-header2 copy"/>
          <p:cNvPicPr>
            <a:picLocks noChangeAspect="1" noChangeArrowheads="1"/>
          </p:cNvPicPr>
          <p:nvPr/>
        </p:nvPicPr>
        <p:blipFill>
          <a:blip r:embed="rId13" cstate="print"/>
          <a:srcRect b="50000"/>
          <a:stretch>
            <a:fillRect/>
          </a:stretch>
        </p:blipFill>
        <p:spPr bwMode="auto">
          <a:xfrm>
            <a:off x="0" y="0"/>
            <a:ext cx="9144000" cy="1016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233363" indent="-233363" algn="l" rtl="0" eaLnBrk="1" fontAlgn="base" hangingPunct="1">
        <a:lnSpc>
          <a:spcPct val="105000"/>
        </a:lnSpc>
        <a:spcBef>
          <a:spcPct val="25000"/>
        </a:spcBef>
        <a:spcAft>
          <a:spcPct val="0"/>
        </a:spcAft>
        <a:buClr>
          <a:schemeClr val="folHlink"/>
        </a:buClr>
        <a:buSzPct val="12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373F79"/>
        </a:buClr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hlink"/>
        </a:buClr>
        <a:buFont typeface="Webdings" pitchFamily="18" charset="2"/>
        <a:buChar char="4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373F79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CIVILITY AND BEST PRACTICES IN PROSECUTION INTERACTIONS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Esther Kepplinger	</a:t>
            </a:r>
          </a:p>
          <a:p>
            <a:r>
              <a:rPr lang="en-US" dirty="0" smtClean="0"/>
              <a:t>Wilson </a:t>
            </a:r>
            <a:r>
              <a:rPr lang="en-US" dirty="0"/>
              <a:t>S</a:t>
            </a:r>
            <a:r>
              <a:rPr lang="en-US" dirty="0" smtClean="0"/>
              <a:t>onsini </a:t>
            </a:r>
            <a:r>
              <a:rPr lang="en-US" dirty="0"/>
              <a:t>G</a:t>
            </a:r>
            <a:r>
              <a:rPr lang="en-US" dirty="0" smtClean="0"/>
              <a:t>oodrich &amp; Rosati</a:t>
            </a:r>
          </a:p>
          <a:p>
            <a:r>
              <a:rPr lang="en-US" dirty="0" smtClean="0"/>
              <a:t>BCP September 5, 2012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Prosecution – Practitioner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Examiner’s rejection has basis and the Examiner understands the concepts</a:t>
            </a:r>
          </a:p>
          <a:p>
            <a:r>
              <a:rPr lang="en-US" dirty="0" smtClean="0"/>
              <a:t>Really read rejections and look for clues for why the rejection is being advanced</a:t>
            </a:r>
          </a:p>
          <a:p>
            <a:pPr lvl="1"/>
            <a:r>
              <a:rPr lang="en-US" dirty="0" smtClean="0"/>
              <a:t>Apparatus or product must be on structure and composition limitations, not intended use</a:t>
            </a:r>
          </a:p>
          <a:p>
            <a:r>
              <a:rPr lang="en-US" dirty="0" smtClean="0"/>
              <a:t>Relook at claim scope to figure out how Examiner is interpreting the claim</a:t>
            </a:r>
          </a:p>
          <a:p>
            <a:r>
              <a:rPr lang="en-US" dirty="0" smtClean="0"/>
              <a:t>  Do not argue references separately, look to why and how combination was made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an open mind</a:t>
            </a:r>
          </a:p>
          <a:p>
            <a:r>
              <a:rPr lang="en-US" dirty="0" smtClean="0"/>
              <a:t>Don’t adopt rigid view- other side often has a valid point</a:t>
            </a:r>
          </a:p>
          <a:p>
            <a:r>
              <a:rPr lang="en-US" dirty="0" smtClean="0"/>
              <a:t>Listen carefully – often nuances are key</a:t>
            </a:r>
          </a:p>
          <a:p>
            <a:pPr lvl="1"/>
            <a:r>
              <a:rPr lang="en-US" dirty="0" smtClean="0"/>
              <a:t>Focus on points made by other</a:t>
            </a:r>
          </a:p>
          <a:p>
            <a:r>
              <a:rPr lang="en-US" dirty="0" smtClean="0"/>
              <a:t>Actively work to identify solution or middle ground</a:t>
            </a:r>
          </a:p>
          <a:p>
            <a:r>
              <a:rPr lang="en-US" dirty="0" smtClean="0"/>
              <a:t>Almost all applications have something allowable- scope is the issue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success depends on each other</a:t>
            </a:r>
          </a:p>
          <a:p>
            <a:pPr lvl="1"/>
            <a:r>
              <a:rPr lang="en-US" sz="2400" dirty="0" smtClean="0"/>
              <a:t>By cooperatively and genuinely working together, we achieve:</a:t>
            </a:r>
          </a:p>
          <a:p>
            <a:pPr lvl="2"/>
            <a:r>
              <a:rPr lang="en-US" sz="2400" dirty="0" smtClean="0"/>
              <a:t>Less work for all of us</a:t>
            </a:r>
          </a:p>
          <a:p>
            <a:pPr lvl="2"/>
            <a:r>
              <a:rPr lang="en-US" sz="2400" dirty="0" smtClean="0"/>
              <a:t>Increase in personal and professional </a:t>
            </a:r>
          </a:p>
          <a:p>
            <a:pPr lvl="2">
              <a:buNone/>
            </a:pPr>
            <a:r>
              <a:rPr lang="en-US" sz="2400" dirty="0" smtClean="0"/>
              <a:t>    job satisfaction</a:t>
            </a:r>
          </a:p>
          <a:p>
            <a:pPr lvl="2"/>
            <a:r>
              <a:rPr lang="en-US" sz="2400" dirty="0" smtClean="0"/>
              <a:t>Better quality patents</a:t>
            </a:r>
          </a:p>
          <a:p>
            <a:pPr lvl="2"/>
            <a:r>
              <a:rPr lang="en-US" sz="2400" dirty="0" smtClean="0"/>
              <a:t>A better functioning patent system</a:t>
            </a:r>
          </a:p>
          <a:p>
            <a:pPr lvl="2"/>
            <a:r>
              <a:rPr lang="en-US" sz="2400" dirty="0" smtClean="0"/>
              <a:t>Fast and appropriate </a:t>
            </a:r>
            <a:r>
              <a:rPr lang="en-US" sz="2400" dirty="0"/>
              <a:t>c</a:t>
            </a:r>
            <a:r>
              <a:rPr lang="en-US" sz="2400" dirty="0" smtClean="0"/>
              <a:t>overage for </a:t>
            </a:r>
          </a:p>
          <a:p>
            <a:pPr lvl="2">
              <a:buNone/>
            </a:pPr>
            <a:r>
              <a:rPr lang="en-US" sz="2400" dirty="0"/>
              <a:t> </a:t>
            </a:r>
            <a:r>
              <a:rPr lang="en-US" sz="2400" dirty="0" smtClean="0"/>
              <a:t>   inventions</a:t>
            </a:r>
          </a:p>
          <a:p>
            <a:r>
              <a:rPr lang="en-US" dirty="0" smtClean="0"/>
              <a:t>Our patent system and country depend on us</a:t>
            </a:r>
            <a:endParaRPr lang="en-US" dirty="0"/>
          </a:p>
        </p:txBody>
      </p:sp>
      <p:pic>
        <p:nvPicPr>
          <p:cNvPr id="12290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86200"/>
            <a:ext cx="1752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Practitioners and Examiners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Our objectives are the same</a:t>
            </a:r>
          </a:p>
          <a:p>
            <a:pPr lvl="1"/>
            <a:r>
              <a:rPr lang="en-US" sz="2800" dirty="0" smtClean="0"/>
              <a:t>Quality work on both sides</a:t>
            </a:r>
          </a:p>
          <a:p>
            <a:pPr lvl="1"/>
            <a:r>
              <a:rPr lang="en-US" sz="2800" dirty="0" smtClean="0"/>
              <a:t>Consideration of the closest prior art</a:t>
            </a:r>
          </a:p>
          <a:p>
            <a:pPr lvl="1"/>
            <a:r>
              <a:rPr lang="en-US" sz="2800" dirty="0" smtClean="0"/>
              <a:t>Issuance of high quality patents</a:t>
            </a:r>
          </a:p>
          <a:p>
            <a:pPr lvl="1"/>
            <a:r>
              <a:rPr lang="en-US" sz="2800" dirty="0" smtClean="0"/>
              <a:t>No extra work</a:t>
            </a:r>
            <a:endParaRPr lang="en-US" sz="2800" dirty="0"/>
          </a:p>
        </p:txBody>
      </p:sp>
      <p:pic>
        <p:nvPicPr>
          <p:cNvPr id="7170" name="Picture 2" descr="C:\Users\ek\AppData\Local\Microsoft\Windows\Temporary Internet Files\Content.IE5\015E3KAJ\MC9000788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267200"/>
            <a:ext cx="3019425" cy="2202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each other as you would wish to be treated</a:t>
            </a:r>
          </a:p>
          <a:p>
            <a:r>
              <a:rPr lang="en-US" dirty="0" smtClean="0"/>
              <a:t>Still best approach</a:t>
            </a:r>
          </a:p>
          <a:p>
            <a:r>
              <a:rPr lang="en-US" dirty="0" smtClean="0"/>
              <a:t>Maintain professionalism</a:t>
            </a:r>
          </a:p>
          <a:p>
            <a:r>
              <a:rPr lang="en-US" dirty="0" smtClean="0"/>
              <a:t>Do not make it personal</a:t>
            </a:r>
          </a:p>
          <a:p>
            <a:r>
              <a:rPr lang="en-US" dirty="0" smtClean="0"/>
              <a:t>Try to see viewpoint of other</a:t>
            </a:r>
          </a:p>
          <a:p>
            <a:r>
              <a:rPr lang="en-US" dirty="0" smtClean="0"/>
              <a:t>Keep language positive</a:t>
            </a:r>
          </a:p>
          <a:p>
            <a:r>
              <a:rPr lang="en-US" dirty="0" smtClean="0"/>
              <a:t>Return phone calls</a:t>
            </a:r>
          </a:p>
          <a:p>
            <a:r>
              <a:rPr lang="en-US" dirty="0" smtClean="0"/>
              <a:t>Assume each party knows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what he is doing</a:t>
            </a:r>
          </a:p>
        </p:txBody>
      </p:sp>
      <p:pic>
        <p:nvPicPr>
          <p:cNvPr id="8194" name="Picture 2" descr="C:\Users\ek\AppData\Local\Microsoft\Windows\Temporary Internet Files\Content.IE5\71EMRFR2\MM90023628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810000"/>
            <a:ext cx="2476191" cy="2205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Examiners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464425" cy="4016375"/>
          </a:xfrm>
        </p:spPr>
        <p:txBody>
          <a:bodyPr/>
          <a:lstStyle/>
          <a:p>
            <a:r>
              <a:rPr lang="en-US" sz="2800" dirty="0" smtClean="0"/>
              <a:t>Limited time/ production goals</a:t>
            </a:r>
          </a:p>
          <a:p>
            <a:r>
              <a:rPr lang="en-US" sz="2800" dirty="0" smtClean="0"/>
              <a:t>Endless sources of prior art</a:t>
            </a:r>
          </a:p>
          <a:p>
            <a:r>
              <a:rPr lang="en-US" sz="2800" dirty="0" smtClean="0"/>
              <a:t>Difficulty of balancing quality and quantity</a:t>
            </a:r>
          </a:p>
          <a:p>
            <a:r>
              <a:rPr lang="en-US" sz="2800" dirty="0" smtClean="0"/>
              <a:t>Pressure of coordinating all work</a:t>
            </a:r>
          </a:p>
          <a:p>
            <a:endParaRPr lang="en-US" dirty="0"/>
          </a:p>
        </p:txBody>
      </p:sp>
      <p:pic>
        <p:nvPicPr>
          <p:cNvPr id="9220" name="Picture 4" descr="C:\Users\ek\AppData\Local\Microsoft\Windows\Temporary Internet Files\Content.IE5\015E3KAJ\MC9102171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962400"/>
            <a:ext cx="2215896" cy="2611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Examiners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Examination in a fishbowl of public comment</a:t>
            </a:r>
          </a:p>
          <a:p>
            <a:r>
              <a:rPr lang="en-US" sz="2800" dirty="0" smtClean="0"/>
              <a:t>Repercussions of poor quality or low volume</a:t>
            </a:r>
          </a:p>
          <a:p>
            <a:pPr lvl="1"/>
            <a:r>
              <a:rPr lang="en-US" sz="2800" dirty="0" smtClean="0"/>
              <a:t>Office does want everyone to succeed</a:t>
            </a:r>
          </a:p>
          <a:p>
            <a:pPr lvl="1"/>
            <a:r>
              <a:rPr lang="en-US" sz="2800" dirty="0" smtClean="0"/>
              <a:t>Generally a mistake is overlooked</a:t>
            </a:r>
          </a:p>
          <a:p>
            <a:r>
              <a:rPr lang="en-US" sz="2800" dirty="0" smtClean="0"/>
              <a:t>Keeping up with changes in the law 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and practice</a:t>
            </a:r>
          </a:p>
          <a:p>
            <a:endParaRPr lang="en-US" dirty="0"/>
          </a:p>
        </p:txBody>
      </p:sp>
      <p:pic>
        <p:nvPicPr>
          <p:cNvPr id="11266" name="Picture 2" descr="C:\Users\ek\AppData\Local\Microsoft\Windows\Temporary Internet Files\Content.IE5\W54LM88J\MC9004419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1404" y="4343400"/>
            <a:ext cx="1958058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Practitioners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Obligation to abide by rules and regulations</a:t>
            </a:r>
          </a:p>
          <a:p>
            <a:r>
              <a:rPr lang="en-US" dirty="0" smtClean="0"/>
              <a:t>Must zealously represent client</a:t>
            </a:r>
          </a:p>
          <a:p>
            <a:r>
              <a:rPr lang="en-US" dirty="0" smtClean="0"/>
              <a:t>Client satisfaction</a:t>
            </a:r>
          </a:p>
          <a:p>
            <a:pPr lvl="1"/>
            <a:r>
              <a:rPr lang="en-US" dirty="0" smtClean="0"/>
              <a:t>Meeting expectations</a:t>
            </a:r>
          </a:p>
          <a:p>
            <a:pPr lvl="1"/>
            <a:r>
              <a:rPr lang="en-US" dirty="0" smtClean="0"/>
              <a:t>Availability </a:t>
            </a:r>
          </a:p>
          <a:p>
            <a:r>
              <a:rPr lang="en-US" dirty="0" smtClean="0"/>
              <a:t>ACCOUNTABILITY for mistakes</a:t>
            </a:r>
          </a:p>
          <a:p>
            <a:pPr lvl="1"/>
            <a:r>
              <a:rPr lang="en-US" dirty="0" smtClean="0"/>
              <a:t>Fear of malpractice</a:t>
            </a:r>
          </a:p>
          <a:p>
            <a:pPr lvl="1"/>
            <a:r>
              <a:rPr lang="en-US" dirty="0" smtClean="0"/>
              <a:t>Fear of inequitable conduct</a:t>
            </a:r>
          </a:p>
          <a:p>
            <a:pPr lvl="1"/>
            <a:r>
              <a:rPr lang="en-US" dirty="0" smtClean="0"/>
              <a:t>Fear of missing something</a:t>
            </a:r>
          </a:p>
          <a:p>
            <a:r>
              <a:rPr lang="en-US" dirty="0" smtClean="0"/>
              <a:t>Billable hours = production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46" name="Picture 6" descr="C:\Users\ek\AppData\Local\Microsoft\Windows\Temporary Internet Files\Content.IE5\Z5L3FPRK\MP9004491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276600"/>
            <a:ext cx="269096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complete search of claims and ideally invention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restrictable</a:t>
            </a:r>
            <a:r>
              <a:rPr lang="en-US" dirty="0" smtClean="0"/>
              <a:t>, do reasonable groups, no intra-claim </a:t>
            </a:r>
          </a:p>
          <a:p>
            <a:r>
              <a:rPr lang="en-US" dirty="0" smtClean="0"/>
              <a:t>Provide a complete first action which presents all art and other issues </a:t>
            </a:r>
          </a:p>
          <a:p>
            <a:r>
              <a:rPr lang="en-US" dirty="0"/>
              <a:t>G</a:t>
            </a:r>
            <a:r>
              <a:rPr lang="en-US" dirty="0" smtClean="0"/>
              <a:t>ive  concise, thorough explanation of positions</a:t>
            </a:r>
          </a:p>
          <a:p>
            <a:r>
              <a:rPr lang="en-US" dirty="0" smtClean="0"/>
              <a:t>Remain open to discussions without hostility or defensiveness</a:t>
            </a:r>
          </a:p>
          <a:p>
            <a:r>
              <a:rPr lang="en-US" dirty="0" smtClean="0"/>
              <a:t>Consider small changes after final </a:t>
            </a:r>
          </a:p>
          <a:p>
            <a:r>
              <a:rPr lang="en-US" dirty="0" smtClean="0"/>
              <a:t>Adopt a cooperative, helpful attitude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Practitioner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reasonable claim scope</a:t>
            </a:r>
          </a:p>
          <a:p>
            <a:r>
              <a:rPr lang="en-US" dirty="0" smtClean="0"/>
              <a:t>Identify support for amendment changes</a:t>
            </a:r>
          </a:p>
          <a:p>
            <a:r>
              <a:rPr lang="en-US" dirty="0" smtClean="0"/>
              <a:t>Understand the nuances of the rejections </a:t>
            </a:r>
            <a:r>
              <a:rPr lang="en-US" dirty="0" err="1" smtClean="0"/>
              <a:t>vs</a:t>
            </a:r>
            <a:r>
              <a:rPr lang="en-US" dirty="0" smtClean="0"/>
              <a:t> the scope of the claims</a:t>
            </a:r>
          </a:p>
          <a:p>
            <a:r>
              <a:rPr lang="en-US" dirty="0" smtClean="0"/>
              <a:t>Remain open to productive discussion without anger or bullying</a:t>
            </a:r>
          </a:p>
          <a:p>
            <a:r>
              <a:rPr lang="en-US" dirty="0" smtClean="0"/>
              <a:t>Work to resolve issues</a:t>
            </a:r>
          </a:p>
          <a:p>
            <a:pPr lvl="1"/>
            <a:r>
              <a:rPr lang="en-US" dirty="0" smtClean="0"/>
              <a:t>However, any changes are up to the client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Prosecution- Examiner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i="1" dirty="0" smtClean="0"/>
              <a:t>prima facie </a:t>
            </a:r>
            <a:r>
              <a:rPr lang="en-US" dirty="0" smtClean="0"/>
              <a:t>rejections</a:t>
            </a:r>
          </a:p>
          <a:p>
            <a:pPr lvl="1"/>
            <a:r>
              <a:rPr lang="en-US" sz="2400" dirty="0" smtClean="0"/>
              <a:t>Identify sections of references being relied upon</a:t>
            </a:r>
          </a:p>
          <a:p>
            <a:r>
              <a:rPr lang="en-US" dirty="0" smtClean="0"/>
              <a:t>Review total record based on response</a:t>
            </a:r>
          </a:p>
          <a:p>
            <a:pPr lvl="1"/>
            <a:r>
              <a:rPr lang="en-US" sz="2400" dirty="0" smtClean="0"/>
              <a:t>Reconsider position based on new record</a:t>
            </a:r>
          </a:p>
          <a:p>
            <a:pPr lvl="1"/>
            <a:r>
              <a:rPr lang="en-US" sz="2400" dirty="0" smtClean="0"/>
              <a:t>Fully consider submitted evidence (declarations) and provide comment</a:t>
            </a:r>
          </a:p>
          <a:p>
            <a:pPr lvl="1"/>
            <a:r>
              <a:rPr lang="en-US" sz="2400" dirty="0" smtClean="0"/>
              <a:t>Dropping a rejection is not an admission that the rejection was wrong</a:t>
            </a:r>
          </a:p>
          <a:p>
            <a:pPr lvl="2"/>
            <a:r>
              <a:rPr lang="en-US" sz="2400" dirty="0" smtClean="0"/>
              <a:t>New facts dictate a change in position</a:t>
            </a:r>
          </a:p>
          <a:p>
            <a:pPr lvl="1"/>
            <a:r>
              <a:rPr lang="en-US" sz="2400" dirty="0" smtClean="0"/>
              <a:t>Address arguments in response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SGR Tan Presentation">
  <a:themeElements>
    <a:clrScheme name="">
      <a:dk1>
        <a:srgbClr val="000000"/>
      </a:dk1>
      <a:lt1>
        <a:srgbClr val="777777"/>
      </a:lt1>
      <a:dk2>
        <a:srgbClr val="000000"/>
      </a:dk2>
      <a:lt2>
        <a:srgbClr val="808080"/>
      </a:lt2>
      <a:accent1>
        <a:srgbClr val="05315D"/>
      </a:accent1>
      <a:accent2>
        <a:srgbClr val="CC9900"/>
      </a:accent2>
      <a:accent3>
        <a:srgbClr val="BDBDBD"/>
      </a:accent3>
      <a:accent4>
        <a:srgbClr val="000000"/>
      </a:accent4>
      <a:accent5>
        <a:srgbClr val="AAADB6"/>
      </a:accent5>
      <a:accent6>
        <a:srgbClr val="B98A00"/>
      </a:accent6>
      <a:hlink>
        <a:srgbClr val="2A460E"/>
      </a:hlink>
      <a:folHlink>
        <a:srgbClr val="BA1414"/>
      </a:folHlink>
    </a:clrScheme>
    <a:fontScheme name="WSGR tan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SGR tan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SGR tan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SGR tan Presentation 8">
        <a:dk1>
          <a:srgbClr val="000000"/>
        </a:dk1>
        <a:lt1>
          <a:srgbClr val="777777"/>
        </a:lt1>
        <a:dk2>
          <a:srgbClr val="000000"/>
        </a:dk2>
        <a:lt2>
          <a:srgbClr val="808080"/>
        </a:lt2>
        <a:accent1>
          <a:srgbClr val="373F79"/>
        </a:accent1>
        <a:accent2>
          <a:srgbClr val="917B00"/>
        </a:accent2>
        <a:accent3>
          <a:srgbClr val="BDBDBD"/>
        </a:accent3>
        <a:accent4>
          <a:srgbClr val="000000"/>
        </a:accent4>
        <a:accent5>
          <a:srgbClr val="AEAFBE"/>
        </a:accent5>
        <a:accent6>
          <a:srgbClr val="836F00"/>
        </a:accent6>
        <a:hlink>
          <a:srgbClr val="084F76"/>
        </a:hlink>
        <a:folHlink>
          <a:srgbClr val="2F56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507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WSGR Tan Presentation</vt:lpstr>
      <vt:lpstr>CIVILITY AND BEST PRACTICES IN PROSECUTION INTERACTIONS</vt:lpstr>
      <vt:lpstr>Practitioners and Examiners</vt:lpstr>
      <vt:lpstr>Best Practice</vt:lpstr>
      <vt:lpstr>Challenges For Examiners</vt:lpstr>
      <vt:lpstr>Challenges For Examiners</vt:lpstr>
      <vt:lpstr>Challenges for Practitioners</vt:lpstr>
      <vt:lpstr>Examiner </vt:lpstr>
      <vt:lpstr>Practitioner</vt:lpstr>
      <vt:lpstr>Prosecution- Examiner</vt:lpstr>
      <vt:lpstr>Prosecution – Practitioner </vt:lpstr>
      <vt:lpstr>Interviews</vt:lpstr>
      <vt:lpstr>Success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/>
  <cp:revision>26</cp:revision>
  <dcterms:created xsi:type="dcterms:W3CDTF">2012-08-31T17:57:31Z</dcterms:created>
  <dcterms:modified xsi:type="dcterms:W3CDTF">2012-08-31T22:35:28Z</dcterms:modified>
</cp:coreProperties>
</file>