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60" r:id="rId4"/>
    <p:sldId id="258" r:id="rId5"/>
    <p:sldId id="285" r:id="rId6"/>
    <p:sldId id="259" r:id="rId7"/>
    <p:sldId id="261" r:id="rId8"/>
    <p:sldId id="278" r:id="rId9"/>
    <p:sldId id="280" r:id="rId10"/>
    <p:sldId id="291" r:id="rId11"/>
    <p:sldId id="292" r:id="rId12"/>
    <p:sldId id="262" r:id="rId13"/>
    <p:sldId id="263" r:id="rId14"/>
    <p:sldId id="264" r:id="rId15"/>
    <p:sldId id="266" r:id="rId16"/>
    <p:sldId id="287" r:id="rId17"/>
    <p:sldId id="288" r:id="rId18"/>
    <p:sldId id="269" r:id="rId19"/>
    <p:sldId id="270" r:id="rId20"/>
    <p:sldId id="272" r:id="rId21"/>
    <p:sldId id="273" r:id="rId22"/>
    <p:sldId id="274" r:id="rId23"/>
    <p:sldId id="275" r:id="rId24"/>
    <p:sldId id="289" r:id="rId25"/>
    <p:sldId id="276" r:id="rId26"/>
    <p:sldId id="281" r:id="rId27"/>
    <p:sldId id="284" r:id="rId28"/>
    <p:sldId id="282" r:id="rId29"/>
    <p:sldId id="290" r:id="rId30"/>
    <p:sldId id="279"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81" autoAdjust="0"/>
  </p:normalViewPr>
  <p:slideViewPr>
    <p:cSldViewPr>
      <p:cViewPr varScale="1">
        <p:scale>
          <a:sx n="100" d="100"/>
          <a:sy n="100" d="100"/>
        </p:scale>
        <p:origin x="-90" y="-18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EBF288-9EF4-4E93-85B2-F73D438E74FF}" type="datetimeFigureOut">
              <a:rPr lang="en-US" smtClean="0"/>
              <a:t>5/30/2012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139704-CA5E-448C-A5BA-82B74A0D0552}" type="slidenum">
              <a:rPr lang="en-US" smtClean="0"/>
              <a:t>‹#›</a:t>
            </a:fld>
            <a:endParaRPr lang="en-US"/>
          </a:p>
        </p:txBody>
      </p:sp>
    </p:spTree>
    <p:extLst>
      <p:ext uri="{BB962C8B-B14F-4D97-AF65-F5344CB8AC3E}">
        <p14:creationId xmlns:p14="http://schemas.microsoft.com/office/powerpoint/2010/main" val="3938759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iplaw.bna.com/iprc/display/link_res.adp?fedfid=3604506&amp;fname=f2d_351_1013&amp;vname=ippqcases2" TargetMode="External"/><Relationship Id="rId3" Type="http://schemas.openxmlformats.org/officeDocument/2006/relationships/hyperlink" Target="http://iplaw.bna.com/iprc/display/link_res.adp?fedfid=3604506&amp;fname=f2d_725_1338&amp;vname=ippqcases2" TargetMode="External"/><Relationship Id="rId7" Type="http://schemas.openxmlformats.org/officeDocument/2006/relationships/hyperlink" Target="http://iplaw.bna.com/iprc/display/link_res.adp?fedfid=3604506&amp;fname=uspq_205_215&amp;vname=ippqcases2"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iplaw.bna.com/iprc/display/link_res.adp?fedfid=3604506&amp;fname=f2d_617_272&amp;vname=ippqcases2" TargetMode="External"/><Relationship Id="rId11" Type="http://schemas.openxmlformats.org/officeDocument/2006/relationships/hyperlink" Target="http://iplaw.bna.com/iprc/display/link_res.adp?fedfid=3604506&amp;fname=uspq_105_233&amp;vname=ippqcases2" TargetMode="External"/><Relationship Id="rId5" Type="http://schemas.openxmlformats.org/officeDocument/2006/relationships/hyperlink" Target="http://iplaw.bna.com/iprc/display/link_res.adp?fedfid=3604506&amp;fname=uspq_225_232&amp;vname=ippqcases2" TargetMode="External"/><Relationship Id="rId10" Type="http://schemas.openxmlformats.org/officeDocument/2006/relationships/hyperlink" Target="http://iplaw.bna.com/iprc/display/link_res.adp?fedfid=3604506&amp;fname=f2d_220_454&amp;vname=ippqcases2" TargetMode="External"/><Relationship Id="rId4" Type="http://schemas.openxmlformats.org/officeDocument/2006/relationships/hyperlink" Target="http://iplaw.bna.com/iprc/display/link_res.adp?fedfid=3604506&amp;fname=uspq_220_777&amp;vname=ippqcases2" TargetMode="External"/><Relationship Id="rId9" Type="http://schemas.openxmlformats.org/officeDocument/2006/relationships/hyperlink" Target="http://iplaw.bna.com/iprc/display/link_res.adp?fedfid=3604506&amp;fname=uspq_147_283&amp;vname=ippqcases2"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3</a:t>
            </a:fld>
            <a:endParaRPr lang="en-US"/>
          </a:p>
        </p:txBody>
      </p:sp>
    </p:spTree>
    <p:extLst>
      <p:ext uri="{BB962C8B-B14F-4D97-AF65-F5344CB8AC3E}">
        <p14:creationId xmlns:p14="http://schemas.microsoft.com/office/powerpoint/2010/main" val="4287745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17</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18</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19</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20</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21</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22</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23</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24</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25</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1200" baseline="-25000" dirty="0" smtClean="0"/>
              <a:t> </a:t>
            </a:r>
            <a:r>
              <a:rPr lang="en-US" sz="1200" baseline="0" dirty="0" smtClean="0"/>
              <a:t>               </a:t>
            </a:r>
            <a:endParaRPr lang="en-US" sz="1200" baseline="-25000" dirty="0"/>
          </a:p>
        </p:txBody>
      </p:sp>
      <p:sp>
        <p:nvSpPr>
          <p:cNvPr id="4" name="Slide Number Placeholder 3"/>
          <p:cNvSpPr>
            <a:spLocks noGrp="1"/>
          </p:cNvSpPr>
          <p:nvPr>
            <p:ph type="sldNum" sz="quarter" idx="10"/>
          </p:nvPr>
        </p:nvSpPr>
        <p:spPr/>
        <p:txBody>
          <a:bodyPr/>
          <a:lstStyle/>
          <a:p>
            <a:fld id="{3B139704-CA5E-448C-A5BA-82B74A0D0552}" type="slidenum">
              <a:rPr lang="en-US" smtClean="0"/>
              <a:t>29</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4</a:t>
            </a:fld>
            <a:endParaRPr lang="en-US"/>
          </a:p>
        </p:txBody>
      </p:sp>
    </p:spTree>
    <p:extLst>
      <p:ext uri="{BB962C8B-B14F-4D97-AF65-F5344CB8AC3E}">
        <p14:creationId xmlns:p14="http://schemas.microsoft.com/office/powerpoint/2010/main" val="36201843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1200" baseline="-25000" dirty="0" smtClean="0"/>
              <a:t> </a:t>
            </a:r>
            <a:r>
              <a:rPr lang="en-US" sz="1200" baseline="0" dirty="0" smtClean="0"/>
              <a:t>               </a:t>
            </a:r>
            <a:endParaRPr lang="en-US" sz="1200" baseline="-25000" dirty="0"/>
          </a:p>
        </p:txBody>
      </p:sp>
      <p:sp>
        <p:nvSpPr>
          <p:cNvPr id="4" name="Slide Number Placeholder 3"/>
          <p:cNvSpPr>
            <a:spLocks noGrp="1"/>
          </p:cNvSpPr>
          <p:nvPr>
            <p:ph type="sldNum" sz="quarter" idx="10"/>
          </p:nvPr>
        </p:nvSpPr>
        <p:spPr/>
        <p:txBody>
          <a:bodyPr/>
          <a:lstStyle/>
          <a:p>
            <a:fld id="{3B139704-CA5E-448C-A5BA-82B74A0D0552}" type="slidenum">
              <a:rPr lang="en-US" smtClean="0"/>
              <a:t>30</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1200" baseline="-25000" dirty="0" smtClean="0"/>
              <a:t> </a:t>
            </a:r>
            <a:r>
              <a:rPr lang="en-US" sz="1200" baseline="0" dirty="0" smtClean="0"/>
              <a:t>               </a:t>
            </a:r>
            <a:endParaRPr lang="en-US" sz="1200" baseline="-25000" dirty="0"/>
          </a:p>
        </p:txBody>
      </p:sp>
      <p:sp>
        <p:nvSpPr>
          <p:cNvPr id="4" name="Slide Number Placeholder 3"/>
          <p:cNvSpPr>
            <a:spLocks noGrp="1"/>
          </p:cNvSpPr>
          <p:nvPr>
            <p:ph type="sldNum" sz="quarter" idx="10"/>
          </p:nvPr>
        </p:nvSpPr>
        <p:spPr/>
        <p:txBody>
          <a:bodyPr/>
          <a:lstStyle/>
          <a:p>
            <a:fld id="{3B139704-CA5E-448C-A5BA-82B74A0D0552}" type="slidenum">
              <a:rPr lang="en-US" smtClean="0"/>
              <a:t>31</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At 681.</a:t>
            </a:r>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5</a:t>
            </a:fld>
            <a:endParaRPr lang="en-US"/>
          </a:p>
        </p:txBody>
      </p:sp>
    </p:spTree>
    <p:extLst>
      <p:ext uri="{BB962C8B-B14F-4D97-AF65-F5344CB8AC3E}">
        <p14:creationId xmlns:p14="http://schemas.microsoft.com/office/powerpoint/2010/main" val="3620184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endParaRPr lang="en-US" sz="1200" baseline="-25000" dirty="0"/>
          </a:p>
        </p:txBody>
      </p:sp>
      <p:sp>
        <p:nvSpPr>
          <p:cNvPr id="4" name="Slide Number Placeholder 3"/>
          <p:cNvSpPr>
            <a:spLocks noGrp="1"/>
          </p:cNvSpPr>
          <p:nvPr>
            <p:ph type="sldNum" sz="quarter" idx="10"/>
          </p:nvPr>
        </p:nvSpPr>
        <p:spPr/>
        <p:txBody>
          <a:bodyPr/>
          <a:lstStyle/>
          <a:p>
            <a:fld id="{3B139704-CA5E-448C-A5BA-82B74A0D0552}" type="slidenum">
              <a:rPr lang="en-US" smtClean="0"/>
              <a:t>8</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endParaRPr lang="en-US" sz="1200" baseline="-25000" dirty="0"/>
          </a:p>
        </p:txBody>
      </p:sp>
      <p:sp>
        <p:nvSpPr>
          <p:cNvPr id="4" name="Slide Number Placeholder 3"/>
          <p:cNvSpPr>
            <a:spLocks noGrp="1"/>
          </p:cNvSpPr>
          <p:nvPr>
            <p:ph type="sldNum" sz="quarter" idx="10"/>
          </p:nvPr>
        </p:nvSpPr>
        <p:spPr/>
        <p:txBody>
          <a:bodyPr/>
          <a:lstStyle/>
          <a:p>
            <a:fld id="{3B139704-CA5E-448C-A5BA-82B74A0D0552}" type="slidenum">
              <a:rPr lang="en-US" smtClean="0"/>
              <a:t>9</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endParaRPr lang="en-US" sz="1200" baseline="-25000" dirty="0"/>
          </a:p>
        </p:txBody>
      </p:sp>
      <p:sp>
        <p:nvSpPr>
          <p:cNvPr id="4" name="Slide Number Placeholder 3"/>
          <p:cNvSpPr>
            <a:spLocks noGrp="1"/>
          </p:cNvSpPr>
          <p:nvPr>
            <p:ph type="sldNum" sz="quarter" idx="10"/>
          </p:nvPr>
        </p:nvSpPr>
        <p:spPr/>
        <p:txBody>
          <a:bodyPr/>
          <a:lstStyle/>
          <a:p>
            <a:fld id="{3B139704-CA5E-448C-A5BA-82B74A0D0552}" type="slidenum">
              <a:rPr lang="en-US" smtClean="0"/>
              <a:t>10</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1200" i="1" kern="1200" dirty="0" smtClean="0">
                <a:solidFill>
                  <a:schemeClr val="tx1"/>
                </a:solidFill>
                <a:effectLst/>
                <a:latin typeface="+mn-lt"/>
                <a:ea typeface="+mn-ea"/>
                <a:cs typeface="+mn-cs"/>
              </a:rPr>
              <a:t>See, e.g., Gardner v. TEC Sys., Inc., </a:t>
            </a:r>
            <a:r>
              <a:rPr lang="en-US" sz="1200" u="sng" kern="1200" dirty="0" smtClean="0">
                <a:solidFill>
                  <a:schemeClr val="tx1"/>
                </a:solidFill>
                <a:effectLst/>
                <a:latin typeface="+mn-lt"/>
                <a:ea typeface="+mn-ea"/>
                <a:cs typeface="+mn-cs"/>
                <a:hlinkClick r:id="rId3"/>
              </a:rPr>
              <a:t>725 F.2d 1338</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4"/>
              </a:rPr>
              <a:t>220 USPQ 777</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Fed.Cir</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cert. denied, </a:t>
            </a:r>
            <a:r>
              <a:rPr lang="en-US" sz="1200" kern="1200" dirty="0" smtClean="0">
                <a:solidFill>
                  <a:schemeClr val="tx1"/>
                </a:solidFill>
                <a:effectLst/>
                <a:latin typeface="+mn-lt"/>
                <a:ea typeface="+mn-ea"/>
                <a:cs typeface="+mn-cs"/>
              </a:rPr>
              <a:t>469 U.S. 830 [ </a:t>
            </a:r>
            <a:r>
              <a:rPr lang="en-US" sz="1200" u="sng" kern="1200" dirty="0" smtClean="0">
                <a:solidFill>
                  <a:schemeClr val="tx1"/>
                </a:solidFill>
                <a:effectLst/>
                <a:latin typeface="+mn-lt"/>
                <a:ea typeface="+mn-ea"/>
                <a:cs typeface="+mn-cs"/>
                <a:hlinkClick r:id="rId5"/>
              </a:rPr>
              <a:t>225 USPQ 232</a:t>
            </a:r>
            <a:r>
              <a:rPr lang="en-US" sz="1200" kern="1200" dirty="0" smtClean="0">
                <a:solidFill>
                  <a:schemeClr val="tx1"/>
                </a:solidFill>
                <a:effectLst/>
                <a:latin typeface="+mn-lt"/>
                <a:ea typeface="+mn-ea"/>
                <a:cs typeface="+mn-cs"/>
              </a:rPr>
              <a:t> ] (1984); </a:t>
            </a:r>
            <a:r>
              <a:rPr lang="en-US" sz="1200" i="1" kern="1200" dirty="0" smtClean="0">
                <a:solidFill>
                  <a:schemeClr val="tx1"/>
                </a:solidFill>
                <a:effectLst/>
                <a:latin typeface="+mn-lt"/>
                <a:ea typeface="+mn-ea"/>
                <a:cs typeface="+mn-cs"/>
              </a:rPr>
              <a:t>In re </a:t>
            </a:r>
            <a:r>
              <a:rPr lang="en-US" sz="1200" i="1" kern="1200" dirty="0" err="1" smtClean="0">
                <a:solidFill>
                  <a:schemeClr val="tx1"/>
                </a:solidFill>
                <a:effectLst/>
                <a:latin typeface="+mn-lt"/>
                <a:ea typeface="+mn-ea"/>
                <a:cs typeface="+mn-cs"/>
              </a:rPr>
              <a:t>Boesch</a:t>
            </a:r>
            <a:r>
              <a:rPr lang="en-US" sz="1200" i="1"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6"/>
              </a:rPr>
              <a:t>617 F.2d 272</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7"/>
              </a:rPr>
              <a:t>205 USPQ 215</a:t>
            </a:r>
            <a:r>
              <a:rPr lang="en-US" sz="1200" kern="1200" dirty="0" smtClean="0">
                <a:solidFill>
                  <a:schemeClr val="tx1"/>
                </a:solidFill>
                <a:effectLst/>
                <a:latin typeface="+mn-lt"/>
                <a:ea typeface="+mn-ea"/>
                <a:cs typeface="+mn-cs"/>
              </a:rPr>
              <a:t> (CCPA 1980); </a:t>
            </a:r>
            <a:r>
              <a:rPr lang="en-US" sz="1200" i="1" kern="1200" dirty="0" smtClean="0">
                <a:solidFill>
                  <a:schemeClr val="tx1"/>
                </a:solidFill>
                <a:effectLst/>
                <a:latin typeface="+mn-lt"/>
                <a:ea typeface="+mn-ea"/>
                <a:cs typeface="+mn-cs"/>
              </a:rPr>
              <a:t>In re </a:t>
            </a:r>
            <a:r>
              <a:rPr lang="en-US" sz="1200" i="1" kern="1200" dirty="0" err="1" smtClean="0">
                <a:solidFill>
                  <a:schemeClr val="tx1"/>
                </a:solidFill>
                <a:effectLst/>
                <a:latin typeface="+mn-lt"/>
                <a:ea typeface="+mn-ea"/>
                <a:cs typeface="+mn-cs"/>
              </a:rPr>
              <a:t>Ornitz</a:t>
            </a:r>
            <a:r>
              <a:rPr lang="en-US" sz="1200" i="1"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8"/>
              </a:rPr>
              <a:t>351 F.2d 1013</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9"/>
              </a:rPr>
              <a:t>147 USPQ 283</a:t>
            </a:r>
            <a:r>
              <a:rPr lang="en-US" sz="1200" kern="1200" dirty="0" smtClean="0">
                <a:solidFill>
                  <a:schemeClr val="tx1"/>
                </a:solidFill>
                <a:effectLst/>
                <a:latin typeface="+mn-lt"/>
                <a:ea typeface="+mn-ea"/>
                <a:cs typeface="+mn-cs"/>
              </a:rPr>
              <a:t> (CCPA 1965); </a:t>
            </a:r>
            <a:r>
              <a:rPr lang="en-US" sz="1200" i="1" kern="1200" dirty="0" smtClean="0">
                <a:solidFill>
                  <a:schemeClr val="tx1"/>
                </a:solidFill>
                <a:effectLst/>
                <a:latin typeface="+mn-lt"/>
                <a:ea typeface="+mn-ea"/>
                <a:cs typeface="+mn-cs"/>
              </a:rPr>
              <a:t>In re </a:t>
            </a:r>
            <a:r>
              <a:rPr lang="en-US" sz="1200" i="1" kern="1200" dirty="0" err="1" smtClean="0">
                <a:solidFill>
                  <a:schemeClr val="tx1"/>
                </a:solidFill>
                <a:effectLst/>
                <a:latin typeface="+mn-lt"/>
                <a:ea typeface="+mn-ea"/>
                <a:cs typeface="+mn-cs"/>
              </a:rPr>
              <a:t>Aller</a:t>
            </a:r>
            <a:r>
              <a:rPr lang="en-US" sz="1200" i="1"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10"/>
              </a:rPr>
              <a:t>220 F.2d 454</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11"/>
              </a:rPr>
              <a:t>105 USPQ 233</a:t>
            </a:r>
            <a:r>
              <a:rPr lang="en-US" sz="1200" kern="1200" dirty="0" smtClean="0">
                <a:solidFill>
                  <a:schemeClr val="tx1"/>
                </a:solidFill>
                <a:effectLst/>
                <a:latin typeface="+mn-lt"/>
                <a:ea typeface="+mn-ea"/>
                <a:cs typeface="+mn-cs"/>
              </a:rPr>
              <a:t> (CCPA 1955). </a:t>
            </a:r>
            <a:endParaRPr lang="en-US" sz="1200" baseline="-25000" dirty="0"/>
          </a:p>
        </p:txBody>
      </p:sp>
      <p:sp>
        <p:nvSpPr>
          <p:cNvPr id="4" name="Slide Number Placeholder 3"/>
          <p:cNvSpPr>
            <a:spLocks noGrp="1"/>
          </p:cNvSpPr>
          <p:nvPr>
            <p:ph type="sldNum" sz="quarter" idx="10"/>
          </p:nvPr>
        </p:nvSpPr>
        <p:spPr/>
        <p:txBody>
          <a:bodyPr/>
          <a:lstStyle/>
          <a:p>
            <a:fld id="{3B139704-CA5E-448C-A5BA-82B74A0D0552}" type="slidenum">
              <a:rPr lang="en-US" smtClean="0"/>
              <a:t>11</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15</a:t>
            </a:fld>
            <a:endParaRPr lang="en-US"/>
          </a:p>
        </p:txBody>
      </p:sp>
    </p:spTree>
    <p:extLst>
      <p:ext uri="{BB962C8B-B14F-4D97-AF65-F5344CB8AC3E}">
        <p14:creationId xmlns:p14="http://schemas.microsoft.com/office/powerpoint/2010/main" val="2113151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9704-CA5E-448C-A5BA-82B74A0D0552}" type="slidenum">
              <a:rPr lang="en-US" smtClean="0"/>
              <a:t>16</a:t>
            </a:fld>
            <a:endParaRPr lang="en-US"/>
          </a:p>
        </p:txBody>
      </p:sp>
    </p:spTree>
    <p:extLst>
      <p:ext uri="{BB962C8B-B14F-4D97-AF65-F5344CB8AC3E}">
        <p14:creationId xmlns:p14="http://schemas.microsoft.com/office/powerpoint/2010/main" val="21131518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b="-3056"/>
          </a:stretch>
        </a:blipFill>
        <a:effectLst/>
      </p:bgPr>
    </p:bg>
    <p:spTree>
      <p:nvGrpSpPr>
        <p:cNvPr id="1" name=""/>
        <p:cNvGrpSpPr/>
        <p:nvPr/>
      </p:nvGrpSpPr>
      <p:grpSpPr>
        <a:xfrm>
          <a:off x="0" y="0"/>
          <a:ext cx="0" cy="0"/>
          <a:chOff x="0" y="0"/>
          <a:chExt cx="0" cy="0"/>
        </a:xfrm>
      </p:grpSpPr>
      <p:sp>
        <p:nvSpPr>
          <p:cNvPr id="1102850" name="Rectangle 2"/>
          <p:cNvSpPr>
            <a:spLocks noGrp="1" noChangeArrowheads="1"/>
          </p:cNvSpPr>
          <p:nvPr>
            <p:ph type="ctrTitle"/>
          </p:nvPr>
        </p:nvSpPr>
        <p:spPr>
          <a:xfrm>
            <a:off x="685800" y="1143000"/>
            <a:ext cx="7772400" cy="1143000"/>
          </a:xfrm>
        </p:spPr>
        <p:txBody>
          <a:bodyPr/>
          <a:lstStyle>
            <a:lvl1pPr algn="ctr">
              <a:defRPr sz="4200">
                <a:solidFill>
                  <a:schemeClr val="accent1"/>
                </a:solidFill>
              </a:defRPr>
            </a:lvl1pPr>
          </a:lstStyle>
          <a:p>
            <a:pPr lvl="0"/>
            <a:r>
              <a:rPr lang="en-US" noProof="0" smtClean="0"/>
              <a:t>Click to edit Master title style</a:t>
            </a:r>
          </a:p>
        </p:txBody>
      </p:sp>
      <p:sp>
        <p:nvSpPr>
          <p:cNvPr id="1102851" name="Rectangle 3"/>
          <p:cNvSpPr>
            <a:spLocks noGrp="1" noChangeArrowheads="1"/>
          </p:cNvSpPr>
          <p:nvPr>
            <p:ph type="subTitle" idx="1"/>
          </p:nvPr>
        </p:nvSpPr>
        <p:spPr>
          <a:xfrm>
            <a:off x="2590800" y="3733800"/>
            <a:ext cx="6400800" cy="1752600"/>
          </a:xfrm>
        </p:spPr>
        <p:txBody>
          <a:bodyPr/>
          <a:lstStyle>
            <a:lvl1pPr marL="0" indent="0">
              <a:buFontTx/>
              <a:buNone/>
              <a:defRPr>
                <a:solidFill>
                  <a:schemeClr val="tx2"/>
                </a:solidFill>
              </a:defRPr>
            </a:lvl1pPr>
          </a:lstStyle>
          <a:p>
            <a:pPr lvl="0"/>
            <a:r>
              <a:rPr lang="en-US" noProof="0" smtClean="0"/>
              <a:t>Click to edit Master subtitle style</a:t>
            </a:r>
          </a:p>
        </p:txBody>
      </p:sp>
      <p:sp>
        <p:nvSpPr>
          <p:cNvPr id="1102852" name="Rectangle 4"/>
          <p:cNvSpPr>
            <a:spLocks noGrp="1" noChangeArrowheads="1"/>
          </p:cNvSpPr>
          <p:nvPr>
            <p:ph type="dt" sz="half" idx="2"/>
          </p:nvPr>
        </p:nvSpPr>
        <p:spPr>
          <a:xfrm>
            <a:off x="685800" y="6248400"/>
            <a:ext cx="1905000" cy="457200"/>
          </a:xfrm>
        </p:spPr>
        <p:txBody>
          <a:bodyPr bIns="45720" anchor="t"/>
          <a:lstStyle>
            <a:lvl1pPr>
              <a:defRPr sz="1400"/>
            </a:lvl1pPr>
          </a:lstStyle>
          <a:p>
            <a:fld id="{2DD7939A-5AD2-4E51-9EE7-16019C489728}" type="datetime1">
              <a:rPr lang="en-US" smtClean="0"/>
              <a:t>5/30/2012</a:t>
            </a:fld>
            <a:endParaRPr lang="en-US"/>
          </a:p>
        </p:txBody>
      </p:sp>
      <p:sp>
        <p:nvSpPr>
          <p:cNvPr id="1102853" name="Rectangle 5"/>
          <p:cNvSpPr>
            <a:spLocks noGrp="1" noChangeArrowheads="1"/>
          </p:cNvSpPr>
          <p:nvPr>
            <p:ph type="ftr" sz="quarter" idx="3"/>
          </p:nvPr>
        </p:nvSpPr>
        <p:spPr>
          <a:xfrm>
            <a:off x="3124200" y="6248400"/>
            <a:ext cx="2895600" cy="457200"/>
          </a:xfrm>
        </p:spPr>
        <p:txBody>
          <a:bodyPr anchor="t"/>
          <a:lstStyle>
            <a:lvl1pPr>
              <a:defRPr sz="1400"/>
            </a:lvl1pPr>
          </a:lstStyle>
          <a:p>
            <a:endParaRPr lang="en-US"/>
          </a:p>
        </p:txBody>
      </p:sp>
      <p:sp>
        <p:nvSpPr>
          <p:cNvPr id="1102854" name="Rectangle 6"/>
          <p:cNvSpPr>
            <a:spLocks noGrp="1" noChangeArrowheads="1"/>
          </p:cNvSpPr>
          <p:nvPr>
            <p:ph type="sldNum" sz="quarter" idx="4"/>
          </p:nvPr>
        </p:nvSpPr>
        <p:spPr>
          <a:xfrm>
            <a:off x="6553200" y="6248400"/>
            <a:ext cx="1905000" cy="457200"/>
          </a:xfrm>
        </p:spPr>
        <p:txBody>
          <a:bodyPr bIns="45720" anchor="t"/>
          <a:lstStyle>
            <a:lvl1pPr>
              <a:defRPr sz="1400"/>
            </a:lvl1pPr>
          </a:lstStyle>
          <a:p>
            <a:fld id="{675D5E75-9EF7-4363-9953-6516A0B5E271}"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F869E6A-F410-48B2-A560-25E4AFF28826}" type="datetime1">
              <a:rPr lang="en-US" smtClean="0"/>
              <a:t>5/30/2012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247314483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28600"/>
            <a:ext cx="20383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962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87F068C-2053-4CEF-AEB0-E211635229C6}" type="datetime1">
              <a:rPr lang="en-US" smtClean="0"/>
              <a:t>5/30/2012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58461955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2861478-1C44-49EC-9DCE-2E9FB74C7F35}" type="datetime1">
              <a:rPr lang="en-US" smtClean="0"/>
              <a:t>5/30/2012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83349227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51EC6D4-FEAF-43D3-88AC-45B861833A94}" type="datetime1">
              <a:rPr lang="en-US" smtClean="0"/>
              <a:t>5/30/2012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327984031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951F044-11BB-435F-827A-BCD41127BBE0}" type="datetime1">
              <a:rPr lang="en-US" smtClean="0"/>
              <a:t>5/30/2012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6635437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76EBA05F-F65A-4DD5-A643-8FA66216F18D}" type="datetime1">
              <a:rPr lang="en-US" smtClean="0"/>
              <a:t>5/30/2012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206314818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92C3D27-1AC2-4600-816C-5D6D8E1AE399}" type="datetime1">
              <a:rPr lang="en-US" smtClean="0"/>
              <a:t>5/30/2012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423403208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EFFCB78-89C4-45E2-9A26-A011E45A17B9}" type="datetime1">
              <a:rPr lang="en-US" smtClean="0"/>
              <a:t>5/30/2012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338433974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F011C72-BABE-4624-8FD4-4DA2D7B87D6D}" type="datetime1">
              <a:rPr lang="en-US" smtClean="0"/>
              <a:t>5/30/2012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230302571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3592A83-8255-454B-B068-C0AB07521D90}" type="datetime1">
              <a:rPr lang="en-US" smtClean="0"/>
              <a:t>5/30/2012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5D5E75-9EF7-4363-9953-6516A0B5E271}" type="slidenum">
              <a:rPr lang="en-US" smtClean="0"/>
              <a:t>‹#›</a:t>
            </a:fld>
            <a:endParaRPr lang="en-US"/>
          </a:p>
        </p:txBody>
      </p:sp>
    </p:spTree>
    <p:extLst>
      <p:ext uri="{BB962C8B-B14F-4D97-AF65-F5344CB8AC3E}">
        <p14:creationId xmlns:p14="http://schemas.microsoft.com/office/powerpoint/2010/main" val="86806599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b="-3056"/>
          </a:stretch>
        </a:blipFill>
        <a:effectLst/>
      </p:bgPr>
    </p:bg>
    <p:spTree>
      <p:nvGrpSpPr>
        <p:cNvPr id="1" name=""/>
        <p:cNvGrpSpPr/>
        <p:nvPr/>
      </p:nvGrpSpPr>
      <p:grpSpPr>
        <a:xfrm>
          <a:off x="0" y="0"/>
          <a:ext cx="0" cy="0"/>
          <a:chOff x="0" y="0"/>
          <a:chExt cx="0" cy="0"/>
        </a:xfrm>
      </p:grpSpPr>
      <p:sp>
        <p:nvSpPr>
          <p:cNvPr id="1101826" name="Rectangle 2"/>
          <p:cNvSpPr>
            <a:spLocks noGrp="1" noChangeArrowheads="1"/>
          </p:cNvSpPr>
          <p:nvPr>
            <p:ph type="title"/>
          </p:nvPr>
        </p:nvSpPr>
        <p:spPr bwMode="auto">
          <a:xfrm>
            <a:off x="1676400" y="228600"/>
            <a:ext cx="7162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1827" name="Rectangle 3"/>
          <p:cNvSpPr>
            <a:spLocks noGrp="1" noChangeArrowheads="1"/>
          </p:cNvSpPr>
          <p:nvPr>
            <p:ph type="body" idx="1"/>
          </p:nvPr>
        </p:nvSpPr>
        <p:spPr bwMode="auto">
          <a:xfrm>
            <a:off x="685800" y="1905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1828" name="Rectangle 4"/>
          <p:cNvSpPr>
            <a:spLocks noGrp="1" noChangeArrowheads="1"/>
          </p:cNvSpPr>
          <p:nvPr>
            <p:ph type="dt" sz="half" idx="2"/>
          </p:nvPr>
        </p:nvSpPr>
        <p:spPr bwMode="auto">
          <a:xfrm>
            <a:off x="152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9144" numCol="1" anchor="b" anchorCtr="0" compatLnSpc="1">
            <a:prstTxWarp prst="textNoShape">
              <a:avLst/>
            </a:prstTxWarp>
          </a:bodyPr>
          <a:lstStyle>
            <a:lvl1pPr>
              <a:defRPr sz="1200" b="0" i="0">
                <a:solidFill>
                  <a:schemeClr val="accent1"/>
                </a:solidFill>
                <a:latin typeface="+mn-lt"/>
              </a:defRPr>
            </a:lvl1pPr>
          </a:lstStyle>
          <a:p>
            <a:fld id="{5D6AA1DD-92AC-4C1A-BC83-B3D88D0E8A46}" type="datetime1">
              <a:rPr lang="en-US" smtClean="0"/>
              <a:t>5/30/2012</a:t>
            </a:fld>
            <a:endParaRPr lang="en-US"/>
          </a:p>
        </p:txBody>
      </p:sp>
      <p:sp>
        <p:nvSpPr>
          <p:cNvPr id="1101829" name="Rectangle 5"/>
          <p:cNvSpPr>
            <a:spLocks noGrp="1" noChangeArrowheads="1"/>
          </p:cNvSpPr>
          <p:nvPr>
            <p:ph type="ftr" sz="quarter" idx="3"/>
          </p:nvPr>
        </p:nvSpPr>
        <p:spPr bwMode="auto">
          <a:xfrm>
            <a:off x="3124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b="0" i="0">
                <a:solidFill>
                  <a:schemeClr val="accent1"/>
                </a:solidFill>
                <a:latin typeface="+mn-lt"/>
              </a:defRPr>
            </a:lvl1pPr>
          </a:lstStyle>
          <a:p>
            <a:endParaRPr lang="en-US"/>
          </a:p>
        </p:txBody>
      </p:sp>
      <p:sp>
        <p:nvSpPr>
          <p:cNvPr id="1101830" name="Rectangle 6"/>
          <p:cNvSpPr>
            <a:spLocks noGrp="1" noChangeArrowheads="1"/>
          </p:cNvSpPr>
          <p:nvPr>
            <p:ph type="sldNum" sz="quarter" idx="4"/>
          </p:nvPr>
        </p:nvSpPr>
        <p:spPr bwMode="auto">
          <a:xfrm>
            <a:off x="70866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9144" numCol="1" anchor="b" anchorCtr="0" compatLnSpc="1">
            <a:prstTxWarp prst="textNoShape">
              <a:avLst/>
            </a:prstTxWarp>
          </a:bodyPr>
          <a:lstStyle>
            <a:lvl1pPr algn="r">
              <a:defRPr sz="1200" b="0" i="0">
                <a:solidFill>
                  <a:schemeClr val="accent1"/>
                </a:solidFill>
                <a:latin typeface="+mn-lt"/>
              </a:defRPr>
            </a:lvl1pPr>
          </a:lstStyle>
          <a:p>
            <a:fld id="{675D5E75-9EF7-4363-9953-6516A0B5E27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Helvetica" pitchFamily="34" charset="0"/>
        </a:defRPr>
      </a:lvl2pPr>
      <a:lvl3pPr algn="l" rtl="0" eaLnBrk="1" fontAlgn="base" hangingPunct="1">
        <a:spcBef>
          <a:spcPct val="0"/>
        </a:spcBef>
        <a:spcAft>
          <a:spcPct val="0"/>
        </a:spcAft>
        <a:defRPr sz="3800">
          <a:solidFill>
            <a:schemeClr val="tx2"/>
          </a:solidFill>
          <a:latin typeface="Helvetica" pitchFamily="34" charset="0"/>
        </a:defRPr>
      </a:lvl3pPr>
      <a:lvl4pPr algn="l" rtl="0" eaLnBrk="1" fontAlgn="base" hangingPunct="1">
        <a:spcBef>
          <a:spcPct val="0"/>
        </a:spcBef>
        <a:spcAft>
          <a:spcPct val="0"/>
        </a:spcAft>
        <a:defRPr sz="3800">
          <a:solidFill>
            <a:schemeClr val="tx2"/>
          </a:solidFill>
          <a:latin typeface="Helvetica" pitchFamily="34" charset="0"/>
        </a:defRPr>
      </a:lvl4pPr>
      <a:lvl5pPr algn="l" rtl="0" eaLnBrk="1" fontAlgn="base" hangingPunct="1">
        <a:spcBef>
          <a:spcPct val="0"/>
        </a:spcBef>
        <a:spcAft>
          <a:spcPct val="0"/>
        </a:spcAft>
        <a:defRPr sz="3800">
          <a:solidFill>
            <a:schemeClr val="tx2"/>
          </a:solidFill>
          <a:latin typeface="Helvetica" pitchFamily="34" charset="0"/>
        </a:defRPr>
      </a:lvl5pPr>
      <a:lvl6pPr marL="457200" algn="l" rtl="0" eaLnBrk="1" fontAlgn="base" hangingPunct="1">
        <a:spcBef>
          <a:spcPct val="0"/>
        </a:spcBef>
        <a:spcAft>
          <a:spcPct val="0"/>
        </a:spcAft>
        <a:defRPr sz="3800">
          <a:solidFill>
            <a:schemeClr val="tx2"/>
          </a:solidFill>
          <a:latin typeface="Helvetica" pitchFamily="34" charset="0"/>
        </a:defRPr>
      </a:lvl6pPr>
      <a:lvl7pPr marL="914400" algn="l" rtl="0" eaLnBrk="1" fontAlgn="base" hangingPunct="1">
        <a:spcBef>
          <a:spcPct val="0"/>
        </a:spcBef>
        <a:spcAft>
          <a:spcPct val="0"/>
        </a:spcAft>
        <a:defRPr sz="3800">
          <a:solidFill>
            <a:schemeClr val="tx2"/>
          </a:solidFill>
          <a:latin typeface="Helvetica" pitchFamily="34" charset="0"/>
        </a:defRPr>
      </a:lvl7pPr>
      <a:lvl8pPr marL="1371600" algn="l" rtl="0" eaLnBrk="1" fontAlgn="base" hangingPunct="1">
        <a:spcBef>
          <a:spcPct val="0"/>
        </a:spcBef>
        <a:spcAft>
          <a:spcPct val="0"/>
        </a:spcAft>
        <a:defRPr sz="3800">
          <a:solidFill>
            <a:schemeClr val="tx2"/>
          </a:solidFill>
          <a:latin typeface="Helvetica" pitchFamily="34" charset="0"/>
        </a:defRPr>
      </a:lvl8pPr>
      <a:lvl9pPr marL="1828800" algn="l" rtl="0" eaLnBrk="1" fontAlgn="base" hangingPunct="1">
        <a:spcBef>
          <a:spcPct val="0"/>
        </a:spcBef>
        <a:spcAft>
          <a:spcPct val="0"/>
        </a:spcAft>
        <a:defRPr sz="3800">
          <a:solidFill>
            <a:schemeClr val="tx2"/>
          </a:solidFill>
          <a:latin typeface="Helvetica"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manual/MPEP/Eighth/d0e64785.xml##d24e8588"/><Relationship Id="rId3" Type="http://schemas.openxmlformats.org/officeDocument/2006/relationships/hyperlink" Target="#/manual/MPEP/Eighth/d0e302383.xml"/><Relationship Id="rId7" Type="http://schemas.openxmlformats.org/officeDocument/2006/relationships/hyperlink" Target="#/manual/MPEP/Eighth/d0e64785.xml##d24e8582"/><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nual/MPEP/Eighth/d0e60975.xml##d24e5652"/><Relationship Id="rId5" Type="http://schemas.openxmlformats.org/officeDocument/2006/relationships/hyperlink" Target="#/manual/MPEP/Eighth/d0e60975.xml##d24e5634"/><Relationship Id="rId4" Type="http://schemas.openxmlformats.org/officeDocument/2006/relationships/hyperlink" Target="#/manual/MPEP/Eighth/d0e30245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Legal Trends Regarding Ranges and Anticipation</a:t>
            </a:r>
            <a:endParaRPr lang="en-US" dirty="0"/>
          </a:p>
        </p:txBody>
      </p:sp>
      <p:sp>
        <p:nvSpPr>
          <p:cNvPr id="3" name="Subtitle 2"/>
          <p:cNvSpPr>
            <a:spLocks noGrp="1"/>
          </p:cNvSpPr>
          <p:nvPr>
            <p:ph type="subTitle" idx="1"/>
          </p:nvPr>
        </p:nvSpPr>
        <p:spPr/>
        <p:txBody>
          <a:bodyPr/>
          <a:lstStyle/>
          <a:p>
            <a:r>
              <a:rPr lang="en-US" dirty="0" smtClean="0"/>
              <a:t>Jean C. </a:t>
            </a:r>
            <a:r>
              <a:rPr lang="en-US" dirty="0" err="1" smtClean="0"/>
              <a:t>Witz</a:t>
            </a:r>
            <a:endParaRPr lang="en-US" dirty="0" smtClean="0"/>
          </a:p>
          <a:p>
            <a:r>
              <a:rPr lang="en-US" dirty="0" smtClean="0"/>
              <a:t>Quality Assurance Specialist</a:t>
            </a:r>
          </a:p>
          <a:p>
            <a:r>
              <a:rPr lang="en-US" dirty="0" smtClean="0"/>
              <a:t>Technology Center 1600</a:t>
            </a:r>
            <a:endParaRPr lang="en-US" dirty="0"/>
          </a:p>
        </p:txBody>
      </p:sp>
      <p:sp>
        <p:nvSpPr>
          <p:cNvPr id="4" name="Slide Number Placeholder 3"/>
          <p:cNvSpPr>
            <a:spLocks noGrp="1"/>
          </p:cNvSpPr>
          <p:nvPr>
            <p:ph type="sldNum" sz="quarter" idx="4"/>
          </p:nvPr>
        </p:nvSpPr>
        <p:spPr/>
        <p:txBody>
          <a:bodyPr/>
          <a:lstStyle/>
          <a:p>
            <a:fld id="{675D5E75-9EF7-4363-9953-6516A0B5E271}" type="slidenum">
              <a:rPr lang="en-US" smtClean="0"/>
              <a:t>1</a:t>
            </a:fld>
            <a:endParaRPr lang="en-US"/>
          </a:p>
        </p:txBody>
      </p:sp>
    </p:spTree>
    <p:extLst>
      <p:ext uri="{BB962C8B-B14F-4D97-AF65-F5344CB8AC3E}">
        <p14:creationId xmlns:p14="http://schemas.microsoft.com/office/powerpoint/2010/main" val="303149973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range</a:t>
            </a:r>
          </a:p>
        </p:txBody>
      </p:sp>
      <p:sp>
        <p:nvSpPr>
          <p:cNvPr id="3" name="Content Placeholder 2"/>
          <p:cNvSpPr>
            <a:spLocks noGrp="1"/>
          </p:cNvSpPr>
          <p:nvPr>
            <p:ph idx="1"/>
          </p:nvPr>
        </p:nvSpPr>
        <p:spPr>
          <a:xfrm>
            <a:off x="685800" y="1905000"/>
            <a:ext cx="7772400" cy="4572000"/>
          </a:xfrm>
        </p:spPr>
        <p:txBody>
          <a:bodyPr/>
          <a:lstStyle/>
          <a:p>
            <a:pPr>
              <a:lnSpc>
                <a:spcPct val="90000"/>
              </a:lnSpc>
            </a:pPr>
            <a:r>
              <a:rPr lang="en-US" sz="3200" dirty="0" smtClean="0"/>
              <a:t>Federal Circuit held</a:t>
            </a:r>
            <a:endParaRPr lang="en-US" sz="4000" dirty="0" smtClean="0"/>
          </a:p>
          <a:p>
            <a:pPr lvl="1">
              <a:lnSpc>
                <a:spcPct val="90000"/>
              </a:lnSpc>
            </a:pPr>
            <a:r>
              <a:rPr lang="en-US" sz="2400" dirty="0" smtClean="0"/>
              <a:t>With regard to the new benefit, the </a:t>
            </a:r>
            <a:r>
              <a:rPr lang="en-US" sz="2400" dirty="0"/>
              <a:t>general rule that discovering a new benefit for an old process is applicable in this case to the extent that the claims and the prior art </a:t>
            </a:r>
            <a:r>
              <a:rPr lang="en-US" sz="2400" dirty="0" smtClean="0"/>
              <a:t>overlap</a:t>
            </a:r>
          </a:p>
          <a:p>
            <a:pPr marL="457200" lvl="1" indent="0">
              <a:lnSpc>
                <a:spcPct val="90000"/>
              </a:lnSpc>
              <a:buNone/>
            </a:pPr>
            <a:endParaRPr lang="en-US" sz="2400" dirty="0"/>
          </a:p>
          <a:p>
            <a:pPr lvl="1"/>
            <a:r>
              <a:rPr lang="en-US" sz="2400" dirty="0"/>
              <a:t>what Woodruff terms </a:t>
            </a:r>
            <a:r>
              <a:rPr lang="en-US" sz="2400" dirty="0" smtClean="0"/>
              <a:t>as a </a:t>
            </a:r>
            <a:r>
              <a:rPr lang="en-US" sz="2400" dirty="0"/>
              <a:t>“new use” (preventing fungal growth) is at least generically encompassed by the prior art purpose of preventing the deterioration of leafy and head vegetables.</a:t>
            </a:r>
          </a:p>
          <a:p>
            <a:pPr marL="457200" lvl="1" indent="0">
              <a:lnSpc>
                <a:spcPct val="90000"/>
              </a:lnSpc>
              <a:buNone/>
            </a:pPr>
            <a:endParaRPr lang="en-US" sz="2400" dirty="0" smtClean="0"/>
          </a:p>
          <a:p>
            <a:pPr lvl="1">
              <a:lnSpc>
                <a:spcPct val="90000"/>
              </a:lnSpc>
            </a:pPr>
            <a:endParaRPr lang="en-US" sz="3200" dirty="0"/>
          </a:p>
          <a:p>
            <a:pPr marL="0" indent="0">
              <a:lnSpc>
                <a:spcPct val="90000"/>
              </a:lnSpc>
              <a:buNone/>
            </a:pPr>
            <a:endParaRPr lang="en-US" sz="4000" dirty="0"/>
          </a:p>
          <a:p>
            <a:pPr>
              <a:lnSpc>
                <a:spcPct val="90000"/>
              </a:lnSpc>
              <a:buFont typeface="Wingdings" pitchFamily="2" charset="2"/>
              <a:buNone/>
            </a:pPr>
            <a:endParaRPr lang="en-US" sz="4000" dirty="0"/>
          </a:p>
          <a:p>
            <a:pPr>
              <a:lnSpc>
                <a:spcPct val="90000"/>
              </a:lnSpc>
              <a:buFont typeface="Wingdings" pitchFamily="2" charset="2"/>
              <a:buNone/>
            </a:pPr>
            <a:endParaRPr lang="en-US" sz="3200" dirty="0"/>
          </a:p>
          <a:p>
            <a:pPr marL="57150" indent="0">
              <a:buNone/>
            </a:pPr>
            <a:endParaRPr lang="en-US" sz="3200" dirty="0" smtClean="0"/>
          </a:p>
          <a:p>
            <a:pPr marL="57150" indent="0">
              <a:buNone/>
            </a:pPr>
            <a:endParaRPr lang="en-US" sz="32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10</a:t>
            </a:fld>
            <a:endParaRPr lang="en-US"/>
          </a:p>
        </p:txBody>
      </p:sp>
    </p:spTree>
    <p:extLst>
      <p:ext uri="{BB962C8B-B14F-4D97-AF65-F5344CB8AC3E}">
        <p14:creationId xmlns:p14="http://schemas.microsoft.com/office/powerpoint/2010/main" val="175574962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range</a:t>
            </a:r>
          </a:p>
        </p:txBody>
      </p:sp>
      <p:sp>
        <p:nvSpPr>
          <p:cNvPr id="3" name="Content Placeholder 2"/>
          <p:cNvSpPr>
            <a:spLocks noGrp="1"/>
          </p:cNvSpPr>
          <p:nvPr>
            <p:ph idx="1"/>
          </p:nvPr>
        </p:nvSpPr>
        <p:spPr>
          <a:xfrm>
            <a:off x="685800" y="1905000"/>
            <a:ext cx="7772400" cy="4495800"/>
          </a:xfrm>
        </p:spPr>
        <p:txBody>
          <a:bodyPr/>
          <a:lstStyle/>
          <a:p>
            <a:pPr>
              <a:lnSpc>
                <a:spcPct val="90000"/>
              </a:lnSpc>
            </a:pPr>
            <a:r>
              <a:rPr lang="en-US" sz="3200" dirty="0" smtClean="0"/>
              <a:t>Federal Circuit held</a:t>
            </a:r>
            <a:endParaRPr lang="en-US" sz="4000" dirty="0" smtClean="0"/>
          </a:p>
          <a:p>
            <a:pPr lvl="1"/>
            <a:r>
              <a:rPr lang="en-US" sz="2400" dirty="0" smtClean="0"/>
              <a:t>Patentability cannot be </a:t>
            </a:r>
            <a:r>
              <a:rPr lang="en-US" sz="2400" dirty="0"/>
              <a:t>found in the difference in carbon monoxide ranges recited in the claims</a:t>
            </a:r>
            <a:r>
              <a:rPr lang="en-US" sz="2400" dirty="0" smtClean="0"/>
              <a:t>.</a:t>
            </a:r>
          </a:p>
          <a:p>
            <a:pPr marL="457200" lvl="1" indent="0">
              <a:buNone/>
            </a:pPr>
            <a:endParaRPr lang="en-US" sz="2400" dirty="0" smtClean="0"/>
          </a:p>
          <a:p>
            <a:pPr lvl="1"/>
            <a:r>
              <a:rPr lang="en-US" sz="2400" dirty="0" smtClean="0"/>
              <a:t>Case law </a:t>
            </a:r>
            <a:r>
              <a:rPr lang="en-US" sz="2400" dirty="0"/>
              <a:t>in which the difference between the claimed invention and the prior art is </a:t>
            </a:r>
            <a:r>
              <a:rPr lang="en-US" sz="2400" dirty="0" smtClean="0"/>
              <a:t>a </a:t>
            </a:r>
            <a:r>
              <a:rPr lang="en-US" sz="2400" dirty="0"/>
              <a:t>range or other variable within the </a:t>
            </a:r>
            <a:r>
              <a:rPr lang="en-US" sz="2400" dirty="0" smtClean="0"/>
              <a:t>claims have </a:t>
            </a:r>
            <a:r>
              <a:rPr lang="en-US" sz="2400" dirty="0"/>
              <a:t>consistently held that in such a situation, the applicant must show that the particular range is critical</a:t>
            </a:r>
            <a:r>
              <a:rPr lang="en-US" sz="2400" i="1" dirty="0"/>
              <a:t>, </a:t>
            </a:r>
            <a:r>
              <a:rPr lang="en-US" sz="2400" dirty="0"/>
              <a:t>generally by showing that the claimed range achieves unexpected results relative to the prior art range. </a:t>
            </a:r>
            <a:endParaRPr lang="en-US" sz="2400" dirty="0" smtClean="0"/>
          </a:p>
          <a:p>
            <a:pPr marL="457200" lvl="1" indent="0">
              <a:lnSpc>
                <a:spcPct val="90000"/>
              </a:lnSpc>
              <a:buNone/>
            </a:pPr>
            <a:endParaRPr lang="en-US" sz="3200" dirty="0"/>
          </a:p>
          <a:p>
            <a:pPr marL="0" indent="0">
              <a:lnSpc>
                <a:spcPct val="90000"/>
              </a:lnSpc>
              <a:buNone/>
            </a:pPr>
            <a:endParaRPr lang="en-US" sz="4000" dirty="0"/>
          </a:p>
          <a:p>
            <a:pPr>
              <a:lnSpc>
                <a:spcPct val="90000"/>
              </a:lnSpc>
              <a:buFont typeface="Wingdings" pitchFamily="2" charset="2"/>
              <a:buNone/>
            </a:pPr>
            <a:endParaRPr lang="en-US" sz="4000" dirty="0"/>
          </a:p>
          <a:p>
            <a:pPr>
              <a:lnSpc>
                <a:spcPct val="90000"/>
              </a:lnSpc>
              <a:buFont typeface="Wingdings" pitchFamily="2" charset="2"/>
              <a:buNone/>
            </a:pPr>
            <a:endParaRPr lang="en-US" sz="3200" dirty="0"/>
          </a:p>
          <a:p>
            <a:pPr marL="57150" indent="0">
              <a:buNone/>
            </a:pPr>
            <a:endParaRPr lang="en-US" sz="3200" dirty="0" smtClean="0"/>
          </a:p>
          <a:p>
            <a:pPr marL="57150" indent="0">
              <a:buNone/>
            </a:pPr>
            <a:endParaRPr lang="en-US" sz="32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11</a:t>
            </a:fld>
            <a:endParaRPr lang="en-US"/>
          </a:p>
        </p:txBody>
      </p:sp>
    </p:spTree>
    <p:extLst>
      <p:ext uri="{BB962C8B-B14F-4D97-AF65-F5344CB8AC3E}">
        <p14:creationId xmlns:p14="http://schemas.microsoft.com/office/powerpoint/2010/main" val="69591370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a:t>
            </a:r>
            <a:r>
              <a:rPr lang="en-US" sz="3200" dirty="0" smtClean="0"/>
              <a:t>range</a:t>
            </a:r>
            <a:endParaRPr lang="en-US" sz="3200" dirty="0"/>
          </a:p>
        </p:txBody>
      </p:sp>
      <p:sp>
        <p:nvSpPr>
          <p:cNvPr id="3" name="Content Placeholder 2"/>
          <p:cNvSpPr>
            <a:spLocks noGrp="1"/>
          </p:cNvSpPr>
          <p:nvPr>
            <p:ph idx="1"/>
          </p:nvPr>
        </p:nvSpPr>
        <p:spPr>
          <a:xfrm>
            <a:off x="685800" y="1676400"/>
            <a:ext cx="7772400" cy="4648200"/>
          </a:xfrm>
        </p:spPr>
        <p:txBody>
          <a:bodyPr/>
          <a:lstStyle/>
          <a:p>
            <a:r>
              <a:rPr lang="en-US" i="1" dirty="0" err="1" smtClean="0"/>
              <a:t>Atofina</a:t>
            </a:r>
            <a:r>
              <a:rPr lang="en-US" dirty="0" smtClean="0"/>
              <a:t> v. </a:t>
            </a:r>
            <a:r>
              <a:rPr lang="en-US" i="1" dirty="0" smtClean="0"/>
              <a:t>Great Lakes Chemical Corporation</a:t>
            </a:r>
            <a:r>
              <a:rPr lang="en-US" dirty="0" smtClean="0"/>
              <a:t>, 441 F.3d 991, 78 USPQ2d 1417 (Fed. Cir. 2006)</a:t>
            </a:r>
          </a:p>
          <a:p>
            <a:pPr lvl="1"/>
            <a:r>
              <a:rPr lang="en-US" dirty="0" err="1" smtClean="0"/>
              <a:t>Atofina</a:t>
            </a:r>
            <a:r>
              <a:rPr lang="en-US" dirty="0" smtClean="0"/>
              <a:t> sued Great Lakes for infringement of a method for synthesizing </a:t>
            </a:r>
            <a:r>
              <a:rPr lang="en-US" dirty="0" err="1" smtClean="0"/>
              <a:t>difluoromethane</a:t>
            </a:r>
            <a:r>
              <a:rPr lang="en-US" dirty="0" smtClean="0"/>
              <a:t> </a:t>
            </a:r>
          </a:p>
          <a:p>
            <a:pPr lvl="1"/>
            <a:r>
              <a:rPr lang="en-US" dirty="0" smtClean="0"/>
              <a:t>Patent claims required the presence of 0.1–5 moles oxygen per 100 moles methylene chloride at a temperature of between 330 and 450 degrees C</a:t>
            </a:r>
            <a:endParaRPr lang="en-US" dirty="0"/>
          </a:p>
        </p:txBody>
      </p:sp>
      <p:sp>
        <p:nvSpPr>
          <p:cNvPr id="4" name="Slide Number Placeholder 3"/>
          <p:cNvSpPr>
            <a:spLocks noGrp="1"/>
          </p:cNvSpPr>
          <p:nvPr>
            <p:ph type="sldNum" sz="quarter" idx="12"/>
          </p:nvPr>
        </p:nvSpPr>
        <p:spPr/>
        <p:txBody>
          <a:bodyPr/>
          <a:lstStyle/>
          <a:p>
            <a:fld id="{675D5E75-9EF7-4363-9953-6516A0B5E271}" type="slidenum">
              <a:rPr lang="en-US" smtClean="0"/>
              <a:t>12</a:t>
            </a:fld>
            <a:endParaRPr lang="en-US"/>
          </a:p>
        </p:txBody>
      </p:sp>
    </p:spTree>
    <p:extLst>
      <p:ext uri="{BB962C8B-B14F-4D97-AF65-F5344CB8AC3E}">
        <p14:creationId xmlns:p14="http://schemas.microsoft.com/office/powerpoint/2010/main" val="407069939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a:t>
            </a:r>
            <a:r>
              <a:rPr lang="en-US" sz="3200" dirty="0" smtClean="0"/>
              <a:t>range</a:t>
            </a:r>
            <a:endParaRPr lang="en-US" sz="3200" dirty="0"/>
          </a:p>
        </p:txBody>
      </p:sp>
      <p:sp>
        <p:nvSpPr>
          <p:cNvPr id="3" name="Content Placeholder 2"/>
          <p:cNvSpPr>
            <a:spLocks noGrp="1"/>
          </p:cNvSpPr>
          <p:nvPr>
            <p:ph idx="1"/>
          </p:nvPr>
        </p:nvSpPr>
        <p:spPr>
          <a:xfrm>
            <a:off x="685800" y="1905000"/>
            <a:ext cx="7772400" cy="4419600"/>
          </a:xfrm>
        </p:spPr>
        <p:txBody>
          <a:bodyPr/>
          <a:lstStyle/>
          <a:p>
            <a:r>
              <a:rPr lang="en-US" i="1" dirty="0" err="1" smtClean="0"/>
              <a:t>Atofina</a:t>
            </a:r>
            <a:r>
              <a:rPr lang="en-US" dirty="0" smtClean="0"/>
              <a:t> v. </a:t>
            </a:r>
            <a:r>
              <a:rPr lang="en-US" i="1" dirty="0" smtClean="0"/>
              <a:t>Great Lakes Chemical Corporation</a:t>
            </a:r>
            <a:r>
              <a:rPr lang="en-US" dirty="0" smtClean="0"/>
              <a:t>, 441 F.3d 991, 78 USPQ2d 1417 (Fed. Cir. 2006)</a:t>
            </a:r>
          </a:p>
          <a:p>
            <a:pPr lvl="1"/>
            <a:r>
              <a:rPr lang="en-US" dirty="0" smtClean="0"/>
              <a:t>Great Lakes synthesized </a:t>
            </a:r>
            <a:r>
              <a:rPr lang="en-US" dirty="0" err="1" smtClean="0"/>
              <a:t>difluoromethane</a:t>
            </a:r>
            <a:r>
              <a:rPr lang="en-US" dirty="0" smtClean="0"/>
              <a:t> in the presence of 1.1–1.2 moles of oxygen per 100 moles of methylene chloride at a temperature of 150–350 degrees C</a:t>
            </a:r>
          </a:p>
        </p:txBody>
      </p:sp>
      <p:sp>
        <p:nvSpPr>
          <p:cNvPr id="4" name="Slide Number Placeholder 3"/>
          <p:cNvSpPr>
            <a:spLocks noGrp="1"/>
          </p:cNvSpPr>
          <p:nvPr>
            <p:ph type="sldNum" sz="quarter" idx="12"/>
          </p:nvPr>
        </p:nvSpPr>
        <p:spPr/>
        <p:txBody>
          <a:bodyPr/>
          <a:lstStyle/>
          <a:p>
            <a:fld id="{675D5E75-9EF7-4363-9953-6516A0B5E271}" type="slidenum">
              <a:rPr lang="en-US" smtClean="0"/>
              <a:t>13</a:t>
            </a:fld>
            <a:endParaRPr lang="en-US"/>
          </a:p>
        </p:txBody>
      </p:sp>
    </p:spTree>
    <p:extLst>
      <p:ext uri="{BB962C8B-B14F-4D97-AF65-F5344CB8AC3E}">
        <p14:creationId xmlns:p14="http://schemas.microsoft.com/office/powerpoint/2010/main" val="114525349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a:t>
            </a:r>
            <a:r>
              <a:rPr lang="en-US" sz="3200" dirty="0" smtClean="0"/>
              <a:t>range</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624841"/>
              </p:ext>
            </p:extLst>
          </p:nvPr>
        </p:nvGraphicFramePr>
        <p:xfrm>
          <a:off x="685800" y="1905000"/>
          <a:ext cx="7772400" cy="111252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lgn="ctr"/>
                      <a:r>
                        <a:rPr lang="en-US" dirty="0" err="1" smtClean="0"/>
                        <a:t>Atofina</a:t>
                      </a:r>
                      <a:r>
                        <a:rPr lang="en-US" dirty="0" smtClean="0"/>
                        <a:t> Patent</a:t>
                      </a:r>
                      <a:endParaRPr lang="en-US" dirty="0"/>
                    </a:p>
                  </a:txBody>
                  <a:tcPr/>
                </a:tc>
                <a:tc>
                  <a:txBody>
                    <a:bodyPr/>
                    <a:lstStyle/>
                    <a:p>
                      <a:pPr algn="ctr"/>
                      <a:r>
                        <a:rPr lang="en-US" dirty="0" smtClean="0"/>
                        <a:t>JP 51-82206</a:t>
                      </a:r>
                      <a:endParaRPr lang="en-US" dirty="0"/>
                    </a:p>
                  </a:txBody>
                  <a:tcPr/>
                </a:tc>
              </a:tr>
              <a:tr h="370840">
                <a:tc>
                  <a:txBody>
                    <a:bodyPr/>
                    <a:lstStyle/>
                    <a:p>
                      <a:r>
                        <a:rPr lang="en-US" dirty="0" smtClean="0"/>
                        <a:t>0.1</a:t>
                      </a:r>
                      <a:r>
                        <a:rPr lang="en-US" baseline="0" dirty="0" smtClean="0"/>
                        <a:t> – 5 m O</a:t>
                      </a:r>
                      <a:r>
                        <a:rPr lang="en-US" baseline="-25000" dirty="0" smtClean="0"/>
                        <a:t>2</a:t>
                      </a:r>
                      <a:r>
                        <a:rPr lang="en-US" baseline="0" dirty="0" smtClean="0"/>
                        <a:t> /100 moles CH</a:t>
                      </a:r>
                      <a:r>
                        <a:rPr lang="en-US" baseline="-25000" dirty="0" smtClean="0"/>
                        <a:t>2</a:t>
                      </a:r>
                      <a:r>
                        <a:rPr lang="en-US" baseline="0" dirty="0" smtClean="0"/>
                        <a:t>Cl</a:t>
                      </a:r>
                      <a:r>
                        <a:rPr lang="en-US" baseline="-25000" dirty="0" smtClean="0"/>
                        <a:t>2</a:t>
                      </a:r>
                      <a:endParaRPr lang="en-US" baseline="-25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0.001 – 1.0 m O</a:t>
                      </a:r>
                      <a:r>
                        <a:rPr lang="en-US" baseline="-25000" dirty="0" smtClean="0"/>
                        <a:t>2</a:t>
                      </a:r>
                      <a:r>
                        <a:rPr lang="en-US" baseline="0" dirty="0" smtClean="0"/>
                        <a:t> /100 moles CH</a:t>
                      </a:r>
                      <a:r>
                        <a:rPr lang="en-US" baseline="-25000" dirty="0" smtClean="0"/>
                        <a:t>2</a:t>
                      </a:r>
                      <a:r>
                        <a:rPr lang="en-US" baseline="0" dirty="0" smtClean="0"/>
                        <a:t>Cl</a:t>
                      </a:r>
                      <a:r>
                        <a:rPr lang="en-US" baseline="-25000" dirty="0" smtClean="0"/>
                        <a:t>2</a:t>
                      </a:r>
                    </a:p>
                  </a:txBody>
                  <a:tcPr/>
                </a:tc>
              </a:tr>
              <a:tr h="370840">
                <a:tc>
                  <a:txBody>
                    <a:bodyPr/>
                    <a:lstStyle/>
                    <a:p>
                      <a:r>
                        <a:rPr lang="en-US" dirty="0" smtClean="0"/>
                        <a:t>At a temperature of 330 – 450ºC</a:t>
                      </a:r>
                      <a:endParaRPr lang="en-US" dirty="0"/>
                    </a:p>
                  </a:txBody>
                  <a:tcPr/>
                </a:tc>
                <a:tc>
                  <a:txBody>
                    <a:bodyPr/>
                    <a:lstStyle/>
                    <a:p>
                      <a:r>
                        <a:rPr lang="en-US" dirty="0" smtClean="0"/>
                        <a:t>At a temperature of 100 – 500ºC</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675D5E75-9EF7-4363-9953-6516A0B5E271}" type="slidenum">
              <a:rPr lang="en-US" smtClean="0"/>
              <a:t>14</a:t>
            </a:fld>
            <a:endParaRPr lang="en-US"/>
          </a:p>
        </p:txBody>
      </p:sp>
      <p:sp>
        <p:nvSpPr>
          <p:cNvPr id="5" name="TextBox 4"/>
          <p:cNvSpPr txBox="1"/>
          <p:nvPr/>
        </p:nvSpPr>
        <p:spPr>
          <a:xfrm>
            <a:off x="838200" y="3505200"/>
            <a:ext cx="7543800" cy="2862322"/>
          </a:xfrm>
          <a:prstGeom prst="rect">
            <a:avLst/>
          </a:prstGeom>
          <a:noFill/>
        </p:spPr>
        <p:txBody>
          <a:bodyPr wrap="square" rtlCol="0">
            <a:spAutoFit/>
          </a:bodyPr>
          <a:lstStyle/>
          <a:p>
            <a:pPr marL="285750" indent="-285750">
              <a:buFont typeface="Arial" pitchFamily="34" charset="0"/>
              <a:buChar char="•"/>
            </a:pPr>
            <a:r>
              <a:rPr lang="en-US" dirty="0" smtClean="0"/>
              <a:t>Great Lakes argued that the ranges of oxygen to methylene chloride and temperature disclosed in JP 51-82206 encompassed and therefore anticipated the limitations in the </a:t>
            </a:r>
            <a:r>
              <a:rPr lang="en-US" dirty="0" err="1" smtClean="0"/>
              <a:t>Atofina</a:t>
            </a:r>
            <a:r>
              <a:rPr lang="en-US" dirty="0" smtClean="0"/>
              <a:t> patent</a:t>
            </a:r>
          </a:p>
          <a:p>
            <a:endParaRPr lang="en-US" dirty="0" smtClean="0"/>
          </a:p>
          <a:p>
            <a:pPr marL="285750" indent="-285750">
              <a:buFont typeface="Arial" pitchFamily="34" charset="0"/>
              <a:buChar char="•"/>
            </a:pPr>
            <a:r>
              <a:rPr lang="en-US" dirty="0" smtClean="0"/>
              <a:t>District Court relied on </a:t>
            </a:r>
            <a:r>
              <a:rPr lang="en-US" i="1" dirty="0" smtClean="0"/>
              <a:t>Titanium Metals</a:t>
            </a:r>
            <a:r>
              <a:rPr lang="en-US" dirty="0" smtClean="0"/>
              <a:t> to support a finding of anticipation of the </a:t>
            </a:r>
            <a:r>
              <a:rPr lang="en-US" dirty="0" err="1" smtClean="0"/>
              <a:t>Atofina</a:t>
            </a:r>
            <a:r>
              <a:rPr lang="en-US" dirty="0" smtClean="0"/>
              <a:t> patent by JP 51-82206</a:t>
            </a:r>
          </a:p>
          <a:p>
            <a:pPr marL="285750" indent="-285750">
              <a:buFont typeface="Arial" pitchFamily="34" charset="0"/>
              <a:buChar char="•"/>
            </a:pPr>
            <a:endParaRPr lang="en-US" dirty="0"/>
          </a:p>
          <a:p>
            <a:pPr marL="285750" indent="-285750">
              <a:buFont typeface="Arial" pitchFamily="34" charset="0"/>
              <a:buChar char="•"/>
            </a:pPr>
            <a:r>
              <a:rPr lang="en-US" dirty="0" smtClean="0"/>
              <a:t>Federal Circuit disagreed and reversed the decision, finding the </a:t>
            </a:r>
            <a:r>
              <a:rPr lang="en-US" dirty="0" err="1" smtClean="0"/>
              <a:t>Atofina</a:t>
            </a:r>
            <a:r>
              <a:rPr lang="en-US" dirty="0" smtClean="0"/>
              <a:t> patent valid and infringed, distinguishing the facts from those in </a:t>
            </a:r>
            <a:r>
              <a:rPr lang="en-US" i="1" dirty="0" smtClean="0"/>
              <a:t>Titanium Metals</a:t>
            </a:r>
            <a:endParaRPr lang="en-US" i="1" dirty="0"/>
          </a:p>
        </p:txBody>
      </p:sp>
    </p:spTree>
    <p:extLst>
      <p:ext uri="{BB962C8B-B14F-4D97-AF65-F5344CB8AC3E}">
        <p14:creationId xmlns:p14="http://schemas.microsoft.com/office/powerpoint/2010/main" val="181794031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a:t>
            </a:r>
            <a:r>
              <a:rPr lang="en-US" sz="3200" dirty="0" smtClean="0"/>
              <a:t>range</a:t>
            </a:r>
            <a:endParaRPr lang="en-US" sz="3200" dirty="0"/>
          </a:p>
        </p:txBody>
      </p:sp>
      <p:sp>
        <p:nvSpPr>
          <p:cNvPr id="3" name="Content Placeholder 2"/>
          <p:cNvSpPr>
            <a:spLocks noGrp="1"/>
          </p:cNvSpPr>
          <p:nvPr>
            <p:ph idx="1"/>
          </p:nvPr>
        </p:nvSpPr>
        <p:spPr>
          <a:xfrm>
            <a:off x="685800" y="1676400"/>
            <a:ext cx="7772400" cy="4800600"/>
          </a:xfrm>
        </p:spPr>
        <p:txBody>
          <a:bodyPr/>
          <a:lstStyle/>
          <a:p>
            <a:r>
              <a:rPr lang="en-US" dirty="0" smtClean="0"/>
              <a:t>Federal Circuit held</a:t>
            </a:r>
          </a:p>
          <a:p>
            <a:pPr lvl="1"/>
            <a:r>
              <a:rPr lang="en-US" sz="2000" dirty="0" smtClean="0"/>
              <a:t>“</a:t>
            </a:r>
            <a:r>
              <a:rPr lang="en-US" sz="2000" i="1" dirty="0" smtClean="0"/>
              <a:t>Titanium </a:t>
            </a:r>
            <a:r>
              <a:rPr lang="en-US" sz="2000" i="1" dirty="0"/>
              <a:t>Metals</a:t>
            </a:r>
            <a:r>
              <a:rPr lang="en-US" sz="2000" dirty="0"/>
              <a:t> stands for the proposition that </a:t>
            </a:r>
            <a:r>
              <a:rPr lang="en-US" sz="2000" dirty="0" smtClean="0"/>
              <a:t>an </a:t>
            </a:r>
            <a:r>
              <a:rPr lang="en-US" sz="2000" dirty="0"/>
              <a:t>earlier species reference anticipates a later genus claim, not that an earlier genus anticipates a narrower </a:t>
            </a:r>
            <a:r>
              <a:rPr lang="en-US" sz="2000" dirty="0" smtClean="0"/>
              <a:t>species.”</a:t>
            </a:r>
          </a:p>
          <a:p>
            <a:pPr lvl="1"/>
            <a:r>
              <a:rPr lang="en-US" sz="2000" dirty="0" smtClean="0"/>
              <a:t>“Here</a:t>
            </a:r>
            <a:r>
              <a:rPr lang="en-US" sz="2000" dirty="0"/>
              <a:t>, the prior art, JP 51-82250, discloses a temperature range of 100 to 500C which is broader than and fully encompasses the specific temperature range claimed in the '514 patent of 330 to 450C</a:t>
            </a:r>
            <a:r>
              <a:rPr lang="en-US" sz="2000" dirty="0" smtClean="0"/>
              <a:t>.</a:t>
            </a:r>
          </a:p>
          <a:p>
            <a:pPr lvl="1"/>
            <a:r>
              <a:rPr lang="en-US" sz="2000" dirty="0" smtClean="0"/>
              <a:t>“Given </a:t>
            </a:r>
            <a:r>
              <a:rPr lang="en-US" sz="2000" dirty="0"/>
              <a:t>the considerable difference between the claimed range and the range in the prior art, no reasonable fact finder could conclude that the prior art describes the claimed range with sufficient specificity to anticipate this limitation of the </a:t>
            </a:r>
            <a:r>
              <a:rPr lang="en-US" sz="2000" dirty="0" smtClean="0"/>
              <a:t>claim.”</a:t>
            </a:r>
          </a:p>
          <a:p>
            <a:pPr marL="457200" lvl="1" indent="0">
              <a:buNone/>
            </a:pPr>
            <a:endParaRPr lang="en-US" sz="24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15</a:t>
            </a:fld>
            <a:endParaRPr lang="en-US"/>
          </a:p>
        </p:txBody>
      </p:sp>
    </p:spTree>
    <p:extLst>
      <p:ext uri="{BB962C8B-B14F-4D97-AF65-F5344CB8AC3E}">
        <p14:creationId xmlns:p14="http://schemas.microsoft.com/office/powerpoint/2010/main" val="236181384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a:t>
            </a:r>
            <a:r>
              <a:rPr lang="en-US" sz="3200" dirty="0" smtClean="0"/>
              <a:t>range</a:t>
            </a:r>
            <a:endParaRPr lang="en-US" sz="3200" dirty="0"/>
          </a:p>
        </p:txBody>
      </p:sp>
      <p:sp>
        <p:nvSpPr>
          <p:cNvPr id="3" name="Content Placeholder 2"/>
          <p:cNvSpPr>
            <a:spLocks noGrp="1"/>
          </p:cNvSpPr>
          <p:nvPr>
            <p:ph idx="1"/>
          </p:nvPr>
        </p:nvSpPr>
        <p:spPr>
          <a:xfrm>
            <a:off x="685800" y="1676400"/>
            <a:ext cx="7772400" cy="4876800"/>
          </a:xfrm>
        </p:spPr>
        <p:txBody>
          <a:bodyPr/>
          <a:lstStyle/>
          <a:p>
            <a:r>
              <a:rPr lang="en-US" dirty="0" smtClean="0"/>
              <a:t>Federal Circuit held</a:t>
            </a:r>
          </a:p>
          <a:p>
            <a:pPr lvl="1"/>
            <a:r>
              <a:rPr lang="en-US" sz="2000" dirty="0" smtClean="0"/>
              <a:t>“JP </a:t>
            </a:r>
            <a:r>
              <a:rPr lang="en-US" sz="2000" dirty="0"/>
              <a:t>51-82206 discloses a preferred temperature range of 150 to 350C that slightly overlaps the temperature range claimed in the '514 patent. But that slightly overlapping range is not disclosed as such, i.e., as a species of the claimed generic range of 330 to 450C</a:t>
            </a:r>
            <a:r>
              <a:rPr lang="en-US" sz="2000" dirty="0" smtClean="0"/>
              <a:t>.”</a:t>
            </a:r>
          </a:p>
          <a:p>
            <a:pPr lvl="1"/>
            <a:r>
              <a:rPr lang="en-US" sz="2000" dirty="0" smtClean="0"/>
              <a:t>“Moreover</a:t>
            </a:r>
            <a:r>
              <a:rPr lang="en-US" sz="2000" dirty="0"/>
              <a:t>, the disclosure of a range of 150 to 350C does not constitute a specific disclosure of the endpoints of that range, i.e., 150C and 350C, as Great Lakes asserts. The disclosure is only that of a range, not a specific temperature in that range, and the disclosure of a range is no more a disclosure of the end points of the range than it is of each of the intermediate points. Thus, JP 51-82206 does not disclose a specific embodiment of the claimed temperature range</a:t>
            </a:r>
            <a:r>
              <a:rPr lang="en-US" sz="2000" dirty="0" smtClean="0"/>
              <a:t>.”</a:t>
            </a:r>
            <a:endParaRPr lang="en-US" sz="2000" dirty="0"/>
          </a:p>
          <a:p>
            <a:pPr lvl="1"/>
            <a:endParaRPr lang="en-US" sz="20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16</a:t>
            </a:fld>
            <a:endParaRPr lang="en-US"/>
          </a:p>
        </p:txBody>
      </p:sp>
    </p:spTree>
    <p:extLst>
      <p:ext uri="{BB962C8B-B14F-4D97-AF65-F5344CB8AC3E}">
        <p14:creationId xmlns:p14="http://schemas.microsoft.com/office/powerpoint/2010/main" val="317527435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a:t>
            </a:r>
            <a:r>
              <a:rPr lang="en-US" sz="3200" dirty="0" smtClean="0"/>
              <a:t>range</a:t>
            </a:r>
            <a:endParaRPr lang="en-US" sz="3200" dirty="0"/>
          </a:p>
        </p:txBody>
      </p:sp>
      <p:sp>
        <p:nvSpPr>
          <p:cNvPr id="3" name="Content Placeholder 2"/>
          <p:cNvSpPr>
            <a:spLocks noGrp="1"/>
          </p:cNvSpPr>
          <p:nvPr>
            <p:ph idx="1"/>
          </p:nvPr>
        </p:nvSpPr>
        <p:spPr>
          <a:xfrm>
            <a:off x="685800" y="1676400"/>
            <a:ext cx="7772400" cy="4876800"/>
          </a:xfrm>
        </p:spPr>
        <p:txBody>
          <a:bodyPr/>
          <a:lstStyle/>
          <a:p>
            <a:r>
              <a:rPr lang="en-US" dirty="0" smtClean="0"/>
              <a:t>Federal Circuit held</a:t>
            </a:r>
          </a:p>
          <a:p>
            <a:pPr lvl="1"/>
            <a:r>
              <a:rPr lang="en-US" sz="2400" dirty="0" smtClean="0"/>
              <a:t>“Moreover</a:t>
            </a:r>
            <a:r>
              <a:rPr lang="en-US" sz="2400" dirty="0"/>
              <a:t>, the disclosure of a 0.001 to 1.0 percent range in JP 51-82206 does not constitute a specific disclosure </a:t>
            </a:r>
            <a:r>
              <a:rPr lang="en-US" sz="2400" dirty="0" smtClean="0"/>
              <a:t>of </a:t>
            </a:r>
            <a:r>
              <a:rPr lang="en-US" sz="2400" dirty="0"/>
              <a:t>0.1 percent to 5.0 percent, as Great Lakes asserts. Once again, although there is a slight overlap, no reasonable fact finder could determine that this overlap describes the entire claimed range with sufficient specificity to anticipate this limitation of the claim. The ranges are different, not the </a:t>
            </a:r>
            <a:r>
              <a:rPr lang="en-US" sz="2400" dirty="0" smtClean="0"/>
              <a:t>same.” </a:t>
            </a:r>
            <a:endParaRPr lang="en-US" sz="2400" dirty="0"/>
          </a:p>
          <a:p>
            <a:pPr lvl="1"/>
            <a:endParaRPr lang="en-US" sz="20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17</a:t>
            </a:fld>
            <a:endParaRPr lang="en-US"/>
          </a:p>
        </p:txBody>
      </p:sp>
    </p:spTree>
    <p:extLst>
      <p:ext uri="{BB962C8B-B14F-4D97-AF65-F5344CB8AC3E}">
        <p14:creationId xmlns:p14="http://schemas.microsoft.com/office/powerpoint/2010/main" val="36041712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Prior art teaches a range overlapping or touching a claimed range</a:t>
            </a:r>
          </a:p>
        </p:txBody>
      </p:sp>
      <p:sp>
        <p:nvSpPr>
          <p:cNvPr id="3" name="Content Placeholder 2"/>
          <p:cNvSpPr>
            <a:spLocks noGrp="1"/>
          </p:cNvSpPr>
          <p:nvPr>
            <p:ph idx="1"/>
          </p:nvPr>
        </p:nvSpPr>
        <p:spPr>
          <a:xfrm>
            <a:off x="685800" y="1905000"/>
            <a:ext cx="7772400" cy="4419600"/>
          </a:xfrm>
        </p:spPr>
        <p:txBody>
          <a:bodyPr/>
          <a:lstStyle/>
          <a:p>
            <a:r>
              <a:rPr lang="en-US" i="1" dirty="0" err="1" smtClean="0"/>
              <a:t>ClearValue</a:t>
            </a:r>
            <a:r>
              <a:rPr lang="en-US" dirty="0" smtClean="0"/>
              <a:t> v. </a:t>
            </a:r>
            <a:r>
              <a:rPr lang="en-US" i="1" dirty="0" smtClean="0"/>
              <a:t>Pearl River Polymers</a:t>
            </a:r>
            <a:r>
              <a:rPr lang="en-US" dirty="0" smtClean="0"/>
              <a:t>, 668 F.3d 1340, 101 USPQ2d 1773 (Fed. Cir. 2012)</a:t>
            </a:r>
          </a:p>
          <a:p>
            <a:pPr lvl="1"/>
            <a:r>
              <a:rPr lang="en-US" sz="2400" dirty="0" err="1" smtClean="0"/>
              <a:t>ClearValue</a:t>
            </a:r>
            <a:r>
              <a:rPr lang="en-US" sz="2400" dirty="0" smtClean="0"/>
              <a:t> accused Pearl River of infringement of U.S. Patent 6,120,690</a:t>
            </a:r>
          </a:p>
          <a:p>
            <a:pPr marL="457200" lvl="1" indent="0">
              <a:buNone/>
            </a:pPr>
            <a:endParaRPr lang="en-US" sz="2400" dirty="0" smtClean="0"/>
          </a:p>
          <a:p>
            <a:pPr lvl="1"/>
            <a:r>
              <a:rPr lang="en-US" sz="2400" dirty="0" smtClean="0"/>
              <a:t>Jury found </a:t>
            </a:r>
            <a:r>
              <a:rPr lang="en-US" sz="2400" dirty="0" err="1" smtClean="0"/>
              <a:t>ClearValue</a:t>
            </a:r>
            <a:r>
              <a:rPr lang="en-US" sz="2400" dirty="0" smtClean="0"/>
              <a:t> patent valid and infringed</a:t>
            </a:r>
          </a:p>
          <a:p>
            <a:pPr marL="457200" lvl="1" indent="0">
              <a:buNone/>
            </a:pPr>
            <a:endParaRPr lang="en-US" sz="2400" dirty="0" smtClean="0"/>
          </a:p>
          <a:p>
            <a:pPr lvl="1"/>
            <a:r>
              <a:rPr lang="en-US" sz="2400" dirty="0" smtClean="0"/>
              <a:t>Federal Circuit found that verdict was not supported by substantial evidence and reversed</a:t>
            </a:r>
          </a:p>
        </p:txBody>
      </p:sp>
      <p:sp>
        <p:nvSpPr>
          <p:cNvPr id="4" name="Slide Number Placeholder 3"/>
          <p:cNvSpPr>
            <a:spLocks noGrp="1"/>
          </p:cNvSpPr>
          <p:nvPr>
            <p:ph type="sldNum" sz="quarter" idx="12"/>
          </p:nvPr>
        </p:nvSpPr>
        <p:spPr/>
        <p:txBody>
          <a:bodyPr/>
          <a:lstStyle/>
          <a:p>
            <a:fld id="{675D5E75-9EF7-4363-9953-6516A0B5E271}" type="slidenum">
              <a:rPr lang="en-US" smtClean="0"/>
              <a:t>18</a:t>
            </a:fld>
            <a:endParaRPr lang="en-US"/>
          </a:p>
        </p:txBody>
      </p:sp>
    </p:spTree>
    <p:extLst>
      <p:ext uri="{BB962C8B-B14F-4D97-AF65-F5344CB8AC3E}">
        <p14:creationId xmlns:p14="http://schemas.microsoft.com/office/powerpoint/2010/main" val="59958428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Prior art teaches a range overlapping or touching a claimed range</a:t>
            </a:r>
          </a:p>
        </p:txBody>
      </p:sp>
      <p:sp>
        <p:nvSpPr>
          <p:cNvPr id="3" name="Content Placeholder 2"/>
          <p:cNvSpPr>
            <a:spLocks noGrp="1"/>
          </p:cNvSpPr>
          <p:nvPr>
            <p:ph idx="1"/>
          </p:nvPr>
        </p:nvSpPr>
        <p:spPr>
          <a:xfrm>
            <a:off x="685800" y="1905000"/>
            <a:ext cx="7772400" cy="4572000"/>
          </a:xfrm>
        </p:spPr>
        <p:txBody>
          <a:bodyPr/>
          <a:lstStyle/>
          <a:p>
            <a:r>
              <a:rPr lang="en-US" i="1" dirty="0" err="1" smtClean="0"/>
              <a:t>ClearValue</a:t>
            </a:r>
            <a:r>
              <a:rPr lang="en-US" dirty="0" smtClean="0"/>
              <a:t> v. </a:t>
            </a:r>
            <a:r>
              <a:rPr lang="en-US" i="1" dirty="0" smtClean="0"/>
              <a:t>Pearl River Polymers</a:t>
            </a:r>
            <a:r>
              <a:rPr lang="en-US" dirty="0" smtClean="0"/>
              <a:t>, 668 F.3d 1340, 101 USPQ2d 1773 (Fed. Cir. 2012)</a:t>
            </a:r>
          </a:p>
          <a:p>
            <a:pPr lvl="1"/>
            <a:r>
              <a:rPr lang="en-US" sz="2000" dirty="0" smtClean="0"/>
              <a:t>A process for clarifying water of raw alkalinity less than or equal to 50 ppm </a:t>
            </a:r>
          </a:p>
          <a:p>
            <a:pPr marL="457200" lvl="1" indent="0">
              <a:buNone/>
            </a:pPr>
            <a:endParaRPr lang="en-US" sz="2000" dirty="0" smtClean="0"/>
          </a:p>
          <a:p>
            <a:pPr lvl="1"/>
            <a:r>
              <a:rPr lang="en-US" sz="2000" dirty="0" smtClean="0"/>
              <a:t>by adding and blending at least one aluminum polymer include at least an effective amount of ACH</a:t>
            </a:r>
          </a:p>
          <a:p>
            <a:pPr marL="457200" lvl="1" indent="0">
              <a:buNone/>
            </a:pPr>
            <a:endParaRPr lang="en-US" sz="2000" dirty="0" smtClean="0"/>
          </a:p>
          <a:p>
            <a:pPr lvl="1"/>
            <a:r>
              <a:rPr lang="en-US" sz="2000" dirty="0" smtClean="0"/>
              <a:t>with a high molecular weight </a:t>
            </a:r>
            <a:r>
              <a:rPr lang="en-US" sz="2000" dirty="0" err="1" smtClean="0"/>
              <a:t>quaternized</a:t>
            </a:r>
            <a:r>
              <a:rPr lang="en-US" sz="2000" dirty="0" smtClean="0"/>
              <a:t> ammonium polymer comprising DADMAC having a molecular weight of at least approximately 1,000,000 to approximately 3,000,000</a:t>
            </a:r>
          </a:p>
        </p:txBody>
      </p:sp>
      <p:sp>
        <p:nvSpPr>
          <p:cNvPr id="4" name="Slide Number Placeholder 3"/>
          <p:cNvSpPr>
            <a:spLocks noGrp="1"/>
          </p:cNvSpPr>
          <p:nvPr>
            <p:ph type="sldNum" sz="quarter" idx="12"/>
          </p:nvPr>
        </p:nvSpPr>
        <p:spPr/>
        <p:txBody>
          <a:bodyPr/>
          <a:lstStyle/>
          <a:p>
            <a:fld id="{675D5E75-9EF7-4363-9953-6516A0B5E271}" type="slidenum">
              <a:rPr lang="en-US" smtClean="0"/>
              <a:t>19</a:t>
            </a:fld>
            <a:endParaRPr lang="en-US"/>
          </a:p>
        </p:txBody>
      </p:sp>
    </p:spTree>
    <p:extLst>
      <p:ext uri="{BB962C8B-B14F-4D97-AF65-F5344CB8AC3E}">
        <p14:creationId xmlns:p14="http://schemas.microsoft.com/office/powerpoint/2010/main" val="319323382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During Examination</a:t>
            </a:r>
            <a:endParaRPr lang="en-US" sz="4000" dirty="0"/>
          </a:p>
        </p:txBody>
      </p:sp>
      <p:sp>
        <p:nvSpPr>
          <p:cNvPr id="3" name="Content Placeholder 2"/>
          <p:cNvSpPr>
            <a:spLocks noGrp="1"/>
          </p:cNvSpPr>
          <p:nvPr>
            <p:ph idx="1"/>
          </p:nvPr>
        </p:nvSpPr>
        <p:spPr>
          <a:xfrm>
            <a:off x="685800" y="1905000"/>
            <a:ext cx="7772400" cy="4419600"/>
          </a:xfrm>
        </p:spPr>
        <p:txBody>
          <a:bodyPr/>
          <a:lstStyle/>
          <a:p>
            <a:r>
              <a:rPr lang="en-US" sz="4000" dirty="0" smtClean="0"/>
              <a:t>Anticipation is considered when</a:t>
            </a:r>
          </a:p>
          <a:p>
            <a:pPr lvl="1"/>
            <a:r>
              <a:rPr lang="en-US" sz="3200" dirty="0" smtClean="0"/>
              <a:t>An embodiment in the prior art falls within a claimed range</a:t>
            </a:r>
          </a:p>
          <a:p>
            <a:pPr marL="400050" lvl="1" indent="0">
              <a:buNone/>
            </a:pPr>
            <a:endParaRPr lang="en-US" sz="3200" dirty="0" smtClean="0"/>
          </a:p>
          <a:p>
            <a:pPr lvl="1"/>
            <a:r>
              <a:rPr lang="en-US" sz="3200" dirty="0" smtClean="0"/>
              <a:t>Prior art teaches a range overlapping or touching a claimed range</a:t>
            </a:r>
          </a:p>
          <a:p>
            <a:pPr marL="0" indent="0">
              <a:buNone/>
            </a:pPr>
            <a:endParaRPr lang="en-US" dirty="0" smtClean="0"/>
          </a:p>
          <a:p>
            <a:pPr marL="0" indent="0" algn="r">
              <a:buNone/>
            </a:pPr>
            <a:r>
              <a:rPr lang="en-US" dirty="0" smtClean="0"/>
              <a:t>MPEP 2131.03</a:t>
            </a:r>
          </a:p>
        </p:txBody>
      </p:sp>
      <p:sp>
        <p:nvSpPr>
          <p:cNvPr id="4" name="Slide Number Placeholder 3"/>
          <p:cNvSpPr>
            <a:spLocks noGrp="1"/>
          </p:cNvSpPr>
          <p:nvPr>
            <p:ph type="sldNum" sz="quarter" idx="12"/>
          </p:nvPr>
        </p:nvSpPr>
        <p:spPr/>
        <p:txBody>
          <a:bodyPr/>
          <a:lstStyle/>
          <a:p>
            <a:fld id="{675D5E75-9EF7-4363-9953-6516A0B5E271}" type="slidenum">
              <a:rPr lang="en-US" smtClean="0"/>
              <a:t>2</a:t>
            </a:fld>
            <a:endParaRPr lang="en-US"/>
          </a:p>
        </p:txBody>
      </p:sp>
    </p:spTree>
    <p:extLst>
      <p:ext uri="{BB962C8B-B14F-4D97-AF65-F5344CB8AC3E}">
        <p14:creationId xmlns:p14="http://schemas.microsoft.com/office/powerpoint/2010/main" val="328082412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Prior art teaches a range overlapping or touching a claimed range</a:t>
            </a:r>
          </a:p>
        </p:txBody>
      </p:sp>
      <p:sp>
        <p:nvSpPr>
          <p:cNvPr id="3" name="Content Placeholder 2"/>
          <p:cNvSpPr>
            <a:spLocks noGrp="1"/>
          </p:cNvSpPr>
          <p:nvPr>
            <p:ph idx="1"/>
          </p:nvPr>
        </p:nvSpPr>
        <p:spPr>
          <a:xfrm>
            <a:off x="685800" y="1905000"/>
            <a:ext cx="7772400" cy="4572000"/>
          </a:xfrm>
        </p:spPr>
        <p:txBody>
          <a:bodyPr/>
          <a:lstStyle/>
          <a:p>
            <a:r>
              <a:rPr lang="en-US" i="1" dirty="0" err="1" smtClean="0"/>
              <a:t>ClearValue</a:t>
            </a:r>
            <a:r>
              <a:rPr lang="en-US" dirty="0" smtClean="0"/>
              <a:t> v. </a:t>
            </a:r>
            <a:r>
              <a:rPr lang="en-US" i="1" dirty="0" smtClean="0"/>
              <a:t>Pearl River Polymers</a:t>
            </a:r>
            <a:r>
              <a:rPr lang="en-US" dirty="0" smtClean="0"/>
              <a:t>, 668 F.3d 1340, 101 USPQ2d 1773 (Fed. Cir. 2012)</a:t>
            </a:r>
          </a:p>
          <a:p>
            <a:pPr lvl="1"/>
            <a:r>
              <a:rPr lang="en-US" sz="2400" dirty="0" smtClean="0"/>
              <a:t>U.S. Patent 4,800,039 to </a:t>
            </a:r>
            <a:r>
              <a:rPr lang="en-US" sz="2400" dirty="0" err="1" smtClean="0"/>
              <a:t>Hassick</a:t>
            </a:r>
            <a:r>
              <a:rPr lang="en-US" sz="2400" dirty="0" smtClean="0"/>
              <a:t> was asserted by Pearl River to anticipate the claimed method</a:t>
            </a:r>
          </a:p>
          <a:p>
            <a:pPr marL="457200" lvl="1" indent="0">
              <a:buNone/>
            </a:pPr>
            <a:endParaRPr lang="en-US" sz="2400" dirty="0" smtClean="0"/>
          </a:p>
          <a:p>
            <a:pPr lvl="1"/>
            <a:r>
              <a:rPr lang="en-US" sz="2400" dirty="0" err="1" smtClean="0"/>
              <a:t>Hassick</a:t>
            </a:r>
            <a:r>
              <a:rPr lang="en-US" sz="2400" dirty="0" smtClean="0"/>
              <a:t> taught the use of high molecular weight DADMAC with ACH reduces turbidity in low-alkalinity systems</a:t>
            </a:r>
          </a:p>
        </p:txBody>
      </p:sp>
      <p:sp>
        <p:nvSpPr>
          <p:cNvPr id="4" name="Slide Number Placeholder 3"/>
          <p:cNvSpPr>
            <a:spLocks noGrp="1"/>
          </p:cNvSpPr>
          <p:nvPr>
            <p:ph type="sldNum" sz="quarter" idx="12"/>
          </p:nvPr>
        </p:nvSpPr>
        <p:spPr/>
        <p:txBody>
          <a:bodyPr/>
          <a:lstStyle/>
          <a:p>
            <a:fld id="{675D5E75-9EF7-4363-9953-6516A0B5E271}" type="slidenum">
              <a:rPr lang="en-US" smtClean="0"/>
              <a:t>20</a:t>
            </a:fld>
            <a:endParaRPr lang="en-US"/>
          </a:p>
        </p:txBody>
      </p:sp>
    </p:spTree>
    <p:extLst>
      <p:ext uri="{BB962C8B-B14F-4D97-AF65-F5344CB8AC3E}">
        <p14:creationId xmlns:p14="http://schemas.microsoft.com/office/powerpoint/2010/main" val="135573181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Prior art teaches a range overlapping or touching a claimed range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2986587"/>
              </p:ext>
            </p:extLst>
          </p:nvPr>
        </p:nvGraphicFramePr>
        <p:xfrm>
          <a:off x="685800" y="1905000"/>
          <a:ext cx="7772400" cy="175260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lgn="ctr"/>
                      <a:r>
                        <a:rPr lang="en-US" dirty="0" err="1" smtClean="0"/>
                        <a:t>ClearValue</a:t>
                      </a:r>
                      <a:r>
                        <a:rPr lang="en-US" dirty="0" smtClean="0"/>
                        <a:t> Claim</a:t>
                      </a:r>
                      <a:endParaRPr lang="en-US" dirty="0"/>
                    </a:p>
                  </a:txBody>
                  <a:tcPr/>
                </a:tc>
                <a:tc>
                  <a:txBody>
                    <a:bodyPr/>
                    <a:lstStyle/>
                    <a:p>
                      <a:pPr algn="ctr"/>
                      <a:r>
                        <a:rPr lang="en-US" dirty="0" err="1" smtClean="0"/>
                        <a:t>Hassick</a:t>
                      </a:r>
                      <a:r>
                        <a:rPr lang="en-US" baseline="0" dirty="0" smtClean="0"/>
                        <a:t> Patent</a:t>
                      </a:r>
                      <a:endParaRPr lang="en-US" dirty="0"/>
                    </a:p>
                  </a:txBody>
                  <a:tcPr/>
                </a:tc>
              </a:tr>
              <a:tr h="370840">
                <a:tc>
                  <a:txBody>
                    <a:bodyPr/>
                    <a:lstStyle/>
                    <a:p>
                      <a:r>
                        <a:rPr lang="en-US" dirty="0" smtClean="0"/>
                        <a:t>1-3 million MW DADMAC</a:t>
                      </a:r>
                      <a:endParaRPr lang="en-US" dirty="0"/>
                    </a:p>
                  </a:txBody>
                  <a:tcPr/>
                </a:tc>
                <a:tc>
                  <a:txBody>
                    <a:bodyPr/>
                    <a:lstStyle/>
                    <a:p>
                      <a:r>
                        <a:rPr lang="en-US" dirty="0" smtClean="0"/>
                        <a:t>1-2 million</a:t>
                      </a:r>
                      <a:r>
                        <a:rPr lang="en-US" baseline="0" dirty="0" smtClean="0"/>
                        <a:t> MW DADMAC</a:t>
                      </a:r>
                      <a:endParaRPr lang="en-US" dirty="0"/>
                    </a:p>
                  </a:txBody>
                  <a:tcPr/>
                </a:tc>
              </a:tr>
              <a:tr h="370840">
                <a:tc>
                  <a:txBody>
                    <a:bodyPr/>
                    <a:lstStyle/>
                    <a:p>
                      <a:r>
                        <a:rPr lang="en-US" dirty="0" smtClean="0"/>
                        <a:t>ACH</a:t>
                      </a:r>
                      <a:endParaRPr lang="en-US" dirty="0"/>
                    </a:p>
                  </a:txBody>
                  <a:tcPr/>
                </a:tc>
                <a:tc>
                  <a:txBody>
                    <a:bodyPr/>
                    <a:lstStyle/>
                    <a:p>
                      <a:r>
                        <a:rPr lang="en-US" dirty="0" smtClean="0"/>
                        <a:t>ACH</a:t>
                      </a:r>
                      <a:endParaRPr lang="en-US" dirty="0"/>
                    </a:p>
                  </a:txBody>
                  <a:tcPr/>
                </a:tc>
              </a:tr>
              <a:tr h="370840">
                <a:tc>
                  <a:txBody>
                    <a:bodyPr/>
                    <a:lstStyle/>
                    <a:p>
                      <a:r>
                        <a:rPr lang="en-US" dirty="0" smtClean="0"/>
                        <a:t>To clarify</a:t>
                      </a:r>
                      <a:r>
                        <a:rPr lang="en-US" baseline="0" dirty="0" smtClean="0"/>
                        <a:t> water with alkalinity of 50 ppm or less</a:t>
                      </a:r>
                      <a:endParaRPr lang="en-US" dirty="0"/>
                    </a:p>
                  </a:txBody>
                  <a:tcPr/>
                </a:tc>
                <a:tc>
                  <a:txBody>
                    <a:bodyPr/>
                    <a:lstStyle/>
                    <a:p>
                      <a:r>
                        <a:rPr lang="en-US" dirty="0" smtClean="0"/>
                        <a:t>To clarify water with alkalinity</a:t>
                      </a:r>
                      <a:r>
                        <a:rPr lang="en-US" baseline="0" dirty="0" smtClean="0"/>
                        <a:t> of 150 ppm or less</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675D5E75-9EF7-4363-9953-6516A0B5E271}" type="slidenum">
              <a:rPr lang="en-US" smtClean="0"/>
              <a:t>21</a:t>
            </a:fld>
            <a:endParaRPr lang="en-US"/>
          </a:p>
        </p:txBody>
      </p:sp>
    </p:spTree>
    <p:extLst>
      <p:ext uri="{BB962C8B-B14F-4D97-AF65-F5344CB8AC3E}">
        <p14:creationId xmlns:p14="http://schemas.microsoft.com/office/powerpoint/2010/main" val="322912049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Prior art teaches a range overlapping or touching a claimed range</a:t>
            </a:r>
          </a:p>
        </p:txBody>
      </p:sp>
      <p:sp>
        <p:nvSpPr>
          <p:cNvPr id="3" name="Content Placeholder 2"/>
          <p:cNvSpPr>
            <a:spLocks noGrp="1"/>
          </p:cNvSpPr>
          <p:nvPr>
            <p:ph idx="1"/>
          </p:nvPr>
        </p:nvSpPr>
        <p:spPr>
          <a:xfrm>
            <a:off x="685800" y="1905000"/>
            <a:ext cx="7772400" cy="4572000"/>
          </a:xfrm>
        </p:spPr>
        <p:txBody>
          <a:bodyPr/>
          <a:lstStyle/>
          <a:p>
            <a:r>
              <a:rPr lang="en-US" i="1" dirty="0" err="1" smtClean="0"/>
              <a:t>ClearValue</a:t>
            </a:r>
            <a:r>
              <a:rPr lang="en-US" dirty="0" smtClean="0"/>
              <a:t> v. </a:t>
            </a:r>
            <a:r>
              <a:rPr lang="en-US" i="1" dirty="0" smtClean="0"/>
              <a:t>Pearl River Polymers</a:t>
            </a:r>
            <a:r>
              <a:rPr lang="en-US" dirty="0" smtClean="0"/>
              <a:t>, 668 F.3d 1340, 101 USPQ2d 1773 (Fed. Cir. 2012)</a:t>
            </a:r>
          </a:p>
          <a:p>
            <a:pPr lvl="1"/>
            <a:r>
              <a:rPr lang="en-US" dirty="0" err="1" smtClean="0"/>
              <a:t>ClearValue</a:t>
            </a:r>
            <a:r>
              <a:rPr lang="en-US" dirty="0" smtClean="0"/>
              <a:t> argued that the broader range of 150 ppm or less did not anticipate the smaller range of 50 ppm or less</a:t>
            </a:r>
          </a:p>
          <a:p>
            <a:pPr marL="457200" lvl="1" indent="0">
              <a:buNone/>
            </a:pPr>
            <a:r>
              <a:rPr lang="en-US" dirty="0" smtClean="0"/>
              <a:t> </a:t>
            </a:r>
          </a:p>
          <a:p>
            <a:pPr lvl="1"/>
            <a:r>
              <a:rPr lang="en-US" dirty="0" smtClean="0"/>
              <a:t>In support, </a:t>
            </a:r>
            <a:r>
              <a:rPr lang="en-US" dirty="0" err="1" smtClean="0"/>
              <a:t>ClearValue</a:t>
            </a:r>
            <a:r>
              <a:rPr lang="en-US" dirty="0" smtClean="0"/>
              <a:t> cited </a:t>
            </a:r>
            <a:r>
              <a:rPr lang="en-US" i="1" dirty="0" err="1" smtClean="0"/>
              <a:t>Atofina</a:t>
            </a:r>
            <a:r>
              <a:rPr lang="en-US" dirty="0" smtClean="0"/>
              <a:t> v. </a:t>
            </a:r>
            <a:r>
              <a:rPr lang="en-US" i="1" dirty="0" smtClean="0"/>
              <a:t>Great Lakes</a:t>
            </a:r>
          </a:p>
        </p:txBody>
      </p:sp>
      <p:sp>
        <p:nvSpPr>
          <p:cNvPr id="4" name="Slide Number Placeholder 3"/>
          <p:cNvSpPr>
            <a:spLocks noGrp="1"/>
          </p:cNvSpPr>
          <p:nvPr>
            <p:ph type="sldNum" sz="quarter" idx="12"/>
          </p:nvPr>
        </p:nvSpPr>
        <p:spPr/>
        <p:txBody>
          <a:bodyPr/>
          <a:lstStyle/>
          <a:p>
            <a:fld id="{675D5E75-9EF7-4363-9953-6516A0B5E271}" type="slidenum">
              <a:rPr lang="en-US" smtClean="0"/>
              <a:t>22</a:t>
            </a:fld>
            <a:endParaRPr lang="en-US"/>
          </a:p>
        </p:txBody>
      </p:sp>
    </p:spTree>
    <p:extLst>
      <p:ext uri="{BB962C8B-B14F-4D97-AF65-F5344CB8AC3E}">
        <p14:creationId xmlns:p14="http://schemas.microsoft.com/office/powerpoint/2010/main" val="30705423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Prior art teaches a range overlapping or touching a claimed range</a:t>
            </a:r>
          </a:p>
        </p:txBody>
      </p:sp>
      <p:sp>
        <p:nvSpPr>
          <p:cNvPr id="3" name="Content Placeholder 2"/>
          <p:cNvSpPr>
            <a:spLocks noGrp="1"/>
          </p:cNvSpPr>
          <p:nvPr>
            <p:ph idx="1"/>
          </p:nvPr>
        </p:nvSpPr>
        <p:spPr>
          <a:xfrm>
            <a:off x="685800" y="1905000"/>
            <a:ext cx="7772400" cy="4572000"/>
          </a:xfrm>
        </p:spPr>
        <p:txBody>
          <a:bodyPr/>
          <a:lstStyle/>
          <a:p>
            <a:r>
              <a:rPr lang="en-US" dirty="0" smtClean="0"/>
              <a:t>Federal Circuit distinguished </a:t>
            </a:r>
            <a:r>
              <a:rPr lang="en-US" i="1" dirty="0" err="1" smtClean="0"/>
              <a:t>Atofina</a:t>
            </a:r>
            <a:r>
              <a:rPr lang="en-US" dirty="0" smtClean="0"/>
              <a:t> for several reasons</a:t>
            </a:r>
          </a:p>
          <a:p>
            <a:pPr lvl="1"/>
            <a:r>
              <a:rPr lang="en-US" sz="2000" dirty="0" smtClean="0"/>
              <a:t>The </a:t>
            </a:r>
            <a:r>
              <a:rPr lang="en-US" sz="2000" dirty="0" err="1" smtClean="0"/>
              <a:t>Atofina</a:t>
            </a:r>
            <a:r>
              <a:rPr lang="en-US" sz="2000" dirty="0" smtClean="0"/>
              <a:t> patent disclosed that the claimed narrower range was critical to the success of the practice of the claimed method</a:t>
            </a:r>
          </a:p>
          <a:p>
            <a:pPr lvl="1"/>
            <a:r>
              <a:rPr lang="en-US" sz="2000" dirty="0" smtClean="0"/>
              <a:t>Comparative examples in the </a:t>
            </a:r>
            <a:r>
              <a:rPr lang="en-US" sz="2000" dirty="0" err="1" smtClean="0"/>
              <a:t>Atofina</a:t>
            </a:r>
            <a:r>
              <a:rPr lang="en-US" sz="2000" dirty="0" smtClean="0"/>
              <a:t> patent support this conclusion, showing that a temperature of 300 did not allow the synthesis reaction to operate as claimed</a:t>
            </a:r>
          </a:p>
          <a:p>
            <a:pPr lvl="1"/>
            <a:r>
              <a:rPr lang="en-US" sz="2000" dirty="0" smtClean="0"/>
              <a:t>Combined with the evidence disclosed above and the considerable </a:t>
            </a:r>
            <a:r>
              <a:rPr lang="en-US" sz="2000" dirty="0"/>
              <a:t>difference between the claimed </a:t>
            </a:r>
            <a:r>
              <a:rPr lang="en-US" sz="2000" dirty="0" err="1" smtClean="0"/>
              <a:t>Atofina</a:t>
            </a:r>
            <a:r>
              <a:rPr lang="en-US" sz="2000" dirty="0" smtClean="0"/>
              <a:t> range </a:t>
            </a:r>
            <a:r>
              <a:rPr lang="en-US" sz="2000" dirty="0"/>
              <a:t>and the prior art </a:t>
            </a:r>
            <a:r>
              <a:rPr lang="en-US" sz="2000" dirty="0" smtClean="0"/>
              <a:t>range, a finding of anticipation was precluded</a:t>
            </a:r>
            <a:endParaRPr lang="en-US" sz="2000" dirty="0"/>
          </a:p>
          <a:p>
            <a:pPr marL="457200" lvl="1" indent="0">
              <a:buNone/>
            </a:pPr>
            <a:endParaRPr lang="en-US" sz="20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23</a:t>
            </a:fld>
            <a:endParaRPr lang="en-US"/>
          </a:p>
        </p:txBody>
      </p:sp>
    </p:spTree>
    <p:extLst>
      <p:ext uri="{BB962C8B-B14F-4D97-AF65-F5344CB8AC3E}">
        <p14:creationId xmlns:p14="http://schemas.microsoft.com/office/powerpoint/2010/main" val="256352213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Prior art teaches a range overlapping or touching a claimed range</a:t>
            </a:r>
          </a:p>
        </p:txBody>
      </p:sp>
      <p:sp>
        <p:nvSpPr>
          <p:cNvPr id="3" name="Content Placeholder 2"/>
          <p:cNvSpPr>
            <a:spLocks noGrp="1"/>
          </p:cNvSpPr>
          <p:nvPr>
            <p:ph idx="1"/>
          </p:nvPr>
        </p:nvSpPr>
        <p:spPr>
          <a:xfrm>
            <a:off x="685800" y="1905000"/>
            <a:ext cx="7772400" cy="4572000"/>
          </a:xfrm>
        </p:spPr>
        <p:txBody>
          <a:bodyPr/>
          <a:lstStyle/>
          <a:p>
            <a:r>
              <a:rPr lang="en-US" dirty="0" smtClean="0"/>
              <a:t>Federal Circuit distinguished </a:t>
            </a:r>
            <a:r>
              <a:rPr lang="en-US" i="1" dirty="0" err="1" smtClean="0"/>
              <a:t>Atofina</a:t>
            </a:r>
            <a:r>
              <a:rPr lang="en-US" dirty="0" smtClean="0"/>
              <a:t> for several reasons</a:t>
            </a:r>
          </a:p>
          <a:p>
            <a:pPr lvl="1"/>
            <a:r>
              <a:rPr lang="en-US" sz="2000" dirty="0"/>
              <a:t>“We explained that the prior art’s teaching of a broad genus (i.e. broad temperature range) does not disclose every species in that genus. In </a:t>
            </a:r>
            <a:r>
              <a:rPr lang="en-US" sz="2000" dirty="0" err="1"/>
              <a:t>Atofina</a:t>
            </a:r>
            <a:r>
              <a:rPr lang="en-US" sz="2000" dirty="0"/>
              <a:t>, the evidence showed that one of ordinary skill would have expected the synthesis process to operate differently outside the claimed temperature range, which the patentee described as </a:t>
            </a:r>
            <a:r>
              <a:rPr lang="en-US" sz="2000" dirty="0" smtClean="0"/>
              <a:t>‘critical’ </a:t>
            </a:r>
            <a:r>
              <a:rPr lang="en-US" sz="2000" dirty="0"/>
              <a:t>to enable the process to operate effectively.  Based on this ‘considerable </a:t>
            </a:r>
            <a:r>
              <a:rPr lang="en-US" sz="2000" dirty="0" smtClean="0"/>
              <a:t>difference’ </a:t>
            </a:r>
            <a:r>
              <a:rPr lang="en-US" sz="2000" dirty="0"/>
              <a:t>between the prior art’s broad disclosure and the ‘critical’ temperature range claimed in the patent, we held that ‘no reasonable fact finder could </a:t>
            </a:r>
            <a:r>
              <a:rPr lang="en-US" sz="2000" dirty="0" smtClean="0"/>
              <a:t>conclude </a:t>
            </a:r>
            <a:r>
              <a:rPr lang="en-US" sz="2000" dirty="0"/>
              <a:t>that the </a:t>
            </a:r>
            <a:r>
              <a:rPr lang="en-US" sz="2000" dirty="0" smtClean="0"/>
              <a:t>prior art describes </a:t>
            </a:r>
            <a:r>
              <a:rPr lang="en-US" sz="2000" dirty="0"/>
              <a:t>the claimed range with sufficient specificity to anticipate this limitation of the claim</a:t>
            </a:r>
            <a:r>
              <a:rPr lang="en-US" sz="2000" dirty="0" smtClean="0"/>
              <a:t>.’”</a:t>
            </a:r>
          </a:p>
        </p:txBody>
      </p:sp>
      <p:sp>
        <p:nvSpPr>
          <p:cNvPr id="4" name="Slide Number Placeholder 3"/>
          <p:cNvSpPr>
            <a:spLocks noGrp="1"/>
          </p:cNvSpPr>
          <p:nvPr>
            <p:ph type="sldNum" sz="quarter" idx="12"/>
          </p:nvPr>
        </p:nvSpPr>
        <p:spPr/>
        <p:txBody>
          <a:bodyPr/>
          <a:lstStyle/>
          <a:p>
            <a:fld id="{675D5E75-9EF7-4363-9953-6516A0B5E271}" type="slidenum">
              <a:rPr lang="en-US" smtClean="0"/>
              <a:t>24</a:t>
            </a:fld>
            <a:endParaRPr lang="en-US" dirty="0"/>
          </a:p>
        </p:txBody>
      </p:sp>
    </p:spTree>
    <p:extLst>
      <p:ext uri="{BB962C8B-B14F-4D97-AF65-F5344CB8AC3E}">
        <p14:creationId xmlns:p14="http://schemas.microsoft.com/office/powerpoint/2010/main" val="228697765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Prior art teaches a range overlapping or touching a claimed range</a:t>
            </a:r>
          </a:p>
        </p:txBody>
      </p:sp>
      <p:sp>
        <p:nvSpPr>
          <p:cNvPr id="3" name="Content Placeholder 2"/>
          <p:cNvSpPr>
            <a:spLocks noGrp="1"/>
          </p:cNvSpPr>
          <p:nvPr>
            <p:ph idx="1"/>
          </p:nvPr>
        </p:nvSpPr>
        <p:spPr>
          <a:xfrm>
            <a:off x="685800" y="1905000"/>
            <a:ext cx="7772400" cy="4572000"/>
          </a:xfrm>
        </p:spPr>
        <p:txBody>
          <a:bodyPr/>
          <a:lstStyle/>
          <a:p>
            <a:r>
              <a:rPr lang="en-US" dirty="0" smtClean="0"/>
              <a:t>Federal Circuit points to the following basis for concluding anticipation in </a:t>
            </a:r>
            <a:r>
              <a:rPr lang="en-US" dirty="0" err="1" smtClean="0"/>
              <a:t>ClearValue</a:t>
            </a:r>
            <a:endParaRPr lang="en-US" dirty="0"/>
          </a:p>
          <a:p>
            <a:pPr lvl="1"/>
            <a:r>
              <a:rPr lang="en-US" sz="2000" dirty="0" err="1" smtClean="0"/>
              <a:t>ClearValue</a:t>
            </a:r>
            <a:r>
              <a:rPr lang="en-US" sz="2000" dirty="0" smtClean="0"/>
              <a:t> did not argue that the 50 ppm limitation was critical or that the claimed method operates differently at different points within the prior art range of 150 ppm or less</a:t>
            </a:r>
          </a:p>
          <a:p>
            <a:pPr lvl="1"/>
            <a:r>
              <a:rPr lang="en-US" sz="2000" dirty="0" err="1" smtClean="0"/>
              <a:t>ClearValue</a:t>
            </a:r>
            <a:r>
              <a:rPr lang="en-US" sz="2000" dirty="0" smtClean="0"/>
              <a:t> did not argue that </a:t>
            </a:r>
            <a:r>
              <a:rPr lang="en-US" sz="2000" dirty="0" err="1" smtClean="0"/>
              <a:t>Hassick</a:t>
            </a:r>
            <a:r>
              <a:rPr lang="en-US" sz="2000" dirty="0" smtClean="0"/>
              <a:t> failed to enable the disclosed method</a:t>
            </a:r>
          </a:p>
          <a:p>
            <a:pPr lvl="1"/>
            <a:r>
              <a:rPr lang="en-US" sz="2000" dirty="0" err="1" smtClean="0"/>
              <a:t>Hassick</a:t>
            </a:r>
            <a:r>
              <a:rPr lang="en-US" sz="2000" dirty="0" smtClean="0"/>
              <a:t> provides an example at 60-70 ppm, but the Federal Circuit is clear to note that this example does not anticipate</a:t>
            </a:r>
          </a:p>
          <a:p>
            <a:pPr lvl="1"/>
            <a:r>
              <a:rPr lang="en-US" sz="2000" dirty="0" smtClean="0"/>
              <a:t>It is the disclosure of the range of 150 ppm or less, which, when combined with the lack of allegation of criticality or evidence demonstrating any difference across the range, that anticipates</a:t>
            </a:r>
          </a:p>
          <a:p>
            <a:pPr marL="457200" lvl="1" indent="0">
              <a:buNone/>
            </a:pPr>
            <a:endParaRPr lang="en-US" sz="20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25</a:t>
            </a:fld>
            <a:endParaRPr lang="en-US"/>
          </a:p>
        </p:txBody>
      </p:sp>
    </p:spTree>
    <p:extLst>
      <p:ext uri="{BB962C8B-B14F-4D97-AF65-F5344CB8AC3E}">
        <p14:creationId xmlns:p14="http://schemas.microsoft.com/office/powerpoint/2010/main" val="416537293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Highlights</a:t>
            </a:r>
            <a:endParaRPr lang="en-US" dirty="0"/>
          </a:p>
        </p:txBody>
      </p:sp>
      <p:sp>
        <p:nvSpPr>
          <p:cNvPr id="3" name="Content Placeholder 2"/>
          <p:cNvSpPr>
            <a:spLocks noGrp="1"/>
          </p:cNvSpPr>
          <p:nvPr>
            <p:ph idx="1"/>
          </p:nvPr>
        </p:nvSpPr>
        <p:spPr/>
        <p:txBody>
          <a:bodyPr/>
          <a:lstStyle/>
          <a:p>
            <a:r>
              <a:rPr lang="en-US" sz="3600" dirty="0" smtClean="0"/>
              <a:t>A range limitation is a genus limitation</a:t>
            </a:r>
          </a:p>
          <a:p>
            <a:pPr marL="0" indent="0">
              <a:buNone/>
            </a:pPr>
            <a:endParaRPr lang="en-US" sz="3600" dirty="0" smtClean="0"/>
          </a:p>
          <a:p>
            <a:r>
              <a:rPr lang="en-US" sz="3600" dirty="0" smtClean="0"/>
              <a:t>Embodiments disclosed in the prior art that fall within the claimed range (and meet all the other limitations of the claim) will anticipate the claim </a:t>
            </a:r>
            <a:endParaRPr lang="en-US" sz="3600" dirty="0"/>
          </a:p>
        </p:txBody>
      </p:sp>
      <p:sp>
        <p:nvSpPr>
          <p:cNvPr id="4" name="Slide Number Placeholder 3"/>
          <p:cNvSpPr>
            <a:spLocks noGrp="1"/>
          </p:cNvSpPr>
          <p:nvPr>
            <p:ph type="sldNum" sz="quarter" idx="12"/>
          </p:nvPr>
        </p:nvSpPr>
        <p:spPr/>
        <p:txBody>
          <a:bodyPr/>
          <a:lstStyle/>
          <a:p>
            <a:fld id="{675D5E75-9EF7-4363-9953-6516A0B5E271}" type="slidenum">
              <a:rPr lang="en-US" smtClean="0"/>
              <a:t>26</a:t>
            </a:fld>
            <a:endParaRPr lang="en-US"/>
          </a:p>
        </p:txBody>
      </p:sp>
    </p:spTree>
    <p:extLst>
      <p:ext uri="{BB962C8B-B14F-4D97-AF65-F5344CB8AC3E}">
        <p14:creationId xmlns:p14="http://schemas.microsoft.com/office/powerpoint/2010/main" val="181514859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Highlights</a:t>
            </a:r>
            <a:endParaRPr lang="en-US" dirty="0"/>
          </a:p>
        </p:txBody>
      </p:sp>
      <p:sp>
        <p:nvSpPr>
          <p:cNvPr id="3" name="Content Placeholder 2"/>
          <p:cNvSpPr>
            <a:spLocks noGrp="1"/>
          </p:cNvSpPr>
          <p:nvPr>
            <p:ph idx="1"/>
          </p:nvPr>
        </p:nvSpPr>
        <p:spPr>
          <a:xfrm>
            <a:off x="685800" y="1676400"/>
            <a:ext cx="7772400" cy="4876800"/>
          </a:xfrm>
        </p:spPr>
        <p:txBody>
          <a:bodyPr/>
          <a:lstStyle/>
          <a:p>
            <a:r>
              <a:rPr lang="en-US" sz="3200" dirty="0" smtClean="0"/>
              <a:t>A range limitation is a claim limitation</a:t>
            </a:r>
          </a:p>
          <a:p>
            <a:pPr marL="0" indent="0">
              <a:buNone/>
            </a:pPr>
            <a:endParaRPr lang="en-US" sz="3200" dirty="0" smtClean="0"/>
          </a:p>
          <a:p>
            <a:r>
              <a:rPr lang="en-US" sz="3200" dirty="0" smtClean="0"/>
              <a:t>When only ranges are disclosed in the prior art, the disclosed ranges must be considered to determine whether they anticipate the claimed range</a:t>
            </a:r>
          </a:p>
          <a:p>
            <a:pPr marL="0" indent="0">
              <a:buNone/>
            </a:pPr>
            <a:endParaRPr lang="en-US" sz="3200" dirty="0" smtClean="0"/>
          </a:p>
          <a:p>
            <a:r>
              <a:rPr lang="en-US" sz="3200" dirty="0" smtClean="0"/>
              <a:t>Overlapping ranges also raises potential issues of obviousness </a:t>
            </a:r>
          </a:p>
          <a:p>
            <a:endParaRPr lang="en-US" sz="3600" dirty="0"/>
          </a:p>
        </p:txBody>
      </p:sp>
      <p:sp>
        <p:nvSpPr>
          <p:cNvPr id="4" name="Slide Number Placeholder 3"/>
          <p:cNvSpPr>
            <a:spLocks noGrp="1"/>
          </p:cNvSpPr>
          <p:nvPr>
            <p:ph type="sldNum" sz="quarter" idx="12"/>
          </p:nvPr>
        </p:nvSpPr>
        <p:spPr/>
        <p:txBody>
          <a:bodyPr/>
          <a:lstStyle/>
          <a:p>
            <a:fld id="{675D5E75-9EF7-4363-9953-6516A0B5E271}" type="slidenum">
              <a:rPr lang="en-US" smtClean="0"/>
              <a:t>27</a:t>
            </a:fld>
            <a:endParaRPr lang="en-US"/>
          </a:p>
        </p:txBody>
      </p:sp>
    </p:spTree>
    <p:extLst>
      <p:ext uri="{BB962C8B-B14F-4D97-AF65-F5344CB8AC3E}">
        <p14:creationId xmlns:p14="http://schemas.microsoft.com/office/powerpoint/2010/main" val="105370843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Highlights</a:t>
            </a:r>
            <a:endParaRPr lang="en-US" dirty="0"/>
          </a:p>
        </p:txBody>
      </p:sp>
      <p:sp>
        <p:nvSpPr>
          <p:cNvPr id="3" name="Content Placeholder 2"/>
          <p:cNvSpPr>
            <a:spLocks noGrp="1"/>
          </p:cNvSpPr>
          <p:nvPr>
            <p:ph idx="1"/>
          </p:nvPr>
        </p:nvSpPr>
        <p:spPr/>
        <p:txBody>
          <a:bodyPr/>
          <a:lstStyle/>
          <a:p>
            <a:r>
              <a:rPr lang="en-US" sz="3600" dirty="0" smtClean="0"/>
              <a:t>When a prior art range overlaps or encompasses a claimed range, evidence of criticality of the claimed range appears to impact the determination of anticipation as well as obviousness</a:t>
            </a:r>
          </a:p>
          <a:p>
            <a:endParaRPr lang="en-US" sz="3600" dirty="0" smtClean="0"/>
          </a:p>
          <a:p>
            <a:pPr marL="0" indent="0">
              <a:buNone/>
            </a:pPr>
            <a:endParaRPr lang="en-US" sz="36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28</a:t>
            </a:fld>
            <a:endParaRPr lang="en-US"/>
          </a:p>
        </p:txBody>
      </p:sp>
    </p:spTree>
    <p:extLst>
      <p:ext uri="{BB962C8B-B14F-4D97-AF65-F5344CB8AC3E}">
        <p14:creationId xmlns:p14="http://schemas.microsoft.com/office/powerpoint/2010/main" val="281264781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102/103 Rejection</a:t>
            </a:r>
            <a:endParaRPr lang="en-US" sz="4000" dirty="0"/>
          </a:p>
        </p:txBody>
      </p:sp>
      <p:sp>
        <p:nvSpPr>
          <p:cNvPr id="3" name="Content Placeholder 2"/>
          <p:cNvSpPr>
            <a:spLocks noGrp="1"/>
          </p:cNvSpPr>
          <p:nvPr>
            <p:ph idx="1"/>
          </p:nvPr>
        </p:nvSpPr>
        <p:spPr>
          <a:xfrm>
            <a:off x="685800" y="1905000"/>
            <a:ext cx="7772400" cy="4572000"/>
          </a:xfrm>
        </p:spPr>
        <p:txBody>
          <a:bodyPr/>
          <a:lstStyle/>
          <a:p>
            <a:r>
              <a:rPr lang="en-US" dirty="0"/>
              <a:t>Claim </a:t>
            </a:r>
            <a:r>
              <a:rPr lang="en-US" b="1" dirty="0"/>
              <a:t>[1]</a:t>
            </a:r>
            <a:r>
              <a:rPr lang="en-US" dirty="0"/>
              <a:t> rejected under </a:t>
            </a:r>
            <a:r>
              <a:rPr lang="en-US" b="1" dirty="0">
                <a:hlinkClick r:id="rId3" action="ppaction://hlinkfile"/>
              </a:rPr>
              <a:t>35 U.S.C. 102</a:t>
            </a:r>
            <a:r>
              <a:rPr lang="en-US" dirty="0"/>
              <a:t>(</a:t>
            </a:r>
            <a:r>
              <a:rPr lang="en-US" b="1" dirty="0"/>
              <a:t>[2]</a:t>
            </a:r>
            <a:r>
              <a:rPr lang="en-US" dirty="0"/>
              <a:t>) as anticipated by or, in the alternative, under </a:t>
            </a:r>
            <a:r>
              <a:rPr lang="en-US" b="1" dirty="0">
                <a:hlinkClick r:id="rId4" action="ppaction://hlinkfile"/>
              </a:rPr>
              <a:t>35 U.S.C. 103(a)</a:t>
            </a:r>
            <a:r>
              <a:rPr lang="en-US" dirty="0"/>
              <a:t> as obvious over </a:t>
            </a:r>
            <a:r>
              <a:rPr lang="en-US" b="1" dirty="0"/>
              <a:t>[3]</a:t>
            </a:r>
            <a:r>
              <a:rPr lang="en-US" dirty="0"/>
              <a:t>. </a:t>
            </a:r>
          </a:p>
          <a:p>
            <a:endParaRPr lang="en-US" sz="2000" b="1" dirty="0" smtClean="0"/>
          </a:p>
          <a:p>
            <a:endParaRPr lang="en-US" sz="2000" b="1" dirty="0"/>
          </a:p>
          <a:p>
            <a:pPr marL="0" indent="0">
              <a:buNone/>
            </a:pPr>
            <a:r>
              <a:rPr lang="en-US" sz="2000" b="1" dirty="0" smtClean="0"/>
              <a:t>Examiner </a:t>
            </a:r>
            <a:r>
              <a:rPr lang="en-US" sz="2000" b="1" dirty="0"/>
              <a:t>Note:</a:t>
            </a:r>
          </a:p>
          <a:p>
            <a:pPr marL="0" indent="0">
              <a:buNone/>
            </a:pPr>
            <a:r>
              <a:rPr lang="en-US" sz="2000" dirty="0"/>
              <a:t>1. This form paragraph is NOT intended to be commonly used as a substitute for a rejection under </a:t>
            </a:r>
            <a:r>
              <a:rPr lang="en-US" sz="2000" b="1" dirty="0">
                <a:hlinkClick r:id="rId3" action="ppaction://hlinkfile"/>
              </a:rPr>
              <a:t>35 U.S.C. 102</a:t>
            </a:r>
            <a:r>
              <a:rPr lang="en-US" sz="2000" dirty="0"/>
              <a:t>. In other words, a single rejection under either </a:t>
            </a:r>
            <a:r>
              <a:rPr lang="en-US" sz="2000" b="1" dirty="0">
                <a:hlinkClick r:id="rId3" action="ppaction://hlinkfile"/>
              </a:rPr>
              <a:t>35 U.S.C. 102</a:t>
            </a:r>
            <a:r>
              <a:rPr lang="en-US" sz="2000" dirty="0"/>
              <a:t> or </a:t>
            </a:r>
            <a:r>
              <a:rPr lang="en-US" sz="2000" b="1" dirty="0">
                <a:hlinkClick r:id="rId4" action="ppaction://hlinkfile"/>
              </a:rPr>
              <a:t>35 U.S.C. 103(a)</a:t>
            </a:r>
            <a:r>
              <a:rPr lang="en-US" sz="2000" dirty="0"/>
              <a:t> should be made whenever possible using appropriate form paragraphs </a:t>
            </a:r>
            <a:r>
              <a:rPr lang="en-US" sz="2000" b="1" dirty="0">
                <a:hlinkClick r:id="rId5" action="ppaction://hlinkfile"/>
              </a:rPr>
              <a:t>7.15</a:t>
            </a:r>
            <a:r>
              <a:rPr lang="en-US" sz="2000" dirty="0"/>
              <a:t> to </a:t>
            </a:r>
            <a:r>
              <a:rPr lang="en-US" sz="2000" b="1" dirty="0">
                <a:hlinkClick r:id="rId6" action="ppaction://hlinkfile"/>
              </a:rPr>
              <a:t>7.19</a:t>
            </a:r>
            <a:r>
              <a:rPr lang="en-US" sz="2000" dirty="0"/>
              <a:t>, </a:t>
            </a:r>
            <a:r>
              <a:rPr lang="en-US" sz="2000" b="1" dirty="0">
                <a:hlinkClick r:id="rId7" action="ppaction://hlinkfile"/>
              </a:rPr>
              <a:t>7.21</a:t>
            </a:r>
            <a:r>
              <a:rPr lang="en-US" sz="2000" dirty="0"/>
              <a:t> and </a:t>
            </a:r>
            <a:r>
              <a:rPr lang="en-US" sz="2000" b="1" dirty="0">
                <a:hlinkClick r:id="rId8" action="ppaction://hlinkfile"/>
              </a:rPr>
              <a:t>7.22</a:t>
            </a:r>
            <a:r>
              <a:rPr lang="en-US" sz="2000" dirty="0"/>
              <a:t>.</a:t>
            </a:r>
          </a:p>
        </p:txBody>
      </p:sp>
      <p:sp>
        <p:nvSpPr>
          <p:cNvPr id="4" name="Slide Number Placeholder 3"/>
          <p:cNvSpPr>
            <a:spLocks noGrp="1"/>
          </p:cNvSpPr>
          <p:nvPr>
            <p:ph type="sldNum" sz="quarter" idx="12"/>
          </p:nvPr>
        </p:nvSpPr>
        <p:spPr/>
        <p:txBody>
          <a:bodyPr/>
          <a:lstStyle/>
          <a:p>
            <a:fld id="{675D5E75-9EF7-4363-9953-6516A0B5E271}" type="slidenum">
              <a:rPr lang="en-US" smtClean="0"/>
              <a:t>29</a:t>
            </a:fld>
            <a:endParaRPr lang="en-US"/>
          </a:p>
        </p:txBody>
      </p:sp>
    </p:spTree>
    <p:extLst>
      <p:ext uri="{BB962C8B-B14F-4D97-AF65-F5344CB8AC3E}">
        <p14:creationId xmlns:p14="http://schemas.microsoft.com/office/powerpoint/2010/main" val="322717748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Genus-Species Relationships</a:t>
            </a:r>
            <a:endParaRPr lang="en-US" sz="4000" dirty="0"/>
          </a:p>
        </p:txBody>
      </p:sp>
      <p:sp>
        <p:nvSpPr>
          <p:cNvPr id="3" name="Content Placeholder 2"/>
          <p:cNvSpPr>
            <a:spLocks noGrp="1"/>
          </p:cNvSpPr>
          <p:nvPr>
            <p:ph idx="1"/>
          </p:nvPr>
        </p:nvSpPr>
        <p:spPr>
          <a:xfrm>
            <a:off x="685800" y="1905000"/>
            <a:ext cx="7772400" cy="4648200"/>
          </a:xfrm>
        </p:spPr>
        <p:txBody>
          <a:bodyPr/>
          <a:lstStyle/>
          <a:p>
            <a:r>
              <a:rPr lang="en-US" dirty="0"/>
              <a:t>Disclosure of a Species Anticipates a Claim to a Genus</a:t>
            </a:r>
            <a:endParaRPr lang="en-US" dirty="0" smtClean="0"/>
          </a:p>
          <a:p>
            <a:pPr lvl="1"/>
            <a:r>
              <a:rPr lang="en-US" sz="2000" i="1" dirty="0" smtClean="0"/>
              <a:t>In re </a:t>
            </a:r>
            <a:r>
              <a:rPr lang="en-US" sz="2000" i="1" dirty="0" err="1" smtClean="0"/>
              <a:t>Slayter</a:t>
            </a:r>
            <a:r>
              <a:rPr lang="en-US" sz="2000" dirty="0" smtClean="0"/>
              <a:t>, </a:t>
            </a:r>
            <a:r>
              <a:rPr lang="en-US" sz="2000" dirty="0"/>
              <a:t>276 F.2d </a:t>
            </a:r>
            <a:r>
              <a:rPr lang="en-US" sz="2000" dirty="0" smtClean="0"/>
              <a:t>408,125</a:t>
            </a:r>
            <a:r>
              <a:rPr lang="en-US" sz="2000" dirty="0"/>
              <a:t> USPQ </a:t>
            </a:r>
            <a:r>
              <a:rPr lang="en-US" sz="2000" dirty="0" smtClean="0"/>
              <a:t>345 </a:t>
            </a:r>
            <a:r>
              <a:rPr lang="en-US" sz="2000" dirty="0"/>
              <a:t>(CCPA </a:t>
            </a:r>
            <a:r>
              <a:rPr lang="en-US" sz="2000" dirty="0" smtClean="0"/>
              <a:t>1960)</a:t>
            </a:r>
          </a:p>
          <a:p>
            <a:pPr lvl="1"/>
            <a:r>
              <a:rPr lang="en-US" sz="2000" i="1" dirty="0" smtClean="0"/>
              <a:t>In </a:t>
            </a:r>
            <a:r>
              <a:rPr lang="en-US" sz="2000" i="1" dirty="0"/>
              <a:t>re </a:t>
            </a:r>
            <a:r>
              <a:rPr lang="en-US" sz="2000" i="1" dirty="0" err="1"/>
              <a:t>Gosteli</a:t>
            </a:r>
            <a:r>
              <a:rPr lang="en-US" sz="2000" dirty="0"/>
              <a:t>, 872 F.2d 1008, 10 USPQ2d 1614 (Fed. </a:t>
            </a:r>
            <a:r>
              <a:rPr lang="en-US" sz="2000" dirty="0" smtClean="0"/>
              <a:t>Cir. 1989)</a:t>
            </a:r>
          </a:p>
          <a:p>
            <a:pPr lvl="1"/>
            <a:r>
              <a:rPr lang="en-US" sz="2000" i="1" dirty="0" smtClean="0"/>
              <a:t>Ex parte A</a:t>
            </a:r>
            <a:r>
              <a:rPr lang="en-US" sz="2000" dirty="0" smtClean="0"/>
              <a:t>, 17 USPQ2d 1716 (BPAI 1990)</a:t>
            </a:r>
          </a:p>
          <a:p>
            <a:r>
              <a:rPr lang="en-US" dirty="0" smtClean="0"/>
              <a:t>Number of other species disclosed is immaterial</a:t>
            </a:r>
          </a:p>
          <a:p>
            <a:r>
              <a:rPr lang="en-US" dirty="0" smtClean="0"/>
              <a:t>Whether or not the species is preferred is immaterial</a:t>
            </a:r>
            <a:endParaRPr lang="en-US" dirty="0"/>
          </a:p>
        </p:txBody>
      </p:sp>
      <p:sp>
        <p:nvSpPr>
          <p:cNvPr id="4" name="Slide Number Placeholder 3"/>
          <p:cNvSpPr>
            <a:spLocks noGrp="1"/>
          </p:cNvSpPr>
          <p:nvPr>
            <p:ph type="sldNum" sz="quarter" idx="12"/>
          </p:nvPr>
        </p:nvSpPr>
        <p:spPr/>
        <p:txBody>
          <a:bodyPr/>
          <a:lstStyle/>
          <a:p>
            <a:fld id="{675D5E75-9EF7-4363-9953-6516A0B5E271}" type="slidenum">
              <a:rPr lang="en-US" smtClean="0"/>
              <a:t>3</a:t>
            </a:fld>
            <a:endParaRPr lang="en-US"/>
          </a:p>
        </p:txBody>
      </p:sp>
    </p:spTree>
    <p:extLst>
      <p:ext uri="{BB962C8B-B14F-4D97-AF65-F5344CB8AC3E}">
        <p14:creationId xmlns:p14="http://schemas.microsoft.com/office/powerpoint/2010/main" val="107232543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102/103 Rejection</a:t>
            </a:r>
            <a:endParaRPr lang="en-US" sz="4000" dirty="0"/>
          </a:p>
        </p:txBody>
      </p:sp>
      <p:sp>
        <p:nvSpPr>
          <p:cNvPr id="3" name="Content Placeholder 2"/>
          <p:cNvSpPr>
            <a:spLocks noGrp="1"/>
          </p:cNvSpPr>
          <p:nvPr>
            <p:ph idx="1"/>
          </p:nvPr>
        </p:nvSpPr>
        <p:spPr>
          <a:xfrm>
            <a:off x="685800" y="1905000"/>
            <a:ext cx="7772400" cy="4572000"/>
          </a:xfrm>
        </p:spPr>
        <p:txBody>
          <a:bodyPr/>
          <a:lstStyle/>
          <a:p>
            <a:pPr>
              <a:lnSpc>
                <a:spcPct val="90000"/>
              </a:lnSpc>
            </a:pPr>
            <a:r>
              <a:rPr lang="en-US" sz="3200" dirty="0" smtClean="0"/>
              <a:t>MPEP 706.02(m) – </a:t>
            </a:r>
          </a:p>
          <a:p>
            <a:pPr>
              <a:lnSpc>
                <a:spcPct val="90000"/>
              </a:lnSpc>
              <a:buFont typeface="Wingdings" pitchFamily="2" charset="2"/>
              <a:buNone/>
            </a:pPr>
            <a:endParaRPr lang="en-US" sz="3200" dirty="0" smtClean="0"/>
          </a:p>
          <a:p>
            <a:pPr lvl="1">
              <a:lnSpc>
                <a:spcPct val="90000"/>
              </a:lnSpc>
            </a:pPr>
            <a:r>
              <a:rPr lang="en-US" dirty="0" smtClean="0"/>
              <a:t>Form Paragraph 7.27 may be used in cases when the </a:t>
            </a:r>
            <a:r>
              <a:rPr lang="en-US" dirty="0"/>
              <a:t>ranges disclosed in the reference and claimed by applicant overlap in scope but the reference does not contain a specific example within the claimed </a:t>
            </a:r>
            <a:r>
              <a:rPr lang="en-US" dirty="0" smtClean="0"/>
              <a:t>range </a:t>
            </a:r>
            <a:endParaRPr lang="en-US" sz="3200" dirty="0" smtClean="0"/>
          </a:p>
          <a:p>
            <a:pPr>
              <a:lnSpc>
                <a:spcPct val="90000"/>
              </a:lnSpc>
              <a:buFont typeface="Wingdings" pitchFamily="2" charset="2"/>
              <a:buNone/>
            </a:pPr>
            <a:endParaRPr lang="en-US" sz="3200" dirty="0"/>
          </a:p>
          <a:p>
            <a:pPr marL="57150" indent="0">
              <a:buNone/>
            </a:pPr>
            <a:endParaRPr lang="en-US" sz="3200" dirty="0" smtClean="0"/>
          </a:p>
          <a:p>
            <a:pPr marL="57150" indent="0">
              <a:buNone/>
            </a:pPr>
            <a:endParaRPr lang="en-US" sz="32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30</a:t>
            </a:fld>
            <a:endParaRPr lang="en-US"/>
          </a:p>
        </p:txBody>
      </p:sp>
    </p:spTree>
    <p:extLst>
      <p:ext uri="{BB962C8B-B14F-4D97-AF65-F5344CB8AC3E}">
        <p14:creationId xmlns:p14="http://schemas.microsoft.com/office/powerpoint/2010/main" val="340819508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Thank You!</a:t>
            </a:r>
            <a:endParaRPr lang="en-US" sz="4000" dirty="0"/>
          </a:p>
        </p:txBody>
      </p:sp>
      <p:sp>
        <p:nvSpPr>
          <p:cNvPr id="3" name="Content Placeholder 2"/>
          <p:cNvSpPr>
            <a:spLocks noGrp="1"/>
          </p:cNvSpPr>
          <p:nvPr>
            <p:ph idx="1"/>
          </p:nvPr>
        </p:nvSpPr>
        <p:spPr>
          <a:xfrm>
            <a:off x="685800" y="1905000"/>
            <a:ext cx="7772400" cy="4572000"/>
          </a:xfrm>
        </p:spPr>
        <p:txBody>
          <a:bodyPr/>
          <a:lstStyle/>
          <a:p>
            <a:pPr algn="ctr">
              <a:lnSpc>
                <a:spcPct val="90000"/>
              </a:lnSpc>
              <a:buFont typeface="Wingdings" pitchFamily="2" charset="2"/>
              <a:buNone/>
            </a:pPr>
            <a:r>
              <a:rPr lang="en-US" sz="4000" dirty="0" smtClean="0"/>
              <a:t>Jean C. </a:t>
            </a:r>
            <a:r>
              <a:rPr lang="en-US" sz="4000" dirty="0" err="1" smtClean="0"/>
              <a:t>Witz</a:t>
            </a:r>
            <a:endParaRPr lang="en-US" sz="4000" dirty="0" smtClean="0"/>
          </a:p>
          <a:p>
            <a:pPr algn="ctr">
              <a:lnSpc>
                <a:spcPct val="90000"/>
              </a:lnSpc>
              <a:buFont typeface="Wingdings" pitchFamily="2" charset="2"/>
              <a:buNone/>
            </a:pPr>
            <a:endParaRPr lang="en-US" sz="3200" dirty="0" smtClean="0"/>
          </a:p>
          <a:p>
            <a:pPr algn="ctr">
              <a:lnSpc>
                <a:spcPct val="90000"/>
              </a:lnSpc>
              <a:buFont typeface="Wingdings" pitchFamily="2" charset="2"/>
              <a:buNone/>
            </a:pPr>
            <a:r>
              <a:rPr lang="en-US" sz="3200" dirty="0" smtClean="0"/>
              <a:t>Quality Assurance Specialist</a:t>
            </a:r>
          </a:p>
          <a:p>
            <a:pPr algn="ctr">
              <a:lnSpc>
                <a:spcPct val="90000"/>
              </a:lnSpc>
              <a:buFont typeface="Wingdings" pitchFamily="2" charset="2"/>
              <a:buNone/>
            </a:pPr>
            <a:r>
              <a:rPr lang="en-US" sz="3200" dirty="0" smtClean="0"/>
              <a:t>Technology Center 1600</a:t>
            </a:r>
          </a:p>
          <a:p>
            <a:pPr algn="ctr">
              <a:lnSpc>
                <a:spcPct val="90000"/>
              </a:lnSpc>
              <a:buFont typeface="Wingdings" pitchFamily="2" charset="2"/>
              <a:buNone/>
            </a:pPr>
            <a:r>
              <a:rPr lang="en-US" sz="3200" dirty="0" smtClean="0"/>
              <a:t>571-272-0927</a:t>
            </a:r>
          </a:p>
          <a:p>
            <a:pPr algn="ctr">
              <a:lnSpc>
                <a:spcPct val="90000"/>
              </a:lnSpc>
              <a:buFont typeface="Wingdings" pitchFamily="2" charset="2"/>
              <a:buNone/>
            </a:pPr>
            <a:r>
              <a:rPr lang="en-US" sz="3200" dirty="0"/>
              <a:t>j</a:t>
            </a:r>
            <a:r>
              <a:rPr lang="en-US" sz="3200" dirty="0" smtClean="0"/>
              <a:t>ean.witz@uspto.gov</a:t>
            </a:r>
            <a:endParaRPr lang="en-US" sz="3200" dirty="0"/>
          </a:p>
          <a:p>
            <a:pPr marL="57150" indent="0">
              <a:buNone/>
            </a:pPr>
            <a:endParaRPr lang="en-US" sz="3200" dirty="0" smtClean="0"/>
          </a:p>
          <a:p>
            <a:pPr marL="57150" indent="0">
              <a:buNone/>
            </a:pPr>
            <a:endParaRPr lang="en-US" sz="32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31</a:t>
            </a:fld>
            <a:endParaRPr lang="en-US"/>
          </a:p>
        </p:txBody>
      </p:sp>
    </p:spTree>
    <p:extLst>
      <p:ext uri="{BB962C8B-B14F-4D97-AF65-F5344CB8AC3E}">
        <p14:creationId xmlns:p14="http://schemas.microsoft.com/office/powerpoint/2010/main" val="300689464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Genus-Species Relationships</a:t>
            </a:r>
            <a:endParaRPr lang="en-US" sz="4000" dirty="0"/>
          </a:p>
        </p:txBody>
      </p:sp>
      <p:sp>
        <p:nvSpPr>
          <p:cNvPr id="3" name="Content Placeholder 2"/>
          <p:cNvSpPr>
            <a:spLocks noGrp="1"/>
          </p:cNvSpPr>
          <p:nvPr>
            <p:ph idx="1"/>
          </p:nvPr>
        </p:nvSpPr>
        <p:spPr/>
        <p:txBody>
          <a:bodyPr/>
          <a:lstStyle/>
          <a:p>
            <a:r>
              <a:rPr lang="en-US" i="1" dirty="0" smtClean="0"/>
              <a:t>In re Petering</a:t>
            </a:r>
            <a:r>
              <a:rPr lang="en-US" dirty="0" smtClean="0"/>
              <a:t>, 301 F.2d 676, 133 USPQ 275 (CCPA 1962)</a:t>
            </a:r>
          </a:p>
          <a:p>
            <a:pPr lvl="1"/>
            <a:r>
              <a:rPr lang="en-US" dirty="0" smtClean="0"/>
              <a:t>Generic claim was anticipated by prior art patent disclosing generic formula due to substituent preferences which effectively reduced the members of the genus to those that could be “at once envisage[d]” by one skilled in the art.</a:t>
            </a:r>
            <a:endParaRPr lang="en-US" dirty="0"/>
          </a:p>
        </p:txBody>
      </p:sp>
      <p:sp>
        <p:nvSpPr>
          <p:cNvPr id="4" name="Slide Number Placeholder 3"/>
          <p:cNvSpPr>
            <a:spLocks noGrp="1"/>
          </p:cNvSpPr>
          <p:nvPr>
            <p:ph type="sldNum" sz="quarter" idx="12"/>
          </p:nvPr>
        </p:nvSpPr>
        <p:spPr/>
        <p:txBody>
          <a:bodyPr/>
          <a:lstStyle/>
          <a:p>
            <a:fld id="{675D5E75-9EF7-4363-9953-6516A0B5E271}" type="slidenum">
              <a:rPr lang="en-US" smtClean="0"/>
              <a:t>4</a:t>
            </a:fld>
            <a:endParaRPr lang="en-US"/>
          </a:p>
        </p:txBody>
      </p:sp>
    </p:spTree>
    <p:extLst>
      <p:ext uri="{BB962C8B-B14F-4D97-AF65-F5344CB8AC3E}">
        <p14:creationId xmlns:p14="http://schemas.microsoft.com/office/powerpoint/2010/main" val="286197607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Genus-Species Relationships</a:t>
            </a:r>
            <a:endParaRPr lang="en-US" sz="4000" dirty="0"/>
          </a:p>
        </p:txBody>
      </p:sp>
      <p:sp>
        <p:nvSpPr>
          <p:cNvPr id="3" name="Content Placeholder 2"/>
          <p:cNvSpPr>
            <a:spLocks noGrp="1"/>
          </p:cNvSpPr>
          <p:nvPr>
            <p:ph idx="1"/>
          </p:nvPr>
        </p:nvSpPr>
        <p:spPr>
          <a:xfrm>
            <a:off x="685800" y="1600200"/>
            <a:ext cx="7772400" cy="4724400"/>
          </a:xfrm>
        </p:spPr>
        <p:txBody>
          <a:bodyPr/>
          <a:lstStyle/>
          <a:p>
            <a:r>
              <a:rPr lang="en-US" i="1" dirty="0" smtClean="0"/>
              <a:t>In re Petering</a:t>
            </a:r>
            <a:r>
              <a:rPr lang="en-US" dirty="0" smtClean="0"/>
              <a:t>, 301 F.2d 676, 133 USPQ 275 (CCPA 1962)</a:t>
            </a:r>
          </a:p>
          <a:p>
            <a:pPr lvl="1"/>
            <a:r>
              <a:rPr lang="en-US" sz="1800" kern="1200" dirty="0"/>
              <a:t>“A simple calculation will show that, excluding isomerism within certain of the R groups, </a:t>
            </a:r>
            <a:r>
              <a:rPr lang="en-US" sz="1800" kern="1200" dirty="0" smtClean="0"/>
              <a:t>the </a:t>
            </a:r>
            <a:r>
              <a:rPr lang="en-US" sz="1800" kern="1200" dirty="0"/>
              <a:t>limited class we find in Karrer contains only </a:t>
            </a:r>
            <a:r>
              <a:rPr lang="en-US" sz="1800" kern="1200" dirty="0" smtClean="0"/>
              <a:t>20 </a:t>
            </a:r>
            <a:r>
              <a:rPr lang="en-US" sz="1800" kern="1200" dirty="0"/>
              <a:t>compounds</a:t>
            </a:r>
            <a:r>
              <a:rPr lang="en-US" sz="1800" kern="1200" dirty="0" smtClean="0"/>
              <a:t>.”</a:t>
            </a:r>
          </a:p>
          <a:p>
            <a:pPr lvl="1"/>
            <a:r>
              <a:rPr lang="en-US" sz="1800" kern="1200" dirty="0" smtClean="0"/>
              <a:t>“However</a:t>
            </a:r>
            <a:r>
              <a:rPr lang="en-US" sz="1800" kern="1200" dirty="0"/>
              <a:t>, we wish to point out that it is not the mere number of compounds in this limited class which is significant here but, rather, the total circumstances involved, including such factors as the limited number of variations for R, only two alternatives for Y and Z, no  </a:t>
            </a:r>
            <a:r>
              <a:rPr lang="en-US" sz="1800" kern="1200" dirty="0" smtClean="0"/>
              <a:t>alternatives </a:t>
            </a:r>
            <a:r>
              <a:rPr lang="en-US" sz="1800" kern="1200" dirty="0"/>
              <a:t>for the other ring positions, and a large unchanging parent structural nucleus</a:t>
            </a:r>
            <a:r>
              <a:rPr lang="en-US" sz="1800" kern="1200" dirty="0" smtClean="0"/>
              <a:t>.”</a:t>
            </a:r>
          </a:p>
          <a:p>
            <a:pPr lvl="1"/>
            <a:r>
              <a:rPr lang="en-US" sz="1800" kern="1200" dirty="0" smtClean="0"/>
              <a:t>“With </a:t>
            </a:r>
            <a:r>
              <a:rPr lang="en-US" sz="1800" kern="1200" dirty="0"/>
              <a:t>these circumstances in mind, it is our opinion that Karrer has described to those with ordinary skill in this art each of the various permutations here involved as fully as if he had drawn each structural formula or had written each name</a:t>
            </a:r>
            <a:r>
              <a:rPr lang="en-US" sz="1800" kern="1200" dirty="0" smtClean="0"/>
              <a:t>.”</a:t>
            </a:r>
            <a:endParaRPr lang="en-US" sz="20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5</a:t>
            </a:fld>
            <a:endParaRPr lang="en-US"/>
          </a:p>
        </p:txBody>
      </p:sp>
    </p:spTree>
    <p:extLst>
      <p:ext uri="{BB962C8B-B14F-4D97-AF65-F5344CB8AC3E}">
        <p14:creationId xmlns:p14="http://schemas.microsoft.com/office/powerpoint/2010/main" val="379334659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Embodiment </a:t>
            </a:r>
            <a:r>
              <a:rPr lang="en-US" sz="3200" dirty="0"/>
              <a:t>in the prior art falls within </a:t>
            </a:r>
            <a:r>
              <a:rPr lang="en-US" sz="3200" dirty="0" smtClean="0"/>
              <a:t>a </a:t>
            </a:r>
            <a:r>
              <a:rPr lang="en-US" sz="3200" dirty="0"/>
              <a:t>claimed range</a:t>
            </a:r>
          </a:p>
        </p:txBody>
      </p:sp>
      <p:sp>
        <p:nvSpPr>
          <p:cNvPr id="3" name="Content Placeholder 2"/>
          <p:cNvSpPr>
            <a:spLocks noGrp="1"/>
          </p:cNvSpPr>
          <p:nvPr>
            <p:ph idx="1"/>
          </p:nvPr>
        </p:nvSpPr>
        <p:spPr/>
        <p:txBody>
          <a:bodyPr/>
          <a:lstStyle/>
          <a:p>
            <a:r>
              <a:rPr lang="en-US" i="1" dirty="0" smtClean="0"/>
              <a:t>Titanium Metals</a:t>
            </a:r>
            <a:r>
              <a:rPr lang="en-US" dirty="0" smtClean="0"/>
              <a:t> v. </a:t>
            </a:r>
            <a:r>
              <a:rPr lang="en-US" i="1" dirty="0" smtClean="0"/>
              <a:t>Banner</a:t>
            </a:r>
            <a:r>
              <a:rPr lang="en-US" dirty="0" smtClean="0"/>
              <a:t>, </a:t>
            </a:r>
            <a:r>
              <a:rPr lang="en-US" dirty="0"/>
              <a:t>301 F.2d 676, </a:t>
            </a:r>
            <a:r>
              <a:rPr lang="en-US" dirty="0" smtClean="0"/>
              <a:t>133 </a:t>
            </a:r>
            <a:r>
              <a:rPr lang="en-US" dirty="0"/>
              <a:t>USPQ </a:t>
            </a:r>
            <a:r>
              <a:rPr lang="en-US" dirty="0" smtClean="0"/>
              <a:t>275 (</a:t>
            </a:r>
            <a:r>
              <a:rPr lang="en-US" dirty="0"/>
              <a:t>CCPA </a:t>
            </a:r>
            <a:r>
              <a:rPr lang="en-US" dirty="0" smtClean="0"/>
              <a:t>1962)</a:t>
            </a:r>
          </a:p>
          <a:p>
            <a:pPr lvl="1"/>
            <a:r>
              <a:rPr lang="en-US" dirty="0" smtClean="0"/>
              <a:t>Claim to a titanium alloy consisting essentially by weight of about 0.6%-0.9% Ni, 0.2%-0.4% Mo, up to 0.2% Fe and the balance Ti was anticipated by prior art disclosing a titanium alloy containing 0.75% Ni and 0.25% Mo</a:t>
            </a:r>
          </a:p>
          <a:p>
            <a:pPr lvl="1"/>
            <a:r>
              <a:rPr lang="en-US" dirty="0" smtClean="0"/>
              <a:t>Court cites </a:t>
            </a:r>
            <a:r>
              <a:rPr lang="en-US" i="1" dirty="0" smtClean="0"/>
              <a:t>In re Petering</a:t>
            </a:r>
            <a:r>
              <a:rPr lang="en-US" dirty="0" smtClean="0"/>
              <a:t> as authority</a:t>
            </a:r>
          </a:p>
          <a:p>
            <a:pPr lvl="1"/>
            <a:endParaRPr lang="en-US" dirty="0"/>
          </a:p>
        </p:txBody>
      </p:sp>
      <p:sp>
        <p:nvSpPr>
          <p:cNvPr id="4" name="Slide Number Placeholder 3"/>
          <p:cNvSpPr>
            <a:spLocks noGrp="1"/>
          </p:cNvSpPr>
          <p:nvPr>
            <p:ph type="sldNum" sz="quarter" idx="12"/>
          </p:nvPr>
        </p:nvSpPr>
        <p:spPr/>
        <p:txBody>
          <a:bodyPr/>
          <a:lstStyle/>
          <a:p>
            <a:fld id="{675D5E75-9EF7-4363-9953-6516A0B5E271}" type="slidenum">
              <a:rPr lang="en-US" smtClean="0"/>
              <a:t>6</a:t>
            </a:fld>
            <a:endParaRPr lang="en-US"/>
          </a:p>
        </p:txBody>
      </p:sp>
    </p:spTree>
    <p:extLst>
      <p:ext uri="{BB962C8B-B14F-4D97-AF65-F5344CB8AC3E}">
        <p14:creationId xmlns:p14="http://schemas.microsoft.com/office/powerpoint/2010/main" val="84737809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t>Genus-Species Relationships</a:t>
            </a:r>
            <a:endParaRPr lang="en-US" dirty="0"/>
          </a:p>
        </p:txBody>
      </p:sp>
      <p:sp>
        <p:nvSpPr>
          <p:cNvPr id="3" name="Content Placeholder 2"/>
          <p:cNvSpPr>
            <a:spLocks noGrp="1"/>
          </p:cNvSpPr>
          <p:nvPr>
            <p:ph idx="1"/>
          </p:nvPr>
        </p:nvSpPr>
        <p:spPr>
          <a:xfrm>
            <a:off x="685800" y="1600200"/>
            <a:ext cx="7772400" cy="4800600"/>
          </a:xfrm>
        </p:spPr>
        <p:txBody>
          <a:bodyPr/>
          <a:lstStyle/>
          <a:p>
            <a:r>
              <a:rPr lang="en-US" i="1" dirty="0"/>
              <a:t>In re </a:t>
            </a:r>
            <a:r>
              <a:rPr lang="en-US" i="1" dirty="0" err="1"/>
              <a:t>Schauman</a:t>
            </a:r>
            <a:r>
              <a:rPr lang="en-US" dirty="0"/>
              <a:t>, 572 F.2d 312, 197 USPQ 5 (CCPA 1978</a:t>
            </a:r>
            <a:r>
              <a:rPr lang="en-US" dirty="0" smtClean="0"/>
              <a:t>)</a:t>
            </a:r>
          </a:p>
          <a:p>
            <a:pPr lvl="1"/>
            <a:r>
              <a:rPr lang="en-US" dirty="0" smtClean="0"/>
              <a:t>Disclosure </a:t>
            </a:r>
            <a:r>
              <a:rPr lang="en-US" dirty="0"/>
              <a:t>of genus of compounds </a:t>
            </a:r>
            <a:r>
              <a:rPr lang="en-US" dirty="0" smtClean="0"/>
              <a:t>in the prior art used to reject </a:t>
            </a:r>
            <a:r>
              <a:rPr lang="en-US" dirty="0"/>
              <a:t>claim to a specific peripheral blood pressure increasing compound </a:t>
            </a:r>
            <a:endParaRPr lang="en-US" dirty="0" smtClean="0"/>
          </a:p>
          <a:p>
            <a:pPr marL="457200" lvl="1" indent="0">
              <a:buNone/>
            </a:pPr>
            <a:endParaRPr lang="en-US" dirty="0"/>
          </a:p>
          <a:p>
            <a:pPr lvl="1"/>
            <a:r>
              <a:rPr lang="en-US" dirty="0"/>
              <a:t>Court </a:t>
            </a:r>
            <a:r>
              <a:rPr lang="en-US" dirty="0" smtClean="0"/>
              <a:t>distinguishes </a:t>
            </a:r>
            <a:r>
              <a:rPr lang="en-US" i="1" dirty="0" smtClean="0"/>
              <a:t>In </a:t>
            </a:r>
            <a:r>
              <a:rPr lang="en-US" i="1" dirty="0"/>
              <a:t>re </a:t>
            </a:r>
            <a:r>
              <a:rPr lang="en-US" i="1" dirty="0" smtClean="0"/>
              <a:t>Petering</a:t>
            </a:r>
            <a:r>
              <a:rPr lang="en-US" dirty="0" smtClean="0"/>
              <a:t> but still finds that genus anticipated the claimed compound</a:t>
            </a:r>
            <a:endParaRPr lang="en-US" dirty="0"/>
          </a:p>
        </p:txBody>
      </p:sp>
      <p:sp>
        <p:nvSpPr>
          <p:cNvPr id="4" name="Slide Number Placeholder 3"/>
          <p:cNvSpPr>
            <a:spLocks noGrp="1"/>
          </p:cNvSpPr>
          <p:nvPr>
            <p:ph type="sldNum" sz="quarter" idx="12"/>
          </p:nvPr>
        </p:nvSpPr>
        <p:spPr/>
        <p:txBody>
          <a:bodyPr/>
          <a:lstStyle/>
          <a:p>
            <a:fld id="{675D5E75-9EF7-4363-9953-6516A0B5E271}" type="slidenum">
              <a:rPr lang="en-US" smtClean="0"/>
              <a:t>7</a:t>
            </a:fld>
            <a:endParaRPr lang="en-US"/>
          </a:p>
        </p:txBody>
      </p:sp>
    </p:spTree>
    <p:extLst>
      <p:ext uri="{BB962C8B-B14F-4D97-AF65-F5344CB8AC3E}">
        <p14:creationId xmlns:p14="http://schemas.microsoft.com/office/powerpoint/2010/main" val="1176982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range</a:t>
            </a:r>
          </a:p>
        </p:txBody>
      </p:sp>
      <p:sp>
        <p:nvSpPr>
          <p:cNvPr id="3" name="Content Placeholder 2"/>
          <p:cNvSpPr>
            <a:spLocks noGrp="1"/>
          </p:cNvSpPr>
          <p:nvPr>
            <p:ph idx="1"/>
          </p:nvPr>
        </p:nvSpPr>
        <p:spPr>
          <a:xfrm>
            <a:off x="685800" y="1676400"/>
            <a:ext cx="7772400" cy="4800600"/>
          </a:xfrm>
        </p:spPr>
        <p:txBody>
          <a:bodyPr/>
          <a:lstStyle/>
          <a:p>
            <a:pPr>
              <a:lnSpc>
                <a:spcPct val="90000"/>
              </a:lnSpc>
            </a:pPr>
            <a:r>
              <a:rPr lang="en-US" sz="3200" i="1" dirty="0"/>
              <a:t>In re Woodruff</a:t>
            </a:r>
            <a:r>
              <a:rPr lang="en-US" sz="3200" dirty="0"/>
              <a:t>, 919 F.2d 1575, 16 USPQ2d 1934 (Fed. Cir. 1990</a:t>
            </a:r>
            <a:r>
              <a:rPr lang="en-US" sz="3200" dirty="0" smtClean="0"/>
              <a:t>)</a:t>
            </a:r>
            <a:r>
              <a:rPr lang="en-US" sz="4000" dirty="0" smtClean="0"/>
              <a:t> </a:t>
            </a:r>
          </a:p>
          <a:p>
            <a:pPr lvl="1">
              <a:lnSpc>
                <a:spcPct val="90000"/>
              </a:lnSpc>
            </a:pPr>
            <a:r>
              <a:rPr lang="en-US" sz="2000" dirty="0"/>
              <a:t>Rejection affirmed was made under 35 USC 103 instead of 35 USC 102</a:t>
            </a:r>
          </a:p>
          <a:p>
            <a:pPr lvl="1">
              <a:lnSpc>
                <a:spcPct val="90000"/>
              </a:lnSpc>
            </a:pPr>
            <a:endParaRPr lang="en-US" sz="4000" dirty="0"/>
          </a:p>
          <a:p>
            <a:pPr>
              <a:lnSpc>
                <a:spcPct val="90000"/>
              </a:lnSpc>
              <a:buFont typeface="Wingdings" pitchFamily="2" charset="2"/>
              <a:buNone/>
            </a:pPr>
            <a:endParaRPr lang="en-US" sz="3200" dirty="0"/>
          </a:p>
          <a:p>
            <a:pPr marL="57150" indent="0">
              <a:buNone/>
            </a:pPr>
            <a:endParaRPr lang="en-US" sz="3200" dirty="0" smtClean="0"/>
          </a:p>
          <a:p>
            <a:pPr marL="57150" indent="0">
              <a:buNone/>
            </a:pPr>
            <a:endParaRPr lang="en-US" sz="32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592261811"/>
              </p:ext>
            </p:extLst>
          </p:nvPr>
        </p:nvGraphicFramePr>
        <p:xfrm>
          <a:off x="1447800" y="3429000"/>
          <a:ext cx="6096000" cy="29565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t>Claims 27 and 31</a:t>
                      </a:r>
                      <a:endParaRPr lang="en-US" dirty="0"/>
                    </a:p>
                  </a:txBody>
                  <a:tcPr/>
                </a:tc>
                <a:tc>
                  <a:txBody>
                    <a:bodyPr/>
                    <a:lstStyle/>
                    <a:p>
                      <a:pPr algn="ctr"/>
                      <a:r>
                        <a:rPr lang="en-US" dirty="0" smtClean="0"/>
                        <a:t>Prior Art</a:t>
                      </a:r>
                      <a:endParaRPr lang="en-US" dirty="0"/>
                    </a:p>
                  </a:txBody>
                  <a:tcPr/>
                </a:tc>
              </a:tr>
              <a:tr h="370840">
                <a:tc>
                  <a:txBody>
                    <a:bodyPr/>
                    <a:lstStyle/>
                    <a:p>
                      <a:r>
                        <a:rPr lang="en-US" sz="1400" baseline="0" dirty="0" smtClean="0"/>
                        <a:t>Method for inhibiting the growth of fungi on fresh leafy and head vegetables</a:t>
                      </a:r>
                      <a:endParaRPr lang="en-US" sz="1400" baseline="0" dirty="0"/>
                    </a:p>
                  </a:txBody>
                  <a:tcPr/>
                </a:tc>
                <a:tc>
                  <a:txBody>
                    <a:bodyPr/>
                    <a:lstStyle/>
                    <a:p>
                      <a:r>
                        <a:rPr lang="en-US" sz="1400" baseline="0" dirty="0" smtClean="0"/>
                        <a:t>Method of storing fresh leafy and head vegetables in order to maintain their fresh appearance</a:t>
                      </a:r>
                      <a:endParaRPr lang="en-US" sz="1400" baseline="0" dirty="0"/>
                    </a:p>
                  </a:txBody>
                  <a:tcPr/>
                </a:tc>
              </a:tr>
              <a:tr h="370840">
                <a:tc>
                  <a:txBody>
                    <a:bodyPr/>
                    <a:lstStyle/>
                    <a:p>
                      <a:r>
                        <a:rPr lang="en-US" dirty="0" smtClean="0"/>
                        <a:t>0-2% CO</a:t>
                      </a:r>
                      <a:r>
                        <a:rPr lang="en-US" baseline="-25000" dirty="0" smtClean="0"/>
                        <a:t>2</a:t>
                      </a:r>
                      <a:endParaRPr lang="en-US" baseline="-25000" dirty="0"/>
                    </a:p>
                  </a:txBody>
                  <a:tcPr/>
                </a:tc>
                <a:tc>
                  <a:txBody>
                    <a:bodyPr/>
                    <a:lstStyle/>
                    <a:p>
                      <a:r>
                        <a:rPr lang="en-US" dirty="0" smtClean="0"/>
                        <a:t>0-5% CO</a:t>
                      </a:r>
                      <a:r>
                        <a:rPr lang="en-US" baseline="-25000" dirty="0" smtClean="0"/>
                        <a:t>2</a:t>
                      </a:r>
                      <a:endParaRPr lang="en-US" baseline="-25000" dirty="0"/>
                    </a:p>
                  </a:txBody>
                  <a:tcPr/>
                </a:tc>
              </a:tr>
              <a:tr h="370840">
                <a:tc>
                  <a:txBody>
                    <a:bodyPr/>
                    <a:lstStyle/>
                    <a:p>
                      <a:r>
                        <a:rPr lang="en-US" dirty="0" smtClean="0"/>
                        <a:t>1-20% O</a:t>
                      </a:r>
                      <a:r>
                        <a:rPr lang="en-US" baseline="-25000" dirty="0" smtClean="0"/>
                        <a:t>2</a:t>
                      </a:r>
                      <a:endParaRPr lang="en-US" baseline="-25000" dirty="0"/>
                    </a:p>
                  </a:txBody>
                  <a:tcPr/>
                </a:tc>
                <a:tc>
                  <a:txBody>
                    <a:bodyPr/>
                    <a:lstStyle/>
                    <a:p>
                      <a:r>
                        <a:rPr lang="en-US" dirty="0" smtClean="0"/>
                        <a:t>1-10% O</a:t>
                      </a:r>
                      <a:r>
                        <a:rPr lang="en-US" baseline="-25000" dirty="0" smtClean="0"/>
                        <a:t>2</a:t>
                      </a:r>
                      <a:endParaRPr lang="en-US" baseline="-25000" dirty="0"/>
                    </a:p>
                  </a:txBody>
                  <a:tcPr/>
                </a:tc>
              </a:tr>
              <a:tr h="370840">
                <a:tc>
                  <a:txBody>
                    <a:bodyPr/>
                    <a:lstStyle/>
                    <a:p>
                      <a:r>
                        <a:rPr lang="en-US" dirty="0" smtClean="0"/>
                        <a:t>3-25% CO</a:t>
                      </a:r>
                      <a:r>
                        <a:rPr lang="en-US" baseline="0" dirty="0" smtClean="0"/>
                        <a:t> / &gt;5-25% CO</a:t>
                      </a:r>
                      <a:endParaRPr lang="en-US" dirty="0"/>
                    </a:p>
                  </a:txBody>
                  <a:tcPr/>
                </a:tc>
                <a:tc>
                  <a:txBody>
                    <a:bodyPr/>
                    <a:lstStyle/>
                    <a:p>
                      <a:r>
                        <a:rPr lang="en-US" dirty="0" smtClean="0"/>
                        <a:t>1-5% CO</a:t>
                      </a:r>
                      <a:endParaRPr lang="en-US" dirty="0"/>
                    </a:p>
                  </a:txBody>
                  <a:tcPr/>
                </a:tc>
              </a:tr>
              <a:tr h="370840">
                <a:tc>
                  <a:txBody>
                    <a:bodyPr/>
                    <a:lstStyle/>
                    <a:p>
                      <a:r>
                        <a:rPr lang="en-US" dirty="0" smtClean="0"/>
                        <a:t>Balance</a:t>
                      </a:r>
                      <a:r>
                        <a:rPr lang="en-US" baseline="0" dirty="0" smtClean="0"/>
                        <a:t> N</a:t>
                      </a:r>
                      <a:r>
                        <a:rPr lang="en-US" baseline="-25000" dirty="0" smtClean="0"/>
                        <a:t>2</a:t>
                      </a:r>
                      <a:endParaRPr lang="en-US" baseline="-25000" dirty="0"/>
                    </a:p>
                  </a:txBody>
                  <a:tcPr/>
                </a:tc>
                <a:tc>
                  <a:txBody>
                    <a:bodyPr/>
                    <a:lstStyle/>
                    <a:p>
                      <a:r>
                        <a:rPr lang="en-US" dirty="0" smtClean="0"/>
                        <a:t>Balance</a:t>
                      </a:r>
                      <a:r>
                        <a:rPr lang="en-US" baseline="0" dirty="0" smtClean="0"/>
                        <a:t> N</a:t>
                      </a:r>
                      <a:r>
                        <a:rPr lang="en-US" baseline="-25000" dirty="0" smtClean="0"/>
                        <a:t>2</a:t>
                      </a:r>
                      <a:endParaRPr lang="en-US" baseline="-25000" dirty="0"/>
                    </a:p>
                  </a:txBody>
                  <a:tcPr/>
                </a:tc>
              </a:tr>
              <a:tr h="370840">
                <a:tc>
                  <a:txBody>
                    <a:bodyPr/>
                    <a:lstStyle/>
                    <a:p>
                      <a:r>
                        <a:rPr lang="en-US" dirty="0" smtClean="0"/>
                        <a:t>29-60º  F</a:t>
                      </a:r>
                      <a:endParaRPr lang="en-US" dirty="0"/>
                    </a:p>
                  </a:txBody>
                  <a:tcPr/>
                </a:tc>
                <a:tc>
                  <a:txBody>
                    <a:bodyPr/>
                    <a:lstStyle/>
                    <a:p>
                      <a:r>
                        <a:rPr lang="en-US" dirty="0" smtClean="0"/>
                        <a:t>32-40º  F</a:t>
                      </a:r>
                      <a:endParaRPr lang="en-US" dirty="0"/>
                    </a:p>
                  </a:txBody>
                  <a:tcPr/>
                </a:tc>
              </a:tr>
            </a:tbl>
          </a:graphicData>
        </a:graphic>
      </p:graphicFrame>
    </p:spTree>
    <p:extLst>
      <p:ext uri="{BB962C8B-B14F-4D97-AF65-F5344CB8AC3E}">
        <p14:creationId xmlns:p14="http://schemas.microsoft.com/office/powerpoint/2010/main" val="297432791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Prior art teaches a range overlapping or touching a claimed range</a:t>
            </a:r>
          </a:p>
        </p:txBody>
      </p:sp>
      <p:sp>
        <p:nvSpPr>
          <p:cNvPr id="3" name="Content Placeholder 2"/>
          <p:cNvSpPr>
            <a:spLocks noGrp="1"/>
          </p:cNvSpPr>
          <p:nvPr>
            <p:ph idx="1"/>
          </p:nvPr>
        </p:nvSpPr>
        <p:spPr>
          <a:xfrm>
            <a:off x="685800" y="1905000"/>
            <a:ext cx="7772400" cy="4572000"/>
          </a:xfrm>
        </p:spPr>
        <p:txBody>
          <a:bodyPr/>
          <a:lstStyle/>
          <a:p>
            <a:pPr>
              <a:lnSpc>
                <a:spcPct val="90000"/>
              </a:lnSpc>
            </a:pPr>
            <a:r>
              <a:rPr lang="en-US" sz="3200" dirty="0" smtClean="0"/>
              <a:t>Federal Circuit held</a:t>
            </a:r>
            <a:endParaRPr lang="en-US" sz="4000" dirty="0" smtClean="0"/>
          </a:p>
          <a:p>
            <a:pPr lvl="1">
              <a:lnSpc>
                <a:spcPct val="90000"/>
              </a:lnSpc>
            </a:pPr>
            <a:r>
              <a:rPr lang="en-US" sz="3200" dirty="0" smtClean="0"/>
              <a:t>There were </a:t>
            </a:r>
            <a:r>
              <a:rPr lang="en-US" sz="3200" dirty="0"/>
              <a:t>two differences between the claimed invention and the prior art: </a:t>
            </a:r>
            <a:endParaRPr lang="en-US" sz="3200" dirty="0" smtClean="0"/>
          </a:p>
          <a:p>
            <a:pPr lvl="2">
              <a:lnSpc>
                <a:spcPct val="90000"/>
              </a:lnSpc>
            </a:pPr>
            <a:r>
              <a:rPr lang="en-US" dirty="0" smtClean="0"/>
              <a:t>the </a:t>
            </a:r>
            <a:r>
              <a:rPr lang="en-US" dirty="0"/>
              <a:t>slightly different ranges of carbon monoxide concentration used in the modified atmosphere; and </a:t>
            </a:r>
            <a:endParaRPr lang="en-US" dirty="0" smtClean="0"/>
          </a:p>
          <a:p>
            <a:pPr marL="914400" lvl="2" indent="0">
              <a:lnSpc>
                <a:spcPct val="90000"/>
              </a:lnSpc>
              <a:buNone/>
            </a:pPr>
            <a:endParaRPr lang="en-US" dirty="0" smtClean="0"/>
          </a:p>
          <a:p>
            <a:pPr lvl="2">
              <a:lnSpc>
                <a:spcPct val="90000"/>
              </a:lnSpc>
            </a:pPr>
            <a:r>
              <a:rPr lang="en-US" dirty="0" smtClean="0"/>
              <a:t>the </a:t>
            </a:r>
            <a:r>
              <a:rPr lang="en-US" dirty="0"/>
              <a:t>newly disclosed benefit</a:t>
            </a:r>
            <a:r>
              <a:rPr lang="en-US" i="1" dirty="0"/>
              <a:t> </a:t>
            </a:r>
            <a:r>
              <a:rPr lang="en-US" dirty="0"/>
              <a:t>of inhibiting the growth of </a:t>
            </a:r>
            <a:r>
              <a:rPr lang="en-US" dirty="0" smtClean="0"/>
              <a:t>fungi</a:t>
            </a:r>
          </a:p>
          <a:p>
            <a:pPr marL="457200" lvl="1" indent="0">
              <a:lnSpc>
                <a:spcPct val="90000"/>
              </a:lnSpc>
              <a:buNone/>
            </a:pPr>
            <a:endParaRPr lang="en-US" sz="2400" dirty="0" smtClean="0"/>
          </a:p>
          <a:p>
            <a:pPr lvl="1">
              <a:lnSpc>
                <a:spcPct val="90000"/>
              </a:lnSpc>
            </a:pPr>
            <a:endParaRPr lang="en-US" sz="3200" dirty="0"/>
          </a:p>
          <a:p>
            <a:pPr marL="0" indent="0">
              <a:lnSpc>
                <a:spcPct val="90000"/>
              </a:lnSpc>
              <a:buNone/>
            </a:pPr>
            <a:endParaRPr lang="en-US" sz="4000" dirty="0"/>
          </a:p>
          <a:p>
            <a:pPr>
              <a:lnSpc>
                <a:spcPct val="90000"/>
              </a:lnSpc>
              <a:buFont typeface="Wingdings" pitchFamily="2" charset="2"/>
              <a:buNone/>
            </a:pPr>
            <a:endParaRPr lang="en-US" sz="4000" dirty="0"/>
          </a:p>
          <a:p>
            <a:pPr>
              <a:lnSpc>
                <a:spcPct val="90000"/>
              </a:lnSpc>
              <a:buFont typeface="Wingdings" pitchFamily="2" charset="2"/>
              <a:buNone/>
            </a:pPr>
            <a:endParaRPr lang="en-US" sz="3200" dirty="0"/>
          </a:p>
          <a:p>
            <a:pPr marL="57150" indent="0">
              <a:buNone/>
            </a:pPr>
            <a:endParaRPr lang="en-US" sz="3200" dirty="0" smtClean="0"/>
          </a:p>
          <a:p>
            <a:pPr marL="57150" indent="0">
              <a:buNone/>
            </a:pPr>
            <a:endParaRPr lang="en-US" sz="3200" dirty="0" smtClean="0"/>
          </a:p>
        </p:txBody>
      </p:sp>
      <p:sp>
        <p:nvSpPr>
          <p:cNvPr id="4" name="Slide Number Placeholder 3"/>
          <p:cNvSpPr>
            <a:spLocks noGrp="1"/>
          </p:cNvSpPr>
          <p:nvPr>
            <p:ph type="sldNum" sz="quarter" idx="12"/>
          </p:nvPr>
        </p:nvSpPr>
        <p:spPr/>
        <p:txBody>
          <a:bodyPr/>
          <a:lstStyle/>
          <a:p>
            <a:fld id="{675D5E75-9EF7-4363-9953-6516A0B5E271}" type="slidenum">
              <a:rPr lang="en-US" smtClean="0"/>
              <a:t>9</a:t>
            </a:fld>
            <a:endParaRPr lang="en-US"/>
          </a:p>
        </p:txBody>
      </p:sp>
    </p:spTree>
    <p:extLst>
      <p:ext uri="{BB962C8B-B14F-4D97-AF65-F5344CB8AC3E}">
        <p14:creationId xmlns:p14="http://schemas.microsoft.com/office/powerpoint/2010/main" val="22042675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USPTO_campus">
  <a:themeElements>
    <a:clrScheme name="1_USPTO_campus 1">
      <a:dk1>
        <a:srgbClr val="000000"/>
      </a:dk1>
      <a:lt1>
        <a:srgbClr val="FFFFFF"/>
      </a:lt1>
      <a:dk2>
        <a:srgbClr val="FFFFFF"/>
      </a:dk2>
      <a:lt2>
        <a:srgbClr val="808080"/>
      </a:lt2>
      <a:accent1>
        <a:srgbClr val="273C56"/>
      </a:accent1>
      <a:accent2>
        <a:srgbClr val="800000"/>
      </a:accent2>
      <a:accent3>
        <a:srgbClr val="FFFFFF"/>
      </a:accent3>
      <a:accent4>
        <a:srgbClr val="000000"/>
      </a:accent4>
      <a:accent5>
        <a:srgbClr val="ACAFB4"/>
      </a:accent5>
      <a:accent6>
        <a:srgbClr val="730000"/>
      </a:accent6>
      <a:hlink>
        <a:srgbClr val="0000CC"/>
      </a:hlink>
      <a:folHlink>
        <a:srgbClr val="336699"/>
      </a:folHlink>
    </a:clrScheme>
    <a:fontScheme name="1_USPTO_campu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rgbClr val="FF00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rgbClr val="FF0000"/>
            </a:solidFill>
            <a:effectLst/>
            <a:latin typeface="Arial" charset="0"/>
          </a:defRPr>
        </a:defPPr>
      </a:lstStyle>
    </a:lnDef>
  </a:objectDefaults>
  <a:extraClrSchemeLst>
    <a:extraClrScheme>
      <a:clrScheme name="1_USPTO_campus 1">
        <a:dk1>
          <a:srgbClr val="000000"/>
        </a:dk1>
        <a:lt1>
          <a:srgbClr val="FFFFFF"/>
        </a:lt1>
        <a:dk2>
          <a:srgbClr val="FFFFFF"/>
        </a:dk2>
        <a:lt2>
          <a:srgbClr val="808080"/>
        </a:lt2>
        <a:accent1>
          <a:srgbClr val="273C56"/>
        </a:accent1>
        <a:accent2>
          <a:srgbClr val="800000"/>
        </a:accent2>
        <a:accent3>
          <a:srgbClr val="FFFFFF"/>
        </a:accent3>
        <a:accent4>
          <a:srgbClr val="000000"/>
        </a:accent4>
        <a:accent5>
          <a:srgbClr val="ACAFB4"/>
        </a:accent5>
        <a:accent6>
          <a:srgbClr val="730000"/>
        </a:accent6>
        <a:hlink>
          <a:srgbClr val="0000CC"/>
        </a:hlink>
        <a:folHlink>
          <a:srgbClr val="33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StyleGuidepowerpoint_template_02</Template>
  <TotalTime>16209</TotalTime>
  <Words>2452</Words>
  <Application>Microsoft Office PowerPoint</Application>
  <PresentationFormat>On-screen Show (4:3)</PresentationFormat>
  <Paragraphs>249</Paragraphs>
  <Slides>31</Slides>
  <Notes>21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1_USPTO_campus</vt:lpstr>
      <vt:lpstr>Legal Trends Regarding Ranges and Anticipation</vt:lpstr>
      <vt:lpstr>During Examination</vt:lpstr>
      <vt:lpstr>Genus-Species Relationships</vt:lpstr>
      <vt:lpstr>Genus-Species Relationships</vt:lpstr>
      <vt:lpstr>Genus-Species Relationships</vt:lpstr>
      <vt:lpstr>Embodiment in the prior art falls within a claimed range</vt:lpstr>
      <vt:lpstr>Genus-Species Relationships</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Prior art teaches a range overlapping or touching a claimed range</vt:lpstr>
      <vt:lpstr>Highlights</vt:lpstr>
      <vt:lpstr>Highlights</vt:lpstr>
      <vt:lpstr>Highlights</vt:lpstr>
      <vt:lpstr>102/103 Rejection</vt:lpstr>
      <vt:lpstr>102/103 Rejection</vt:lpstr>
      <vt:lpstr>Thank You!</vt:lpstr>
    </vt:vector>
  </TitlesOfParts>
  <Company>U.S. Patent and Trademark 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Ranges</dc:title>
  <dc:creator>USPTO</dc:creator>
  <cp:lastModifiedBy>USPTO</cp:lastModifiedBy>
  <cp:revision>49</cp:revision>
  <dcterms:created xsi:type="dcterms:W3CDTF">2012-05-04T17:07:58Z</dcterms:created>
  <dcterms:modified xsi:type="dcterms:W3CDTF">2012-05-30T18:31:43Z</dcterms:modified>
</cp:coreProperties>
</file>