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24"/>
  </p:notesMasterIdLst>
  <p:handoutMasterIdLst>
    <p:handoutMasterId r:id="rId25"/>
  </p:handoutMasterIdLst>
  <p:sldIdLst>
    <p:sldId id="767" r:id="rId2"/>
    <p:sldId id="819" r:id="rId3"/>
    <p:sldId id="724" r:id="rId4"/>
    <p:sldId id="852" r:id="rId5"/>
    <p:sldId id="853" r:id="rId6"/>
    <p:sldId id="856" r:id="rId7"/>
    <p:sldId id="855" r:id="rId8"/>
    <p:sldId id="854" r:id="rId9"/>
    <p:sldId id="893" r:id="rId10"/>
    <p:sldId id="881" r:id="rId11"/>
    <p:sldId id="861" r:id="rId12"/>
    <p:sldId id="894" r:id="rId13"/>
    <p:sldId id="863" r:id="rId14"/>
    <p:sldId id="866" r:id="rId15"/>
    <p:sldId id="870" r:id="rId16"/>
    <p:sldId id="867" r:id="rId17"/>
    <p:sldId id="885" r:id="rId18"/>
    <p:sldId id="871" r:id="rId19"/>
    <p:sldId id="872" r:id="rId20"/>
    <p:sldId id="896" r:id="rId21"/>
    <p:sldId id="886" r:id="rId22"/>
    <p:sldId id="887" r:id="rId23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PTO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66CCFF"/>
    <a:srgbClr val="CCFFCC"/>
    <a:srgbClr val="003399"/>
    <a:srgbClr val="000099"/>
    <a:srgbClr val="0000FF"/>
    <a:srgbClr val="E1E1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5910" autoAdjust="0"/>
  </p:normalViewPr>
  <p:slideViewPr>
    <p:cSldViewPr snapToGrid="0">
      <p:cViewPr>
        <p:scale>
          <a:sx n="75" d="100"/>
          <a:sy n="75" d="100"/>
        </p:scale>
        <p:origin x="-900" y="-19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96"/>
    </p:cViewPr>
  </p:sorterViewPr>
  <p:notesViewPr>
    <p:cSldViewPr snapToGrid="0">
      <p:cViewPr>
        <p:scale>
          <a:sx n="110" d="100"/>
          <a:sy n="110" d="100"/>
        </p:scale>
        <p:origin x="-588" y="906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043" tIns="46520" rIns="93043" bIns="46520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043" tIns="46520" rIns="93043" bIns="46520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8E0848D-B8B2-45CF-8335-AEE465DE2ECF}" type="datetimeFigureOut">
              <a:rPr lang="en-US"/>
              <a:pPr>
                <a:defRPr/>
              </a:pPr>
              <a:t>5/30/2012</a:t>
            </a:fld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043" tIns="46520" rIns="93043" bIns="46520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043" tIns="46520" rIns="93043" bIns="46520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6FD0DD86-C982-4FAD-96E8-851C395167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92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043" tIns="46520" rIns="93043" bIns="46520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043" tIns="46520" rIns="93043" bIns="46520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00741B6E-A04F-4123-AAA4-2DF879FB8215}" type="datetimeFigureOut">
              <a:rPr lang="en-US"/>
              <a:pPr>
                <a:defRPr/>
              </a:pPr>
              <a:t>5/30/2012</a:t>
            </a:fld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6425"/>
            <a:ext cx="5143500" cy="418306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043" tIns="46520" rIns="93043" bIns="46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043" tIns="46520" rIns="93043" bIns="46520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043" tIns="46520" rIns="93043" bIns="46520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0F908FD-F7FF-48E0-94C9-79B4A1BB7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71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20244E7-CCB6-436D-BE0C-104BD52D154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BF12D1A0-480E-4104-A42F-6BA309CB3F91}" type="slidenum">
              <a:rPr lang="en-US" sz="1200"/>
              <a:pPr algn="r" defTabSz="930275"/>
              <a:t>10</a:t>
            </a:fld>
            <a:endParaRPr lang="en-US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DBAF1CD0-969C-44DA-9244-639FC76DC811}" type="slidenum">
              <a:rPr lang="en-US" sz="1200"/>
              <a:pPr algn="r" defTabSz="930275"/>
              <a:t>11</a:t>
            </a:fld>
            <a:endParaRPr lang="en-US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C5AC3401-3A2A-4C06-B82D-FAC76B1C6846}" type="slidenum">
              <a:rPr lang="en-US" sz="1200"/>
              <a:pPr algn="r" defTabSz="930275"/>
              <a:t>12</a:t>
            </a:fld>
            <a:endParaRPr lang="en-US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294D333B-BB1A-4B40-A28C-19A838184432}" type="slidenum">
              <a:rPr lang="en-US" sz="1200"/>
              <a:pPr algn="r" defTabSz="930275"/>
              <a:t>13</a:t>
            </a:fld>
            <a:endParaRPr 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2AFD94CD-5BFE-4C8E-B5A5-119DDF5F94BE}" type="slidenum">
              <a:rPr lang="en-US" sz="1200">
                <a:cs typeface="Arial" charset="0"/>
              </a:rPr>
              <a:pPr algn="r" defTabSz="930275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EBD25A26-1272-434E-846E-E74C3483AC69}" type="slidenum">
              <a:rPr lang="en-US" sz="1200"/>
              <a:pPr algn="r" defTabSz="930275"/>
              <a:t>16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1987" name="Slide Number Placeholder 3"/>
          <p:cNvSpPr txBox="1">
            <a:spLocks noGrp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17FDE34A-E0BB-4AF0-AF9E-6A1D5A4C5DFC}" type="slidenum">
              <a:rPr lang="en-US" sz="1200"/>
              <a:pPr algn="r" defTabSz="930275"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8B67229F-2893-4748-9B43-7E469B823785}" type="slidenum">
              <a:rPr lang="en-US" sz="1200"/>
              <a:pPr algn="r" defTabSz="930275"/>
              <a:t>18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CFD795BB-35FB-4BC5-98C0-6609A2DA9B62}" type="slidenum">
              <a:rPr lang="en-US" sz="1200"/>
              <a:pPr algn="r" defTabSz="930275"/>
              <a:t>19</a:t>
            </a:fld>
            <a:endParaRPr lang="en-US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/>
            <a:endParaRPr lang="en-US" dirty="0" smtClean="0"/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102FC54-108C-475B-B27D-C5CFFDD43F9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11844030-6CF4-42A8-81F9-520FB570C87E}" type="slidenum">
              <a:rPr lang="en-US" sz="1200"/>
              <a:pPr algn="r" defTabSz="930275"/>
              <a:t>20</a:t>
            </a:fld>
            <a:endParaRPr lang="en-US" sz="12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F7ABD877-0961-4828-82B9-68BB47F1B35D}" type="slidenum">
              <a:rPr lang="en-US" sz="1200"/>
              <a:pPr algn="r" defTabSz="930275"/>
              <a:t>21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8371" name="Slide Number Placeholder 3"/>
          <p:cNvSpPr txBox="1">
            <a:spLocks noGrp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4FA949AD-D06C-4DCB-AF91-2583F78F3FCE}" type="slidenum">
              <a:rPr lang="en-US" sz="1200"/>
              <a:pPr algn="r" defTabSz="930275"/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3BB80FE-918F-4F2C-8FE7-FE638DF97ED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FF744AAF-2EF6-449D-99D6-086D722DC246}" type="slidenum">
              <a:rPr lang="en-US" sz="1200"/>
              <a:pPr algn="r" defTabSz="930275"/>
              <a:t>4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793CCF6C-8ACB-4030-BCAF-24BCE3ED4C3E}" type="slidenum">
              <a:rPr lang="en-US" sz="1200"/>
              <a:pPr algn="r" defTabSz="930275"/>
              <a:t>5</a:t>
            </a:fld>
            <a:endParaRPr lang="en-US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88E014D4-0A3A-4360-A8C6-2FDCB4F82A2D}" type="slidenum">
              <a:rPr lang="en-US" sz="1200"/>
              <a:pPr algn="r" defTabSz="930275"/>
              <a:t>6</a:t>
            </a:fld>
            <a:endParaRPr lang="en-US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5A8C1255-3CB3-4C02-9EC0-5E4337809B33}" type="slidenum">
              <a:rPr lang="en-US" sz="1200"/>
              <a:pPr algn="r" defTabSz="930275"/>
              <a:t>7</a:t>
            </a:fld>
            <a:endParaRPr 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	</a:t>
            </a:r>
          </a:p>
        </p:txBody>
      </p:sp>
      <p:sp>
        <p:nvSpPr>
          <p:cNvPr id="23555" name="Slide Number Placeholder 3"/>
          <p:cNvSpPr txBox="1">
            <a:spLocks noGrp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CE6282FC-A852-45D4-9DA7-630D1941A7F1}" type="slidenum">
              <a:rPr lang="en-US" sz="1200"/>
              <a:pPr algn="r" defTabSz="930275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043" tIns="46520" rIns="93043" bIns="46520" anchor="b"/>
          <a:lstStyle/>
          <a:p>
            <a:pPr algn="r" defTabSz="930275"/>
            <a:fld id="{5C92027A-7AD6-4C99-8485-297E7DD8A227}" type="slidenum">
              <a:rPr lang="en-US" sz="1200"/>
              <a:pPr algn="r" defTabSz="930275"/>
              <a:t>9</a:t>
            </a:fld>
            <a:endParaRPr lang="en-US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457200" lvl="1" indent="0"/>
            <a:endParaRPr lang="en-US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EPO_rgb_300dp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35688" y="3879850"/>
            <a:ext cx="2743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9900" y="3543300"/>
            <a:ext cx="216535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  <a:prstGeom prst="rect">
            <a:avLst/>
          </a:prstGeom>
        </p:spPr>
        <p:txBody>
          <a:bodyPr/>
          <a:lstStyle>
            <a:lvl1pPr algn="ctr"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47650" y="6248400"/>
            <a:ext cx="1905000" cy="457200"/>
          </a:xfrm>
          <a:prstGeom prst="rect">
            <a:avLst/>
          </a:prstGeom>
        </p:spPr>
        <p:txBody>
          <a:bodyPr bIns="45720" anchor="t"/>
          <a:lstStyle>
            <a:lvl1pPr algn="ctr">
              <a:defRPr sz="1400" i="0">
                <a:solidFill>
                  <a:schemeClr val="accent1"/>
                </a:solidFill>
                <a:latin typeface="Helvetica" pitchFamily="34" charset="0"/>
              </a:defRPr>
            </a:lvl1pPr>
          </a:lstStyle>
          <a:p>
            <a:pPr>
              <a:defRPr/>
            </a:pPr>
            <a:fld id="{1341A585-B60D-484C-9E8F-F08830DBA6DB}" type="datetime1">
              <a:rPr lang="en-US"/>
              <a:pPr>
                <a:defRPr/>
              </a:pPr>
              <a:t>5/30/2012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EPO_rgb_300dpi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843713" y="298450"/>
            <a:ext cx="2052637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2" descr="data:image/jpg;base64,/9j/4AAQSkZJRgABAQAAAQABAAD/2wCEAAkGBhQSERUUExQWFRMWGB8aGRcXGBwYGhsbGh0YHBwdHh8eHCYeGxojHBocHy8hJCgpLC0sGiAxNTAqNyYrLSkBCQoKDgwOGg8PGiwkHyQsKTIsNS4qLC8qMiw1LCw0LCktKiwsLiwsKSwpLCwsLCwpLSwsNCwtLCwsLCwsLCwsLP/AABEIAOEA4QMBIgACEQEDEQH/xAAcAAABBAMBAAAAAAAAAAAAAAAABAUGBwIDCAH/xABKEAACAQIDBQUEBgcECQQDAAABAgMEEQASIQUGEzFBByJRYXEyQoGRFCNSYnKhM0NTgpKisSRjwdEVRHODk7LS4fAWVHTCFyWj/8QAGgEAAwEBAQEAAAAAAAAAAAAAAAIDBAEFBv/EADcRAAECAgYIBQMEAgMAAAAAAAEAAgMRBBIhMUFRE2FxgZGhsdEiMsHh8BQzQgUjUvHC0iRikv/aAAwDAQACEQMRAD8AvHBgwYEIwYMGBCMGDBgQjBjGSQKCWIAAuSTYAeZxEts9oKIpMOUqOc8hyxD8PvSfCwP2sI+I1gm4pmsLjIKWu4AJJsBqSeQwxVm+tOtxGWnYdIhdR6uSEH8V/LFN7x9qAkNhmqWHIyd2EH7sQ0Pq2vniLTbUra3TM5TlYWjiX1JIQfvHHGtjRPK2qM3du5CC6Ey8zOrv2mrk2v2qcO4L08PkS07/AMKZQD8TiIbQ7XQf11VJ+HJAv8oDfPER2BuHJVmaNZYkqIjl4Dkqzt3tFb2Se63Xp4a4S1dDHTW40EnEyOrJIxXLMrLa4UKcmQg2vrm52xQUSfneTss6W81M0gjytA22/OCe6ntKzfqC3+1nlf8AK9sIX38J/wBVpfjGW/MnCvf+ihpjEkEEaxVFNFMrd4urEnNZiSSDaxHmMaOznY8U1QDUozQteHQaK8qsA58Ao1v0LKcP9HAlMt4kn1SmkxpyB5DstS79t/7Wl+Edv8cLKftHy/6vl/2U0kf9DhPsWMbOrp1qoUmSAFZI3UMGBeNQwBGhyvmU+mFW9e6y0xUQBJIKqZGppSAzGNge5fnoxUEenicH0cD+PM90Ckxs+Q7J6oO1wD9ZVx+rLMvycE4luyO1gPYCWnl8mzU7/nmUn0AxC9s7k00ldW0lMhiamg4qtnLKzKqs6MGvYHNYEEWI1viB7L2ZxyQJEQ90KHzXdnNlVQqnXrc6Dx1GE+kF7HuG23rbzTfUGcnNB5dF03Sb8Qm3FDwebjMn8a3UD8WXD/DOrqGRgynkVIIPoRocctypX7Ncgl48rZTZhJHmtfKbEre2tjY21w+bA7TeG13DQseckGgP44zdW9bE+FsTLYzLSKw1X8D6FUD4T7Aap13cfZdGYMQjYHaMsiAyZZE/bQgm3449WU+l/QYmVLVpIgeNldG1DKQQfQjAyI1/lPzYhzC29bcGDBiiVGDBgwIRgwYMCEYMGDAhGDBgwIRgwYMCEYa9t7wx0wAN3lb2Il9pvPwVR1Y6fHTCDefewU944yplAuzN7ES/afztqE5nyGuKI3p36aVnSBmsx+smb9JL/wBKeAFtOg5YkXOc6pDEzjkNvZPJrW133czs7qT76dpN2KsVmkB0iUngRn73WVx5/AL1rjae056ktLKWcKRc27i5r2Hgt7G3jbD3utunHNA9TIWmSJ1ElPA1plRtOIbqQVH2VuTrqLYc9l1sWzqyujgZailUKGEicQSRhgGTu6ZgXIzaC638saoUBkM1r3Zn0y3LNEiuiCVzch65rTu1u9TSxVJhPHrIIkmRZFvE62DSAR3uSt8veJuemF+41WtZRVVK8XGMDCsghDHUKbPGpIJsQbW+9htl23R0VXBWbOaS5BZ6ZxpHmBBQyXOZT4WJAtrfQMNJT1FTJIaeIoJCcyxXSMAm+UktovkTiziAC5xkNam2ZIDRM6kpNEIQ+aURmRWKqSTIhjdDFmCXKOwvztbywbf3zlraeKOoAeWFjlm5MyEAZX07xBAIb1v44d9idmTSnVmlPVadcwHrK1ox88TrZXY4BYmGFPOV2nb+FcqX9DjOaU0+QF3IcTLlNWFHd+RA59FU23N5mqo6eNo0UU8fDRgWLFRb2rmx18AMJeLK0caCO6xsWUiPW7Wvc2u3sjn4DHRNF2bIg1mZfKGKKIfmjN+eF6biQ9Zag/75h/y2GF+oi4MH/o9k2hZi48Pdc7bW29V1DSPOuZ5ECM5gVWKqQV1VRqCBr5AcsaaHeaWL6OGAkSlkMkSPewLFSRoQct1Bt4k+OOkG3Fg6SVA/37n+pIwjq+zpGGk8h8pUilH5xhvzxzTxR+A4n/VGhZ/I8PdUfNv+39reKERz1lxLKXLkI3NIxYZQfE3PLwxj2aRwjaEUk8iJHDeSzMAWZQcirfQnNY/DFnbT7HQ17R08nmmenb8i63xB9udljRXN5If9soaP/ix3UfvWOGFKaBJ7S3mOU+aU0dxM2kHl1Wvca9XtCWrqWKwQs1XNf2cwzZFPjqbW8FI64177bFSKAvUcGLaDzkiGArYQOMylwndBB5EWJBF7nkyVdJWUkTxtnFPKLNlOeFxzBuLre4BB0OFO0d54qpo5aiImaKJIggNo5chtmc+0pynkLgkcwNDpa4P8TDMalFwLfC4SOtM9FLPAFnjzxqWKq40DEWJXwa1xca88T7dLtKKv3mEEp5ta8Mh/vFv3T94WPnbQp9+onlpdkU8YZ3eN2VO7e8jrZe73RblpYADphHvDuTEjNT07l6umpuLU2sYyVIzqnUOqsD4G3Q6YjFgsi2mx2BF/9aiqQ4j4dgtGRuV8bB3pSo7jDhzWvkJuGH2o299fkR1Aw945Z3a3xaDLHLmeEEEWJDxno0bcxbw/8N7bpb6iYIkrhs/6KYaLJ91h7kvlybpY90ZZuhuqRb8Dgex1cFpFV4rM3jEe2tTDBgwYqkRgwYMCEYMGDAhGDBgwIRiOb2bz/RwY4yolK5mZvZiTXvt56HKvUg9AcL94dtimiuAGlc5Y0+03n4KB3ifAeNsc87870NK7QI5cFryydZZPh7gsAAPADoMScXOdo2XnkM+ycVWtrvu6nLukm9W9TVLGKLNwcxJJuXlbq79STzt/2AX7A7P5qmmWSGFZhKrXladY1hZXIAy8y1lBNwQQ+lueFe5u7QJkhEr021QQUV+4Gj95I3BJEjDmw1sLDTNhon2XFA9SZuI8SSBOG+aCR2bNfQAqJEsrHQqVboSuNsNjYbajP71rI9znms/+llsyeo2LtBeIByHEAOdJIX52I0YEDTzGGyRzNUSLQxyRxykgRBsxyXvlYi3d5achYXJtfGdDs+StcWyxwxKFLG+SJBcgXOrEkk25knE42bsbJeCBeGo0ldx32Pg9uv8AdC1ve6riMelCGZNtdyG3t0FqpCgF9psbzOzukO7XZwD3pMshU94s2SnjPg8n6xh1VOXW2LAoItmQgCaoSoK8kRSYV9I4wyn98thnk2ICBc52GgaUcQAeCpcIg8gMaq6OaKMstQqhRexjVRp00x5pi1jWdadfoLh11rcGSFVtg1epxU7TtCoVsMzqo0H1MgA/k0w4UO99HMbR1MRPgWCt8mscVrSLVMivxluyg5Wita/Q2bCevkKj+1QI6ftI9beoPeHzw/1BxCXRBXBVbVhi1kljT8Tqv9ThNHvPSNoKmAnylT/qxUEexUP1tKySDqkgDD0uRdT629cONDPDKcjRIko5xsi39RpqMN9TqXNFrVuQ1SOLoysPukH+mNuKoOx4efCQHxVcp+a2OFEHEj/RVE8flxC6/wAMmYY6KSMQuGEVZ+PCMQKn3srI/aEM6+YML/MZkPyGHek7QIDYTrJTt4yLdPg63X52xZsVjrikLHBb9p7lQSZjGOA55mMDK340Pcb1sD54qnfDst4d3yiH+9jBMB/GurQE+Oq+eLygqFdQyMGU8mUgg+hGmM2UEWOowGGJ1mmRzHrnvRWsqutHzguWtmbTqtk1KkoMyhsocBlswsWjaxyk/aX4g8sSLdarE0ctLs+GZqqrFqiqqGU8OM3z+z0NzqbEk+NgLI3s7OkkjbgxhkOpp72sftQt+rf7vsn7upNJ7U2PNQSCWFmMdyoe1iCdGjlU8ja4KnQ4tDjzNSJY7DI++rqovhVRWZaOY+Zp+3soKJVgp4jGsKRPlq82aSR1LFiUHOIyKUA53a63AN41u/t96RsrqWgkALRnqDyZfvacx4eWm2COGoaPhxASFliWnDu2d25Ek+zADplUluhNjmxLt893ZqysgoaZUP0WER52Kpmb2pGsBcRgmw0yg3Axd7GvbUfcotc5prtvVl7lb3iVUjd84cfUzH9YBzRvCVQD+IAnmGxMcct7t7bajmaCe4jLWcA6xuDpIpHUEA3HgDrbHQ26m3+OhSQgzRgXI0DqfZkXybqByII5WvhFaG7Rv3HMdxjxWyYe2u3eMj2T9gwYMVSIwYMGBCMYySBQWJAAFyTyAHM4yxEO0HbSpHwSbKVMkx8Il9399hlt1CuMJEeGNLimY2sZBV32k76E3ZSRJMpWIdY4OreTyEX+Q93WA7r7SippPpDosskTKY4nvka5Ickjkyi2UHS5vrlAOuqmeuqZJGZUuCxZyQiIvIEgE25KLDUsPHEl3d3li+jcKaipakwA6lLSumgTKyi5ysbEn3SD0ONECEYbJu8xtPbYLlnixNI+y4Xd1p27sClkhNfs6YRRow4lPI2WWFz7OQ82BI0t89DZvaeo2rU8SeQ5UUZ5D7MaLpoPtHw5knCfas0dXUIlHTCBWygRBma727xJboLkDlYDzOLk7Nty0VFci8UbXU/tpRoZT9xTog8QW6KccjxS2TG+Y8hn2/tdhQw6bnXDmcu6TwbuihoTOUyOthTRNzWRyFWWT7U2ua3uWtz5FHSCJAi8h16k9SfEk64k3aXGfoiv7sc0bt+G9ifgWBwwY8uM0MIaPmtb2GtaV4xsL4jW8E1MwLhk4y6gWPet7rC3I+J5YkFVIyoSgDMBcAmwNvO2GKgqJZGFRJEWXKQgjymwvrcE5m5ac8RCdOIoGyA08hTTRSeJH6a3I9Qfhht/0nUyQv8AVRuASjWJJ0593rzvocJdoywTOqRIySswDacMW97ML87eV8PFPQyUwyxWkjuTkNkkF/BvZb429cCFhRbLiaNHhfK4ULxE6kDUOvI68wbHGU0SzERzLkmGqsp5296M8/VTqPzwllr4GYsshp5+RzKRcjo68m/rhNPtaSZBG0X1jH6qRTkGZfeXMP8AHW+BCc4NoPCwjqDodEm5K3k32W/888LNpVLxxl0UNl1Kk2NutvMc8JqebPeCoCl8t/uyL4r5jqOnPDZtKnlhATisKY6ZsuYqDplbrl8x/wBsC6vaTaxkdmklenBtw1t3LeJLLlN/hh3DTqL/AFcynw+rY/1Q/lhPSiaKNUMaTRgAAxmxt+FtD8DjGN4L2Vmp3Pun6u/7rDI3wx1cWyGqjja6mSkkPUfVgnzteJ/jfEmot76mO3EVKhPtJaOT5H6tvgVwwM8oGqLOh6pYN8VJyt8D8MIqcwlrQymGTrHy18430/hth2xHNuKUtBvVn7K3pp6g5VfLJ+ykGST+E8/Vbjzw3b37oLUK0kaqZStnRtFmUe63g491+nI6coRUF7ZZ4RIo96MXt55D3lPmpOHTZG888QvDIKmIc45G76+SyHvA+UgPqMW0rXiq8KdQtM2qn94tgvRyB4i4jJIVtVdGFw0b21VxqPMYfYNuMaBafZsIg4pC1UzSqJHkOa0YZiDkKgkW1Oo6G9g7yxU1fFJLGDmyj6VTsLSBRylC9Xj+0twyi2pCjFLVezhS1ISYF4wwJKNlLxnUMh5XI5Hxxuo8Uu/beZkXHMdxjxWWNDq+Ntxv1HsVv2julJBSR1TyRZJWyxKpYs9r5mHdAyjxv1FueJT2bb1OpWMG80NzFc2zp78J9QLjwIB93Cjbuw6ja1Q1SxWl2dGuWKWXReEovmRb3dm1Y/K+mIhtunjp50nopGenJ+qkZSpLR5Q4t4Zjf0cYpGh6ZkvyFo1H5epw36J08Mdi6loK5Zo0kQ3RwCPj4+BHIjxwoxX/AGbbyLIAoNknBdB9mUfpU+Ptj0c4sDGWG+u2fHbiFqe2qZIwYMGKJFi7gAkmwGpJ6DHP3ahvGZBYaNUNxCOoiXSJfiBmI8b4uTfWry03DBs07CL0U3Ln/hhvjbHNG9O0/pFVK49m+VfJV0H9L/HE2t0kZrcG2n09TuXXuqQicTZ3+a067B25Js6JZViBac94TRh4pYOig3zKQ4Ynx7vO2Nm29rULRCoo0lpasko0SuDEFZSHZDzAIJXLp7XLTVz2VvjTpc0cCx181g09VIhji0AtFcWUeGbkNNbAYjk1P9N2hlXLd2AdkUIpKgcSQAaKCQzdOfTG8uDQXOsksgBMmtxUr7L90zKVJuGmB7w5pAps7DwZzZFPnfpi/oIFRVRQFVQAoGgAGgA8gMRvcDZQjg4uW3GAyD7MKi0Q+Iu/q5xKMefDmZvdefgG4c5ra6Qk1tw+E71prKRZY2jcZkdSrDxBFjitKnZ0lEeHNcwg2in90jorn3HHK50Pji0cYSxBlKsAykWIIuCD0IPMY7Ehh4tQ1xaq0liDAqwuCLEeIOGeWKSnYCEEwkG4YNIEN+gBzgHw1xJt4t13pFaam79OoJeAnVANSYyfdA1yH4eGG2jrFlQOhup/8sfPGB7CwyK0tcHCxMtIpyyPJGtSJGuzR2b2RYDIwBFh6nCYGZu9ScURWvZyLXBsQgYn5aYcK6lkid5EkCxyMuey3ZeS5lubHUi+MqUNS5Y3sY2YgSeyQxue+Cba/aBwq6stm0sckT5m4pc/WFhlIIAFivNCLYxng04M5LIT9VL7wboGPRx0PvcueFdVs/M3EjbJLb2hqGHg494efMdMYpUh/qpkCswtlOqv+Buvpow/PHEJEVMn1Epy1Cd6OQe9bkw8+jLhXs+t4oaOVQJF0dDyIPUeKnCSqi1WGViDzgm94Ee6T9oafiFuuMGzyHolZD/DIv8Aip/I4ELSdlGKVUAdklYLGeM0QVj7rG+Wx6G1z5nFibI7PoVijFTmnlXVs0kjR5ueiE5SBy1HTERgmSpiIYaHuuh5qw5jyIOoOJjuXt9pAaaZrzxDRj+tj5B/xD2W89euNMCrORvUok5WJbPuTRMbmmjB+6Mn/KRjem6tIEKCmhynmCim/rcXJ88OuDGyQUJlRqfcKD9U0sPkr5k/hfMB8LYaqrs6kdr8eO/7QRMsg+KyAH46eWJ1gwhhtOC6HuGKgO0Ozie6PBVniJqrSIA48e+ltD1BUjEI7QNzJViAkVOKqmSPh3ylQfrYhcA924dR0DWGi3xeuGfevZRnpzkF5YzxI/Nlv3fRlJT97COhy8TLxaPmu5MHzsdcb/mq9c/bj7w8LiM+eWWCBxRxWLqHlazHLryDk8uRbDrtrYG0KynWWtEFHDBG3BjIWDO5ANljvozkAa26WGI1tUtQVyzU5KjSaE291r6W8tVIw+78beRYqamzLWPk4808oLMzTAFVVr5o1C20Uj3fA49Bjg8B7cVicKs2uwSXs32yyO0IPeuJYb/tE1y+jLofK+Ojtn1yzRJKnsuoYeOo5HzHI45NG01jqhPAhjVXDKmbNl5XW/UcxfwOOj9wNoho3jBuqkSJ/s5rsPk4celsY4jdHH1OE94v4iS1Q3V4Wttm7BSvBgwYdcVb9qu1+HnIP6GAkfjnbIvxAQ/PFObp7GWUySyQT1EUAXNHADmYuTlzMASqWViSNdAOuJp2u7QuJv7ypy/uwoF/5gT8cRHd+WqiRDRTyrPKWbgRDVlTu5jdu+dGsuU6AnrgognXfmZbhZ1mlpBta3IdfgSneCHZ81O0tHHLSzwleJBI2YMjHLmUkk3DEXBtoeWFPZnsQzOx6yssCnwDd+U/CJT88at7N66qpo41qWictKbsI+HMDENUksLFfrFYEc7eIxP+xzZVhESPYhaU/inbKp9ciMPjhqUfAGZnkLT0lvXIAFcuyHO5WvGgAAAsALAeAGMsGDCp0YMRreTfaOmLImR5lF2DOERPDOx1ueiKCx8ANcV7tHbFZWLHHIsglqdYVEqxRZB9zm17HV21vpiboganawlTXfrfSCKGSBJFaaRSlgcwQMLFntysCTbmdPXEI2JUxiZo4mzRmNW5Ed5e6eY6ixOE1NsjiJkjBjhtlbihHfiKxDlMoGUXFtScSD6KM6t9lSoHqV/6cYory42rQ1oaFlUwK6lXF1PMHEUpjA0GZntMpYqbtIxsTluhuCCNDoNMS/DHTJKZpni4aAEowJJDsNc1hbKbHnr154kEyU09DdEeI8F2UEhe9GSRfVeRHmLHzxlJUd0pURafaUGSM+egzL8Rp44btny5WZGmMEuYnh2Xh6/YvzB56Ec+WHfLOOsTeodD+RbHUJh2jGkrxRLPxI2fVCczLofe9q1tNTcX64UbUiaNLuWPD1jqFF2X7sg8OmbkevmprKebiLKscWdL3yuczqRYrqoHnr4Y0bV3vihiVypdWuCugZSNCrA/LAASZBBMrURyvm4gjKVAUGSEjLxYzyZb8z4H4HDpHPxAk0DWkQ5o28DyKsPskd1h/wBsVrTb9PYI1+GjExG92iv0U8wPFdVPh1xItgbYllmBhjEjP7aoQA5HvAH2X8f6Ys+E+GRYptiNfcVdu7+21qoQ4GVgcsiHmjjmp/qD1BB64csVjszabQy8aMNcdyaIizEDoQeUqXuviCRyIIsijrElRZI2DIwuCOoP/nLGqG+uNai9sit2DBgxVIjBgwYEKhe13YWQuQLcKTOv+ynufkJQ4xEN1tkU0gknrpmjp4yqhYxmkkdgSFXQ2AVSSelxyvi6u1TZXERTb9JFJEfxAcWP5FG+eKR3TkDSGJ6RqyNu8YkZlkBXTMhXW9msRYgj0BDUYyrsyM9x95pKQJlr8xLePaSz3gpKJlMtAZwqEB45wtwGuFZWU6i4sQdRcc+lk9kO17imueklO3wHEj/JSPjhg3m2LUSUrJTbMaho4wZpWkIMkhRWtmJOYgAmw11N8N/ZltDJxf7uSKYfuuA3zXTHKX5A/wDi4cDZ6rtH85bmD39F0hgxjYYMcTLm3tKqcxg+8ZpP45Db8seUG/MlDDBCYaKdOHmCujNIokzN3n0sxDchewOEO/b96l/+Mh+ZJOHT/wDI1RTxwwxJDLEkMYyy092UhFzAknvC9yCOYIw1EH7DdczzKnSD+67d0Cj28+3IqkxGGmSmVVN449VLs2rDQcwFHwxf3ZtRBI5j9lo4h6RRJ/8AZ2xQW2trtV1MckkSREhFyRrkS2Y6hegN7+t8dF7iL9RIfGol/Jsv9Fwsf7rBqd1CeD5HHWPVSTDJvBXyZo6aA5Zprkva/CjW2Z7dWuQqg9T5Ye8RzYzZ9o1zHnGIYl8lycQ/NnPyGOFMEo2VubS05LJHd2Fi7kux8TduRbmbWucMm8u7FJDSskaQo/dYZyc7KjBiqvq4JAKgjlm5Ym2PCMcqiUkViqk2JDI2cx0k6Rs144spIQWFxnfKNWubX0vhyqqeWIZpoJI0+2cjKPxFHbL6nTEy29WVaKTTQJKRbRnsWvzyjlpz1YcsM+2UkMH/AOwqooInFniiSxYaXTOzMzeByqDjO6C21VEQphWQHkQfQg4apdkwxLfiSRa+0JCNT437uvph03gr6R4H+j0TxuozRTLCqHMNRoDxMp5G4trrhPtSmeSJkUqC4sS1yADzsB1xmc0NNhmrAzTNSTlpJGZTVRACPiKqnQd4jJ7+p1IwrpoKdjaKVoz9hZChH7jcvljU0KobuGpn5cWM5o2t9rS38YHrjJ6tiypIkVTcEgoVzWHUq1wPmNcKupa2zZOlTKPVUP8A9Ritd99mTRS/WNnUgsGANzc2u3nfTwxOpqRGAWFJ4pCRoM6KBcZr65LWvy6431O6sToysZCzCxcuS1vDwI8sVgxNE8OU4jK7aqqnbG3HqeHnSJOGmQcOMJcAk3a3M688SHZ+49ZDCtQ0MgR1DKV1sOYLAaqeuow9bqbgww7QQ1jg04N47juPJfuq55KOtjoxsPW/8ejGe2Myqw2KVDd9NGEWIwOlgblRWy98M5C1ROcd1agC7gfZkH61P5h0OJfsTa8tJMgMbNTVDatGOJFmbQSoy8rn2kIB68wbynbW5NJVXMkShz76d1viRz+N8RuPYdTsi8kDtU0l7yQkd9R1dbaEjrYDzHUY2sewzdbr7rbSH0eJ4oILZ/ibRuPeW9WDgwk2XtSOoiWWJgyMND/gfAjwwrxrXnIwYMGBCju/cV6ZX/ZzRN8C4jb+Vzjm6nlnpqxxTFlmDSRqU9r3gbedh0x0vvut6Co8kzfwkN/hjnLbNRJDtWV4f0qzlksL969xp1Nzgg/eIzb0PuuRftA5HqPZPcE9bUNCJaWtkEaspa8zNIXze3n+rVQX5hdAAPPDRuCx48qfbp5B8QAR/TDvR9oVU4hSSoq0IlDSShicy926CNYxfkbd7mxvphp3H02koAsCZFsfCzaflh6WP+O/YUlHP7zNquH/ANbDxx5ipf8ASDeODGfSrRo1p36XvU3/AMVB8rjEn3e3k2rK0VLS1FMcsSZUyKxVFjW2c8M2IFgcx56eGGXtHp8pg+6JY/8AhyEf0xnSbzRx0CUlLHMkkq3qZIkzPJcmyAk3VAPAeI8b3olsBo29Ss9IsjO3dAmneTaEslfmnlimlVkV5IfYJSw07oGg0JAtppjofcVv7PIPCol/Nyf6EY5k2nAsbKFSVCF7wlFmzXaxA+zlsPgcdH9nVWGjmA6yLIPSWKM/8wbCxxKKzY7q1NBM4bto9VL8RqpkFHWvM+lPUqis/SOVLquY+6rqQMx0BUX54kuEm1SwgkKIJGyNZG5MbHunyPLHCnCVK1xcag49xQtNvwitYQzUy31FLUsoHjaN1ZB8LYltHsuHacJ+j7RqjKNSk0l7DwKLluPvAnExEncugA4qd7R3ip4NJZkQ/Zvdvgoux+WK62tTwzS8WJamSTpLPJw1H4VC57eQCjzw0bz0EuzHgziA3YsOCrKxyixzX8Q3zwi/9WRTy5RUGCMob5soIa9rai9reh06YhEe42SVWtaMVJdn0PCXV2kY82Ykn4C+gwqxFoN4H+j2BhJUZQC7Z2tZQQtrsTz5421dQ5jijTjicKLixXMoADXPLT7X+eMslZSTGMcKrfKoF+dgBf5YjQ2hLlGRWhhhJWTVZHHmVbXnr4m5w4f6TMb8P6yocrmuuTlroALAePxwSQnfBhLs2WRkJlXI2Y2XqF6X8+nwwqxxCxkjDAqwBUixB1BGNSb4VOz1AK/SKUaDMSJIx0BbXMnQEi45E4SpvFATbiAG9u8Cv9RbC5WVxoQynwsRbDNcW3JmyBBcJjJSbYvaRR1FhxOE592Xu/JvZPzxKAQRpqDjnnePd7gHPHrCTy+wfD8PgenLGrY+9VTS/oZWVfsHvJ/CdPliophaZPHBe439DhUyHpaG/a12BymOVitLaVO2ypzUwgmilYceIfq2OgkUdB5fDwtNoJ1dQykMrAEEciDyOKw2b2upIhirYAVYZWaPUEHQ3Um9vQnDj2ebwxpM9EsvEi1enfW+U6mMggEMNTbybyxeHFYT4TevFpf6fSaN95hGvDiLFYWDBgxpXnJj33b+wVHmlviSAP64522pJJ/pdjAM0wqRwxzu4YZR/EBjoTfqQfRcn7SWJP8A+isf5VbHOdJLJLtB3iRpGaSVsqe0VIfNl+8FJI8wMchfeOpvU+y5F+0NZ9PdWXNtfawjLQ7Uo6mdBmanjWIvZdWC93vkAHQW8sV5uJJm2ij+PEY/FWP+OEOyKb6PUxtNxITGwdbxNmLJqqge7cgAnWwvzwu3Dv8ASJH+xBI3xIt/jilLFWjxNhSUc1ozNq2fQz4Y9xaX/onywYzaJaNIoj2uUFhJ/d1TfKZRIPzOI/u9sV6mmzPtCKlgjYpklkZedn7qg2e+b1xZvazsjOJbD9LBmH44Gv8AMq4H7uKEvi9DuezJ3W3rNQpN7XZjpYpHvVHSxRQwU9SaplZ2eXIUUBggCKCSSLqWJ5a4tTsd2nmEYv7cGX96ncj55ZPyxQ+LB7LNucJjc/oZBL+4w4cvyVg3quGpbZNa/I8jZ6paM6bi3MdLV0Vho3o3gFFTmYxvIAQLJ0vfUnovS/mMOwOBlBBBFweYOJnUqhc1bxbXSpqHmSERZzcqrXF+p5cz6DCKir3hkWSJ2SRTcMOn/byxcu9XZRBMGemAim55QbRt5W90+mnlim66iaKRo3sGUlSAQ2o0Oo0/PGRzS02oIM61nT5xTjvXvfJXTRtKACsdgB7P3iPMnX0thkjr0gZmaCKfiIU+svZSQe8tiO9r+XjrjZcHKPDlex+PTCKpnjLAZvZa97Gxt87jFIDjXBkda5EaDMgrVR7xVEShY5mCjkOYHpflhzk2xtBFjqnMvDa4jkdO43iBpYj+tvLRJturaqk4loVOULliQRr3RYaDrbxx5s3Y9VVXhQlliVpMjyBVUD2iuY2v6eON4EF+AWetEbiVMt3qJquMVBkQyMSGV0zDMPK/hy00GF1UslOyymCOyXLPD3QVIIsy201sb26YgW7m2jETGWKxuykkWuCpuCpPI+f+eLG2Yk1VMtOkucSRnOZIsnDT7VhbMSDp0JI9ceVGglkSrwXowogeyslWxtqvUXfIqxW072Zi1+tuWnl4YdMaavsonp24lDOG8Uk0zeRI7p+IGEv+lGiISriamk5d8fVsfuv7J9L3xF0Nzbwtb2NFsN1Yc94v9NaS7RgEBaURq8b/AKRCBoftrceeo+OEUdZRN3lzwt4pmX/luMOW1Z0JyCoEbsvsmzIwN+d9AT4g/PDRsSRODfRkF0nTnYXOWQeg0a3QX5jCqSUxbb7/AAwWqYipzHJZgOt+QcW8gfU410+6EDuFEpRJT9TL7SBjyjfkRf3Wv5EXthwFORljzWddYJedxb2W8TbmPeFiNRphGL5xk1/XU/Q39+M+fPwPkdcdkMRNWgUmLR3VoTiD84po212eVlNcmPiIPfi74+I9ofEYY9n1rwypImjowI9Qf/B6E4tOg7R/o0ISZZJzyikWwLqOayFiMsqDQ9W063xr/wBFLtSrXjxqiiNnZY9GF7KuZwLs1yT4d3keeOOhMDm1HWnBe2P118aA+FSmTBF45WY27FYGzK9Z4Y5U9l1DD4jl6jlhViG9mNSRBLTue/TzOlvK9/65sTLHqNMwCvkXCRkoL2obT4aIP2aSTH1VOGv5yfliht2to8F5XExhm4RETi/tFkuLgHLdAwva2vniwe2HbmYygH23EK/ghuzn4ysR+6MVNilFbWL35mXD3JUqS6rVbv4+0lYk3aXUT00qGa0Yp2RkmaN5JHYFQ0ZVFa/eudLALzwi7NaDPxvvmKEf7xwD+WIRi4+yDZOlPcc2kqG9FHDT82DfDBTAAwMH5EdzyCKKSXlxwB7equXIPAYMZWwYVUUd35pLwCW36Fgx/Ae5J8ArZv3Bjmfb+zDT1MsXRWNvwnVfyIx1vUQB1ZGF1YEEeIIsR8sc79puwGjIc6tC3BkPiBrE/wC8pHxNumEY7RxwcHWb7x6hdiNrwiMRbux9FAMOW721Po9Qkh1S+Vx4o2jD5G/wxhsfYU9XJw6eJpX8F6DxPQL5nTl4jEl2ruLFTwtG1Skm0dX4EV3VERWaQM3LPlBa2ns21vfHoRA17Sx2Kww6zSHDBXvuVtPiU4QtmeGyE/aWwMb/ALyW18Q2JBiiuy3fHh5c5/RAJL5wE91/MxMdfus2HztR3vnMr0kL5Iwq5mXVmLANY/dsRoOd8eWIlRsn3iw994tXpVaxm242+265be0vtXWFWp6Vs0h0aRTy8Qp8fFvlrqKl2FKJ5ck08UC2J4kikjyXum/z8MN1Xs6RSSe8OrDX59RhHjbDhQ3tnOaxxIj2mUpBKqiuZri4y/dFgf8AG3kcb9t1VPI6mmhaFAoBVpDISw5tcjS/hg2zS06GP6PO0wKAuWj4eV7m6jU3Fra/+Aavh+iiL6OvGz5vpGdrlde7l9kDUa+WNDWho8IUCSbytqbUqJqdKRVzxoxcBIwXvrclgMxGvXwHhhDHWMOeo8DjZsza81M+eCRonIy5lNjY8x6aYW7u7Gad2e4yx6kE9526Ig1LOdT4C2pGmEi1Q0lwsCaHWc4AJx3b3aaokDLD3QDcvoi3Fgx9L3APMgaHFlbY2xTwSIn0iWGeNMmaJcxyEDutoR0BHhhDNtnK8DOhhp0Y/wBnCEt7JySMw7h71u5zBsTc8ontHZ1TLJLUGGQBmLm45Dppz0GPnHxXRHAudLK31X0MCCxgMxZjdPcDfsyU7qx9S0ivtF3tdZPr/a93wjtew5Ysiip2enRalVZyi8QEAqWsM2nI64oXdeqqFJanqFhy8wz2B8ypFmHriZxbyTVbrT1E8RiWMu5hunEsbZWbN7IHeIW1+uKwo7Ycw6c+K7SqMyYMF4cNQIPP0KXT7HpErJYqdIzE8N5UWxCPmsAPs5lJOUfZBxAxu7UU8kjQsM0RNxcZjH0Yq1s6EdVvYg3th+2NttXrUjg+rp7sFRVAD5UY52PO+YaDwGFe26pGqDT1cSPAwDRvY5kvoSbclDC2cEWuL3GMznziEyVqPGdBaRY4GwzEwfXYVGNk7dYqY5Irwk3BQhMnXuliNAdRrp08MLBtnMq8QNxFvkliAdh+NV0F+ouQfLDmd35450ggSJwyko5jUMMpAIc3AFsw7wBJvyw/VXZ7WmIFaxRL1URhE9A2rfEj5YdgivE2ixRfoXPl5Z7ZDqVDauczQkvFJHKbG4jYo5XkRpdW8G5+ZGHKGBuGs03FMqrqFbIef93Y26m97XOGjaWz9o0TZpeLb7RPEjPqeQ/I4SPvlUHlw19E/wAycZoukJANhG2a9iF+kRC2tDLXNOIcJc5KfdnMYj2hWIHSTMkb5k1U9TY6k6va5NzzOJrvHtX6PTs62MhssYPV20Uel9T5A4rXsmmeWulkY68I3yqFBuy2zADnz89MHalvkBmKNomaOHzlItLJ6ILoD4lsevDedEKotNg2+2OpfNxoYbFc1xsF5Grvgqv3y2iJagqpzJCOGp+0Qbu3qzknDDj0jHmPYhQxDYGDBeREeXuLjit1JTGR1Rfadgo9SbY6U7PNlBFkceyuWCP8MQ7x+MhYfuDFJ9nmyy0rThcxjssY+1LJ3UHwvr4Xx0jsfZwp4I4gb5FAJ8T7zepNz8cYIrtJHlg0cz2HVbYTakKeLug9+iWYMGDDIRiD9o2wFkXiEdyReFL5XP1T+qucv7w+zicY1VdKsqNG4zI6lWB6gixGJxGV2lvzUUzHVTNcn01RLQVTA5gy5o3CsULIwswDDUXU3B6aHE23baGWOSDZNHMamZCktTUspWGNx3rFdBcX1sCfA8sedpW6TqWbnLABmPWSE3ySeZGobzDdLXj27+9cq0/0U1BhjV+KlwzKxHOJsnfKkgMByuCDodNMGLpWTPmFh29sQs8RmjfLA3LHaVIuzqlZKWdKiNLI7pfJxMo4kZ8VOpB1BF+qnE62HsSmrwAsjRvILwuTmBsNYXBOjoBpYi6DrlJMa2NsSSeCWr2hMYaBmzEhAHnkAZYxGgA0Usbe7cm3UhsoquTZlS0E2bhnKzAd1hcB45U6rIAQbfDpiVJg1/G0TIv1juMOGKpAi1PCbAeR7HFSnbm4dVTXLR50H6yK7D4+8vxGIrUbNR+YF/EaH5j/ABxfW6G9wqFWORlMpW6ONFmUe8vg495OnMaclu2NzKSpuZIlzn307jfMc/jfGNsKfjhOWsv/ABiBczT7APut8D/mP8sZbIllpJhKII5rAjLIvETXrYHmOhxce1Ox5tTTzg/dlFv5l/6cRHau5NZBq9O7Dxj+sH8uo+IGKikR2WOE/mpSMCC61pkq6giLychzuRbKAPQch5YtXd6spQgWGWCE/ZlRoyf94rOG+IB8sNey4qWI5p3BkGuQq9l+a6n8sPc8ryd6lSMNbWSRCt78gugJ8bnTljzqXTNM4BzbNcwF6VFgQ4UM/wAjiCOkj14JalQWLXEhUaDgtkQ/eaSRAbeAVPMnphs2hVQ8mfn7kTSTOf3mJW/oowgnsjZqqqaRx+qjsQD56W+dsYRbakZstLAAep9p7ebHRfjfGUXeEADZ/kbeATm+0z+ZCxNm0aRqeRZkiaNCe4JLMb21uPA+eHnjrOqWSSqc6hSRHGhPO4XkOmt743bWli4eSfIHI1SImSUkajNI9yov0XKPXDHs7abwjKAGizFsjMdb/aKFTbTkCMVIDwLbRjbLueSi0FjjkcNfS1O9XX8AqWlQTRnMkMCDIpsR3+pBBIOo56YR7T3waeSJ2jXKiFXjN8rlj3gbEMU0Wwv488bNob1SzRiMxUyoBZQsIGX8JNyMMQgwaOrceS9Kix6I0VozHE5TFXup9uvvpTLURvM8sQRGVVa0ijNlGjgB7ALazBvxYmW0u0+hi5SGVvCNSfzNl/PFJRw3NgCT4Dn8hh/2ZuNWTexAyr9qT6sfnqfgDjZCivAqtHJedShAe+tDBaMi6fpPqn7a/a7PICsESxKfefvt8vZ+YOIQY3mlJsXkc8lXUk+AUfkNMWTsjsfGhqZr/ci0/mOvyAw/V8tNsxMlNEgndSQD9kc5JW9oRj11Og15O5j3CtEMgszXhvhZio1SkbMoTFfh1My8Sd+sEWoH79rqo+0WOuXFTT1YrqoF80dLGBfIrOYoFIBNhc3N+fiwvhRvjvUalzGjM6FszuR3pn+1bogAsq8gAMKJthTjZlNU0mdojxBU8InMsgdgM4XUpw8oHQXP2td1GgylEdZgBkM9p9s1ijxJ+Bu/Xq2BO+9O5zvAs8Mr1kQfLAYBmjSKwtG63zQkGy3FxzLWPOC7SpEFQ8dOWkTPljJGra2HLnroD10Ol7YVw1k9HFZJHiNTGwkTVbxkgKSPFhmsTrbUc8SDs63bZ3WfLd2bJTqeRfXM5+4guSfI9bYvFi6FhdflrKiyHpXAXZ7FY3ZlusI8oOq0+rHo1Q419QiG37w6rizMI9kbMWnhSJdQo1J5sxN2Y+bMST64WYyQmVGyN+O3Fa3urGy7DYjBgwYokRgwYMCEyb07B+kRhkA40dyl+TA+1G33WsPQhT0xzpvfu39HfixgiF2IsdGicHWNvAgg29PLXqbEP313SEyvIiZ8wtNEP1gHJl/vVHL7QAHMLaRrQ3aVm8ZjuMOCeQe2o7ccj2zVGwb2V086zfScklPEAGdgAEWwJyEEOToWAUk87aaL9u7DDUc20KueSaeSURxGyqkhsCXHMtGqAgWCjS1sMO8m7jUrBlOeB/0cnj90+DDw/wC4D3QVI2oaKjdoqWGmR85zWDal3dAechUcvG55aDex7XtD2XLE5rmktdemvd/eGSkyh1YwOc62JUgqbcSJujqR09Di891O0FJUUTSKynRKgaKx+zIP1Un8p6WvlxBtvfRpIEeSWOHZv0WQUdOAeM0inKJOWjFrG+bUNYjVjiEUtJU0kf0qnbi098kjqrGLNYFkdWAuNbZuR6HpjPEgkmvDsOIwPY6+M1dkSqKr7RzHsup8GKU3M7UsoCBgv9xK3c/3UnNPwNceFsWnsreuCchLmOU/qpO637uuVx5qTiLYgJqmw5H5buVi2ysLRn8u3pFvFuxLVyC8sawpYqhiLkt9pjnW9ug5ddejbtDdUwxNJNWBEUXLCID5XZtegHjbE3xoq6COUASIrgG4DAML+Nj1wkSjw4hrOEymZGe0SBVOUWzaZJGcAd72I3biso8Wte8jcz4Xt54kWy9z3qUfK70sINlCxZGfS7N3gCF1sLDWxxYkNMqCyKqjwUAf0xsxnZQW167zPorOpRq1WiXVVuOxlP8A3L/8Nf8APGxOxuLrUyH0RR/nixMGNWhZkoaV2ag0PZFSD2nmb95R/RcOdL2c0KfqAx++zN+RNvyxJsGOiGwYLhe44pNSbNiiFo40QfcUL/QYU4bNq7xwU+jveQjSNBmkPoo1t5mw88Vrvl2pWBQsUH7GJgZT5SSDSMeKpc/ewOiBpqi05C/5rNiA0kTNgzKme8++6QB1iZS6e3Ix+qi/ER7T+EY18cuKN2/vNLXSGGDO4kN3drB5SOrnQJGo5Loqjww1VO1pK6aOJmWKMuFRACI0zG1yBqTrqeeJlS7Ip6KeTZ1YF4FWqNDXLo19CjXuV4ebQryGl7g3xVkAzD4t+AwGvWfgzUnRRKrDuxOJ7BY7jbLspFHNwtqQveWOVFYSRC11i53A1JAsWuOmUjTvBtmKnkqKjZ+0ZYpJpCWpRA0ViSb3zHKMuutr3w27x7K+g1MzlTSzI6tTpG+a5Dd5lOhWEpqCdQTlFwDZrihqNqVTyO12Y5pJDoqL/QADkPL1ONLnNaC9xsUACSGNFq82JsqSunZ5XYoO/NKxJNvU6ljyGOhtyt3OCgldMjlQscf7KLSy/jawLegHu6s24O5aIkblbQJ3olb2pG/bP/VVPk3RbWDjAC6K/SOsH4jLWdZ5BbJCG2o3efTYEYMGDFUiMGDBgQjBgwYEIwYMGBCh29+5QlDvGgcPrLByD/fQ8ll+QbrY64ofePdJ6e8kd3gv7ViGjI91xzVgeunwx1Thh3g3UScmRCI5iLE2usg+zIvvC2l+Y8baGUnQ3V4W8YHsdfFOasQVX7jiPZc2Ptc1S0lPM6RRwAospUkBHYG7Bbk2tzHx8cSPefeP+1U9HQG1PSHJEeYkkYEPK3RgbnU6WueRwo3q7NirnhrwZjrwWPcfxMT8iPu6EdQuIOryUzurIFcqUYOuoDCxKnmpt1HQ9QcbIUZkW6wjA3/NdyyxIb4d92aku9O7EWSgNKjZ6mEs2ujZSFEljombmemuNNTJXbOdqeYB0jsWja00YB5G4N08uR8sO+62+EUksDVTIkdDTgQwgG80ka3XM9rXzXYAkAG1geeFu7kxSjqq2plMM+0ZeCkuUkquryOBcHLYFQb6ZRjr2B4qvEwuNcWmbDJe7B7XSlgXki+6/wDaIvzIlUejYneyu1RZLXWKXzhlAb+CTKR6XOKk3Yhpq6pVapeHGVEQkSyOZZHbhO1gFJI7pNtcoPnhrqt2RC7xzyiKSOWSM5lJUiNQ2YEHNc3UABTfMNcQNGl5HEbbR35qojz8zQdlntyXRkW/VPbvrNH+KFyP4kDL+eNy770R/wBYQfiuv9QMc8V2wKujVWFQBmhE6qkrqxiYgBspA1ufZ5417P2ztGRHaOeXhx2zuzhUW+guzkC56C9zhdFGwLTxHdNpYeII4Hsui232oh/rMZ9DmPyAONUm/VNbucWT8EMn9SoX88UFFUbVedacSTcaQZkUyKudSLgq1wrAjW6k8sNu1VqgheWo4gD8NgJ85VtTZlB0HdOvK4waKMcWjieyNLCGB5Dur22n2npGNI0j855kX+VM5OIPtzthLXAld/uwLwE+LsTKfhbEBO74jpYqqdmCzswhRACzCOwdyWNlUEgAaknwGHjZuwYTRV9XBeUwNEI+IoJRXyl3KaqWGq9QLEjocN9MT53k7LB6nmuaf+LQNtvtyWiHa9dXuYaSMjNqUhFifN3JufUnGe5W5yVb1EUpdKlFKwxsMoaULI2V794Wychbr4WLjJVRnZ0G0VVYqmKo+jzcICLiqUJzWWwEmUjUAa3Phg29vqbxmVANoU88bGojy/XRIHylwDYSWbUHoxBtyxdkNrBVYJfOai5xcZvM1t2dvTBNBHFXUwCwEJxYECTU7A91sqizRkjUW0YHnmGGrb29MT0r0bKJ+DUOaWYEqEhYnTxYG4sulvgBhq2zt56qqmkhj4JqD3o4izZrkEg9TcgEgAAnph+3b7Ond146sznVadPbI8XN7Rp5kj1vpjkWKyFa6/AY7h8C6xj4ljbs8Ex7J2HNWu0jsRGD9ZM5uNLCwv7TWsAOmnli7dy9wURFLxlIB3lib25G+3N/UJ6X+yHjdzcpYcjyhS6exGg+qi/CPef75HoB1lOMZD4prRLhcMtZzPILUKsMVWbz8uCMGDBiqRGDBgwIRgwYMCEYMGDAhGDBgwIRgwYMCEnrtnxzIUlQOh6ML/EeB8xriDbydmokWygVCDkkhtKv4Jevo9vNsWDgxN8Nr7/fina8tuXNO2ezd0YiFjm58GYcOS3lfRx5jTzwwGoqqQ8NwyqDfhyqHjJH3XBQ+ox1bXbPjmXLKiuvgwB18R4HzGI3tHcBHBEchCn9XKONH/Mc4/it5Y62JHh5OGuw8bjwSmHCf/1Oq0cFzhU7XLowI+saXitIDa5sQBltZQtza3K/phy3v3m/0jNFIwCMIURydAZALO5t0OmvOwGLI2v2Qg3P0b96mlA/kksPkTiIbQ7Msn62SPyngdP5rZT6jFRTGDztLd0+YmpGjP8AxIO+XWSQ9pm1Yp6xTBIskKQRxoynSyjXTmNSdDhTS1CzbD+jQ61EVVxXjHtuhUgMo5vYkAgXIthvfcKa/clp39JQD8iMYN2fVvSIN5h0P+OGFLo8pVxxSmjxpk1CpjR7Sjim2HAWXj09zOcwIjWQ3CM17AqLki+mIbvxVI1S6IiKI5Je9G2ZZA0jOr3zG5s3Q25WA5YB2fVv7ED1dP8APGa7gzj25KeP8Uo/oMH1VHFtccV0wIxEqhSg7xU9Rs6GkqC8UtKzGGVEEisj6sjDMCDe1iL8hhs2dvG9JIxpScjJkkEqhllBvfOmqga2AuSB11OH2g7Ns/OYv5QQvL+YFsSzZPZAND9GdvvVMqoP4I7n4EDCmmQ/wBdus4mQXRRn/kQN/aaq56uaoyxIncUlliiUhQzWu1tSWIAGZiTYAchh72X2eSsyiduGW5RqOJM3oi3t64uzZXZ4qCzyZV/Z06iJfi2rn1BXEm2dseGnBEMapfmQNT+JubH1JxMxY77BJo4nsOaoIUJtp8R4Dv0UA3W7MuGLhfo6nmxs9Qw9dUjHkMx8hif7M2RFTrliQKDqTqWY+LMdWPmThZgwrITWWi/M38U7nl1mHJGDBgxRIjBgwYEIwYMGBCMGDBgQjBgwYEIwYMGBCMGDBgQjBgwYEIwYMGBCMY9MGDAhV3vvyOKlr/aOPcGJRlSGsKTmMWfuR7QwYMchIiK0I/ZHpjIYMGLKa9wYMGBCMGDBgQjBgwYEIwYMGBCMGDBgQjBgwYEL/9k="/>
          <p:cNvSpPr>
            <a:spLocks noChangeAspect="1" noChangeArrowheads="1"/>
          </p:cNvSpPr>
          <p:nvPr userDrawn="1"/>
        </p:nvSpPr>
        <p:spPr bwMode="auto">
          <a:xfrm>
            <a:off x="74613" y="-1028700"/>
            <a:ext cx="2143125" cy="2143125"/>
          </a:xfrm>
          <a:prstGeom prst="rect">
            <a:avLst/>
          </a:prstGeom>
          <a:noFill/>
          <a:extLst/>
        </p:spPr>
        <p:txBody>
          <a:bodyPr/>
          <a:lstStyle/>
          <a:p>
            <a:pPr algn="ctr">
              <a:defRPr/>
            </a:pPr>
            <a:endParaRPr lang="en-US" sz="2400"/>
          </a:p>
        </p:txBody>
      </p:sp>
      <p:sp>
        <p:nvSpPr>
          <p:cNvPr id="4" name="AutoShape 4" descr="data:image/jpg;base64,/9j/4AAQSkZJRgABAQAAAQABAAD/2wCEAAkGBhQSERUUExQWFRMWGB8aGRcXGBwYGhsbGh0YHBwdHh8eHCYeGxojHBocHy8hJCgpLC0sGiAxNTAqNyYrLSkBCQoKDgwOGg8PGiwkHyQsKTIsNS4qLC8qMiw1LCw0LCktKiwsLiwsKSwpLCwsLCwpLSwsNCwtLCwsLCwsLCwsLP/AABEIAOEA4QMBIgACEQEDEQH/xAAcAAABBAMBAAAAAAAAAAAAAAAABAUGBwIDCAH/xABKEAACAQIDBQUEBgcECQQDAAABAgMEEQASIQUGEzFBByJRYXEyQoGRFCNSYnKhM0NTgpKisSRjwdEVRHODk7LS4fAWVHTCFyWj/8QAGgEAAwEBAQEAAAAAAAAAAAAAAAIDBAEFBv/EADcRAAECAgYIBQMEAgMAAAAAAAEAAgMRBBIhMUFRE2FxgZGhsdEiMsHh8BQzQgUjUvHC0iRikv/aAAwDAQACEQMRAD8AvHBgwYEIwYMGBCMGDBgQjBjGSQKCWIAAuSTYAeZxEts9oKIpMOUqOc8hyxD8PvSfCwP2sI+I1gm4pmsLjIKWu4AJJsBqSeQwxVm+tOtxGWnYdIhdR6uSEH8V/LFN7x9qAkNhmqWHIyd2EH7sQ0Pq2vniLTbUra3TM5TlYWjiX1JIQfvHHGtjRPK2qM3du5CC6Ey8zOrv2mrk2v2qcO4L08PkS07/AMKZQD8TiIbQ7XQf11VJ+HJAv8oDfPER2BuHJVmaNZYkqIjl4Dkqzt3tFb2Se63Xp4a4S1dDHTW40EnEyOrJIxXLMrLa4UKcmQg2vrm52xQUSfneTss6W81M0gjytA22/OCe6ntKzfqC3+1nlf8AK9sIX38J/wBVpfjGW/MnCvf+ihpjEkEEaxVFNFMrd4urEnNZiSSDaxHmMaOznY8U1QDUozQteHQaK8qsA58Ao1v0LKcP9HAlMt4kn1SmkxpyB5DstS79t/7Wl+Edv8cLKftHy/6vl/2U0kf9DhPsWMbOrp1qoUmSAFZI3UMGBeNQwBGhyvmU+mFW9e6y0xUQBJIKqZGppSAzGNge5fnoxUEenicH0cD+PM90Ckxs+Q7J6oO1wD9ZVx+rLMvycE4luyO1gPYCWnl8mzU7/nmUn0AxC9s7k00ldW0lMhiamg4qtnLKzKqs6MGvYHNYEEWI1viB7L2ZxyQJEQ90KHzXdnNlVQqnXrc6Dx1GE+kF7HuG23rbzTfUGcnNB5dF03Sb8Qm3FDwebjMn8a3UD8WXD/DOrqGRgynkVIIPoRocctypX7Ncgl48rZTZhJHmtfKbEre2tjY21w+bA7TeG13DQseckGgP44zdW9bE+FsTLYzLSKw1X8D6FUD4T7Aap13cfZdGYMQjYHaMsiAyZZE/bQgm3449WU+l/QYmVLVpIgeNldG1DKQQfQjAyI1/lPzYhzC29bcGDBiiVGDBgwIRgwYMCEYMGDAhGDBgwIRgwYMCEYa9t7wx0wAN3lb2Il9pvPwVR1Y6fHTCDefewU944yplAuzN7ES/afztqE5nyGuKI3p36aVnSBmsx+smb9JL/wBKeAFtOg5YkXOc6pDEzjkNvZPJrW133czs7qT76dpN2KsVmkB0iUngRn73WVx5/AL1rjae056ktLKWcKRc27i5r2Hgt7G3jbD3utunHNA9TIWmSJ1ElPA1plRtOIbqQVH2VuTrqLYc9l1sWzqyujgZailUKGEicQSRhgGTu6ZgXIzaC638saoUBkM1r3Zn0y3LNEiuiCVzch65rTu1u9TSxVJhPHrIIkmRZFvE62DSAR3uSt8veJuemF+41WtZRVVK8XGMDCsghDHUKbPGpIJsQbW+9htl23R0VXBWbOaS5BZ6ZxpHmBBQyXOZT4WJAtrfQMNJT1FTJIaeIoJCcyxXSMAm+UktovkTiziAC5xkNam2ZIDRM6kpNEIQ+aURmRWKqSTIhjdDFmCXKOwvztbywbf3zlraeKOoAeWFjlm5MyEAZX07xBAIb1v44d9idmTSnVmlPVadcwHrK1ox88TrZXY4BYmGFPOV2nb+FcqX9DjOaU0+QF3IcTLlNWFHd+RA59FU23N5mqo6eNo0UU8fDRgWLFRb2rmx18AMJeLK0caCO6xsWUiPW7Wvc2u3sjn4DHRNF2bIg1mZfKGKKIfmjN+eF6biQ9Zag/75h/y2GF+oi4MH/o9k2hZi48Pdc7bW29V1DSPOuZ5ECM5gVWKqQV1VRqCBr5AcsaaHeaWL6OGAkSlkMkSPewLFSRoQct1Bt4k+OOkG3Fg6SVA/37n+pIwjq+zpGGk8h8pUilH5xhvzxzTxR+A4n/VGhZ/I8PdUfNv+39reKERz1lxLKXLkI3NIxYZQfE3PLwxj2aRwjaEUk8iJHDeSzMAWZQcirfQnNY/DFnbT7HQ17R08nmmenb8i63xB9udljRXN5If9soaP/ix3UfvWOGFKaBJ7S3mOU+aU0dxM2kHl1Wvca9XtCWrqWKwQs1XNf2cwzZFPjqbW8FI64177bFSKAvUcGLaDzkiGArYQOMylwndBB5EWJBF7nkyVdJWUkTxtnFPKLNlOeFxzBuLre4BB0OFO0d54qpo5aiImaKJIggNo5chtmc+0pynkLgkcwNDpa4P8TDMalFwLfC4SOtM9FLPAFnjzxqWKq40DEWJXwa1xca88T7dLtKKv3mEEp5ta8Mh/vFv3T94WPnbQp9+onlpdkU8YZ3eN2VO7e8jrZe73RblpYADphHvDuTEjNT07l6umpuLU2sYyVIzqnUOqsD4G3Q6YjFgsi2mx2BF/9aiqQ4j4dgtGRuV8bB3pSo7jDhzWvkJuGH2o299fkR1Aw945Z3a3xaDLHLmeEEEWJDxno0bcxbw/8N7bpb6iYIkrhs/6KYaLJ91h7kvlybpY90ZZuhuqRb8Dgex1cFpFV4rM3jEe2tTDBgwYqkRgwYMCEYMGDAhGDBgwIRiOb2bz/RwY4yolK5mZvZiTXvt56HKvUg9AcL94dtimiuAGlc5Y0+03n4KB3ifAeNsc87870NK7QI5cFryydZZPh7gsAAPADoMScXOdo2XnkM+ycVWtrvu6nLukm9W9TVLGKLNwcxJJuXlbq79STzt/2AX7A7P5qmmWSGFZhKrXladY1hZXIAy8y1lBNwQQ+lueFe5u7QJkhEr021QQUV+4Gj95I3BJEjDmw1sLDTNhon2XFA9SZuI8SSBOG+aCR2bNfQAqJEsrHQqVboSuNsNjYbajP71rI9znms/+llsyeo2LtBeIByHEAOdJIX52I0YEDTzGGyRzNUSLQxyRxykgRBsxyXvlYi3d5achYXJtfGdDs+StcWyxwxKFLG+SJBcgXOrEkk25knE42bsbJeCBeGo0ldx32Pg9uv8AdC1ve6riMelCGZNtdyG3t0FqpCgF9psbzOzukO7XZwD3pMshU94s2SnjPg8n6xh1VOXW2LAoItmQgCaoSoK8kRSYV9I4wyn98thnk2ICBc52GgaUcQAeCpcIg8gMaq6OaKMstQqhRexjVRp00x5pi1jWdadfoLh11rcGSFVtg1epxU7TtCoVsMzqo0H1MgA/k0w4UO99HMbR1MRPgWCt8mscVrSLVMivxluyg5Wita/Q2bCevkKj+1QI6ftI9beoPeHzw/1BxCXRBXBVbVhi1kljT8Tqv9ThNHvPSNoKmAnylT/qxUEexUP1tKySDqkgDD0uRdT629cONDPDKcjRIko5xsi39RpqMN9TqXNFrVuQ1SOLoysPukH+mNuKoOx4efCQHxVcp+a2OFEHEj/RVE8flxC6/wAMmYY6KSMQuGEVZ+PCMQKn3srI/aEM6+YML/MZkPyGHek7QIDYTrJTt4yLdPg63X52xZsVjrikLHBb9p7lQSZjGOA55mMDK340Pcb1sD54qnfDst4d3yiH+9jBMB/GurQE+Oq+eLygqFdQyMGU8mUgg+hGmM2UEWOowGGJ1mmRzHrnvRWsqutHzguWtmbTqtk1KkoMyhsocBlswsWjaxyk/aX4g8sSLdarE0ctLs+GZqqrFqiqqGU8OM3z+z0NzqbEk+NgLI3s7OkkjbgxhkOpp72sftQt+rf7vsn7upNJ7U2PNQSCWFmMdyoe1iCdGjlU8ja4KnQ4tDjzNSJY7DI++rqovhVRWZaOY+Zp+3soKJVgp4jGsKRPlq82aSR1LFiUHOIyKUA53a63AN41u/t96RsrqWgkALRnqDyZfvacx4eWm2COGoaPhxASFliWnDu2d25Ek+zADplUluhNjmxLt893ZqysgoaZUP0WER52Kpmb2pGsBcRgmw0yg3Axd7GvbUfcotc5prtvVl7lb3iVUjd84cfUzH9YBzRvCVQD+IAnmGxMcct7t7bajmaCe4jLWcA6xuDpIpHUEA3HgDrbHQ26m3+OhSQgzRgXI0DqfZkXybqByII5WvhFaG7Rv3HMdxjxWyYe2u3eMj2T9gwYMVSIwYMGBCMYySBQWJAAFyTyAHM4yxEO0HbSpHwSbKVMkx8Il9399hlt1CuMJEeGNLimY2sZBV32k76E3ZSRJMpWIdY4OreTyEX+Q93WA7r7SippPpDosskTKY4nvka5Ickjkyi2UHS5vrlAOuqmeuqZJGZUuCxZyQiIvIEgE25KLDUsPHEl3d3li+jcKaipakwA6lLSumgTKyi5ysbEn3SD0ONECEYbJu8xtPbYLlnixNI+y4Xd1p27sClkhNfs6YRRow4lPI2WWFz7OQ82BI0t89DZvaeo2rU8SeQ5UUZ5D7MaLpoPtHw5knCfas0dXUIlHTCBWygRBma727xJboLkDlYDzOLk7Nty0VFci8UbXU/tpRoZT9xTog8QW6KccjxS2TG+Y8hn2/tdhQw6bnXDmcu6TwbuihoTOUyOthTRNzWRyFWWT7U2ua3uWtz5FHSCJAi8h16k9SfEk64k3aXGfoiv7sc0bt+G9ifgWBwwY8uM0MIaPmtb2GtaV4xsL4jW8E1MwLhk4y6gWPet7rC3I+J5YkFVIyoSgDMBcAmwNvO2GKgqJZGFRJEWXKQgjymwvrcE5m5ac8RCdOIoGyA08hTTRSeJH6a3I9Qfhht/0nUyQv8AVRuASjWJJ0593rzvocJdoywTOqRIySswDacMW97ML87eV8PFPQyUwyxWkjuTkNkkF/BvZb429cCFhRbLiaNHhfK4ULxE6kDUOvI68wbHGU0SzERzLkmGqsp5296M8/VTqPzwllr4GYsshp5+RzKRcjo68m/rhNPtaSZBG0X1jH6qRTkGZfeXMP8AHW+BCc4NoPCwjqDodEm5K3k32W/888LNpVLxxl0UNl1Kk2NutvMc8JqebPeCoCl8t/uyL4r5jqOnPDZtKnlhATisKY6ZsuYqDplbrl8x/wBsC6vaTaxkdmklenBtw1t3LeJLLlN/hh3DTqL/AFcynw+rY/1Q/lhPSiaKNUMaTRgAAxmxt+FtD8DjGN4L2Vmp3Pun6u/7rDI3wx1cWyGqjja6mSkkPUfVgnzteJ/jfEmot76mO3EVKhPtJaOT5H6tvgVwwM8oGqLOh6pYN8VJyt8D8MIqcwlrQymGTrHy18430/hth2xHNuKUtBvVn7K3pp6g5VfLJ+ykGST+E8/Vbjzw3b37oLUK0kaqZStnRtFmUe63g491+nI6coRUF7ZZ4RIo96MXt55D3lPmpOHTZG888QvDIKmIc45G76+SyHvA+UgPqMW0rXiq8KdQtM2qn94tgvRyB4i4jJIVtVdGFw0b21VxqPMYfYNuMaBafZsIg4pC1UzSqJHkOa0YZiDkKgkW1Oo6G9g7yxU1fFJLGDmyj6VTsLSBRylC9Xj+0twyi2pCjFLVezhS1ISYF4wwJKNlLxnUMh5XI5Hxxuo8Uu/beZkXHMdxjxWWNDq+Ntxv1HsVv2julJBSR1TyRZJWyxKpYs9r5mHdAyjxv1FueJT2bb1OpWMG80NzFc2zp78J9QLjwIB93Cjbuw6ja1Q1SxWl2dGuWKWXReEovmRb3dm1Y/K+mIhtunjp50nopGenJ+qkZSpLR5Q4t4Zjf0cYpGh6ZkvyFo1H5epw36J08Mdi6loK5Zo0kQ3RwCPj4+BHIjxwoxX/AGbbyLIAoNknBdB9mUfpU+Ptj0c4sDGWG+u2fHbiFqe2qZIwYMGKJFi7gAkmwGpJ6DHP3ahvGZBYaNUNxCOoiXSJfiBmI8b4uTfWry03DBs07CL0U3Ln/hhvjbHNG9O0/pFVK49m+VfJV0H9L/HE2t0kZrcG2n09TuXXuqQicTZ3+a067B25Js6JZViBac94TRh4pYOig3zKQ4Ynx7vO2Nm29rULRCoo0lpasko0SuDEFZSHZDzAIJXLp7XLTVz2VvjTpc0cCx181g09VIhji0AtFcWUeGbkNNbAYjk1P9N2hlXLd2AdkUIpKgcSQAaKCQzdOfTG8uDQXOsksgBMmtxUr7L90zKVJuGmB7w5pAps7DwZzZFPnfpi/oIFRVRQFVQAoGgAGgA8gMRvcDZQjg4uW3GAyD7MKi0Q+Iu/q5xKMefDmZvdefgG4c5ra6Qk1tw+E71prKRZY2jcZkdSrDxBFjitKnZ0lEeHNcwg2in90jorn3HHK50Pji0cYSxBlKsAykWIIuCD0IPMY7Ehh4tQ1xaq0liDAqwuCLEeIOGeWKSnYCEEwkG4YNIEN+gBzgHw1xJt4t13pFaam79OoJeAnVANSYyfdA1yH4eGG2jrFlQOhup/8sfPGB7CwyK0tcHCxMtIpyyPJGtSJGuzR2b2RYDIwBFh6nCYGZu9ScURWvZyLXBsQgYn5aYcK6lkid5EkCxyMuey3ZeS5lubHUi+MqUNS5Y3sY2YgSeyQxue+Cba/aBwq6stm0sckT5m4pc/WFhlIIAFivNCLYxng04M5LIT9VL7wboGPRx0PvcueFdVs/M3EjbJLb2hqGHg494efMdMYpUh/qpkCswtlOqv+Buvpow/PHEJEVMn1Epy1Cd6OQe9bkw8+jLhXs+t4oaOVQJF0dDyIPUeKnCSqi1WGViDzgm94Ee6T9oafiFuuMGzyHolZD/DIv8Aip/I4ELSdlGKVUAdklYLGeM0QVj7rG+Wx6G1z5nFibI7PoVijFTmnlXVs0kjR5ueiE5SBy1HTERgmSpiIYaHuuh5qw5jyIOoOJjuXt9pAaaZrzxDRj+tj5B/xD2W89euNMCrORvUok5WJbPuTRMbmmjB+6Mn/KRjem6tIEKCmhynmCim/rcXJ88OuDGyQUJlRqfcKD9U0sPkr5k/hfMB8LYaqrs6kdr8eO/7QRMsg+KyAH46eWJ1gwhhtOC6HuGKgO0Ozie6PBVniJqrSIA48e+ltD1BUjEI7QNzJViAkVOKqmSPh3ylQfrYhcA924dR0DWGi3xeuGfevZRnpzkF5YzxI/Nlv3fRlJT97COhy8TLxaPmu5MHzsdcb/mq9c/bj7w8LiM+eWWCBxRxWLqHlazHLryDk8uRbDrtrYG0KynWWtEFHDBG3BjIWDO5ANljvozkAa26WGI1tUtQVyzU5KjSaE291r6W8tVIw+78beRYqamzLWPk4808oLMzTAFVVr5o1C20Uj3fA49Bjg8B7cVicKs2uwSXs32yyO0IPeuJYb/tE1y+jLofK+Ojtn1yzRJKnsuoYeOo5HzHI45NG01jqhPAhjVXDKmbNl5XW/UcxfwOOj9wNoho3jBuqkSJ/s5rsPk4celsY4jdHH1OE94v4iS1Q3V4Wttm7BSvBgwYdcVb9qu1+HnIP6GAkfjnbIvxAQ/PFObp7GWUySyQT1EUAXNHADmYuTlzMASqWViSNdAOuJp2u7QuJv7ypy/uwoF/5gT8cRHd+WqiRDRTyrPKWbgRDVlTu5jdu+dGsuU6AnrgognXfmZbhZ1mlpBta3IdfgSneCHZ81O0tHHLSzwleJBI2YMjHLmUkk3DEXBtoeWFPZnsQzOx6yssCnwDd+U/CJT88at7N66qpo41qWictKbsI+HMDENUksLFfrFYEc7eIxP+xzZVhESPYhaU/inbKp9ciMPjhqUfAGZnkLT0lvXIAFcuyHO5WvGgAAAsALAeAGMsGDCp0YMRreTfaOmLImR5lF2DOERPDOx1ueiKCx8ANcV7tHbFZWLHHIsglqdYVEqxRZB9zm17HV21vpiboganawlTXfrfSCKGSBJFaaRSlgcwQMLFntysCTbmdPXEI2JUxiZo4mzRmNW5Ed5e6eY6ixOE1NsjiJkjBjhtlbihHfiKxDlMoGUXFtScSD6KM6t9lSoHqV/6cYory42rQ1oaFlUwK6lXF1PMHEUpjA0GZntMpYqbtIxsTluhuCCNDoNMS/DHTJKZpni4aAEowJJDsNc1hbKbHnr154kEyU09DdEeI8F2UEhe9GSRfVeRHmLHzxlJUd0pURafaUGSM+egzL8Rp44btny5WZGmMEuYnh2Xh6/YvzB56Ec+WHfLOOsTeodD+RbHUJh2jGkrxRLPxI2fVCczLofe9q1tNTcX64UbUiaNLuWPD1jqFF2X7sg8OmbkevmprKebiLKscWdL3yuczqRYrqoHnr4Y0bV3vihiVypdWuCugZSNCrA/LAASZBBMrURyvm4gjKVAUGSEjLxYzyZb8z4H4HDpHPxAk0DWkQ5o28DyKsPskd1h/wBsVrTb9PYI1+GjExG92iv0U8wPFdVPh1xItgbYllmBhjEjP7aoQA5HvAH2X8f6Ys+E+GRYptiNfcVdu7+21qoQ4GVgcsiHmjjmp/qD1BB64csVjszabQy8aMNcdyaIizEDoQeUqXuviCRyIIsijrElRZI2DIwuCOoP/nLGqG+uNai9sit2DBgxVIjBgwYEKhe13YWQuQLcKTOv+ynufkJQ4xEN1tkU0gknrpmjp4yqhYxmkkdgSFXQ2AVSSelxyvi6u1TZXERTb9JFJEfxAcWP5FG+eKR3TkDSGJ6RqyNu8YkZlkBXTMhXW9msRYgj0BDUYyrsyM9x95pKQJlr8xLePaSz3gpKJlMtAZwqEB45wtwGuFZWU6i4sQdRcc+lk9kO17imueklO3wHEj/JSPjhg3m2LUSUrJTbMaho4wZpWkIMkhRWtmJOYgAmw11N8N/ZltDJxf7uSKYfuuA3zXTHKX5A/wDi4cDZ6rtH85bmD39F0hgxjYYMcTLm3tKqcxg+8ZpP45Db8seUG/MlDDBCYaKdOHmCujNIokzN3n0sxDchewOEO/b96l/+Mh+ZJOHT/wDI1RTxwwxJDLEkMYyy092UhFzAknvC9yCOYIw1EH7DdczzKnSD+67d0Cj28+3IqkxGGmSmVVN449VLs2rDQcwFHwxf3ZtRBI5j9lo4h6RRJ/8AZ2xQW2trtV1MckkSREhFyRrkS2Y6hegN7+t8dF7iL9RIfGol/Jsv9Fwsf7rBqd1CeD5HHWPVSTDJvBXyZo6aA5Zprkva/CjW2Z7dWuQqg9T5Ye8RzYzZ9o1zHnGIYl8lycQ/NnPyGOFMEo2VubS05LJHd2Fi7kux8TduRbmbWucMm8u7FJDSskaQo/dYZyc7KjBiqvq4JAKgjlm5Ym2PCMcqiUkViqk2JDI2cx0k6Rs144spIQWFxnfKNWubX0vhyqqeWIZpoJI0+2cjKPxFHbL6nTEy29WVaKTTQJKRbRnsWvzyjlpz1YcsM+2UkMH/AOwqooInFniiSxYaXTOzMzeByqDjO6C21VEQphWQHkQfQg4apdkwxLfiSRa+0JCNT437uvph03gr6R4H+j0TxuozRTLCqHMNRoDxMp5G4trrhPtSmeSJkUqC4sS1yADzsB1xmc0NNhmrAzTNSTlpJGZTVRACPiKqnQd4jJ7+p1IwrpoKdjaKVoz9hZChH7jcvljU0KobuGpn5cWM5o2t9rS38YHrjJ6tiypIkVTcEgoVzWHUq1wPmNcKupa2zZOlTKPVUP8A9Ritd99mTRS/WNnUgsGANzc2u3nfTwxOpqRGAWFJ4pCRoM6KBcZr65LWvy6431O6sToysZCzCxcuS1vDwI8sVgxNE8OU4jK7aqqnbG3HqeHnSJOGmQcOMJcAk3a3M688SHZ+49ZDCtQ0MgR1DKV1sOYLAaqeuow9bqbgww7QQ1jg04N47juPJfuq55KOtjoxsPW/8ejGe2Myqw2KVDd9NGEWIwOlgblRWy98M5C1ROcd1agC7gfZkH61P5h0OJfsTa8tJMgMbNTVDatGOJFmbQSoy8rn2kIB68wbynbW5NJVXMkShz76d1viRz+N8RuPYdTsi8kDtU0l7yQkd9R1dbaEjrYDzHUY2sewzdbr7rbSH0eJ4oILZ/ibRuPeW9WDgwk2XtSOoiWWJgyMND/gfAjwwrxrXnIwYMGBCju/cV6ZX/ZzRN8C4jb+Vzjm6nlnpqxxTFlmDSRqU9r3gbedh0x0vvut6Co8kzfwkN/hjnLbNRJDtWV4f0qzlksL969xp1Nzgg/eIzb0PuuRftA5HqPZPcE9bUNCJaWtkEaspa8zNIXze3n+rVQX5hdAAPPDRuCx48qfbp5B8QAR/TDvR9oVU4hSSoq0IlDSShicy926CNYxfkbd7mxvphp3H02koAsCZFsfCzaflh6WP+O/YUlHP7zNquH/ANbDxx5ipf8ASDeODGfSrRo1p36XvU3/AMVB8rjEn3e3k2rK0VLS1FMcsSZUyKxVFjW2c8M2IFgcx56eGGXtHp8pg+6JY/8AhyEf0xnSbzRx0CUlLHMkkq3qZIkzPJcmyAk3VAPAeI8b3olsBo29Ss9IsjO3dAmneTaEslfmnlimlVkV5IfYJSw07oGg0JAtppjofcVv7PIPCol/Nyf6EY5k2nAsbKFSVCF7wlFmzXaxA+zlsPgcdH9nVWGjmA6yLIPSWKM/8wbCxxKKzY7q1NBM4bto9VL8RqpkFHWvM+lPUqis/SOVLquY+6rqQMx0BUX54kuEm1SwgkKIJGyNZG5MbHunyPLHCnCVK1xcag49xQtNvwitYQzUy31FLUsoHjaN1ZB8LYltHsuHacJ+j7RqjKNSk0l7DwKLluPvAnExEncugA4qd7R3ip4NJZkQ/Zvdvgoux+WK62tTwzS8WJamSTpLPJw1H4VC57eQCjzw0bz0EuzHgziA3YsOCrKxyixzX8Q3zwi/9WRTy5RUGCMob5soIa9rai9reh06YhEe42SVWtaMVJdn0PCXV2kY82Ykn4C+gwqxFoN4H+j2BhJUZQC7Z2tZQQtrsTz5421dQ5jijTjicKLixXMoADXPLT7X+eMslZSTGMcKrfKoF+dgBf5YjQ2hLlGRWhhhJWTVZHHmVbXnr4m5w4f6TMb8P6yocrmuuTlroALAePxwSQnfBhLs2WRkJlXI2Y2XqF6X8+nwwqxxCxkjDAqwBUixB1BGNSb4VOz1AK/SKUaDMSJIx0BbXMnQEi45E4SpvFATbiAG9u8Cv9RbC5WVxoQynwsRbDNcW3JmyBBcJjJSbYvaRR1FhxOE592Xu/JvZPzxKAQRpqDjnnePd7gHPHrCTy+wfD8PgenLGrY+9VTS/oZWVfsHvJ/CdPliophaZPHBe439DhUyHpaG/a12BymOVitLaVO2ypzUwgmilYceIfq2OgkUdB5fDwtNoJ1dQykMrAEEciDyOKw2b2upIhirYAVYZWaPUEHQ3Um9vQnDj2ebwxpM9EsvEi1enfW+U6mMggEMNTbybyxeHFYT4TevFpf6fSaN95hGvDiLFYWDBgxpXnJj33b+wVHmlviSAP64522pJJ/pdjAM0wqRwxzu4YZR/EBjoTfqQfRcn7SWJP8A+isf5VbHOdJLJLtB3iRpGaSVsqe0VIfNl+8FJI8wMchfeOpvU+y5F+0NZ9PdWXNtfawjLQ7Uo6mdBmanjWIvZdWC93vkAHQW8sV5uJJm2ij+PEY/FWP+OEOyKb6PUxtNxITGwdbxNmLJqqge7cgAnWwvzwu3Dv8ASJH+xBI3xIt/jilLFWjxNhSUc1ozNq2fQz4Y9xaX/onywYzaJaNIoj2uUFhJ/d1TfKZRIPzOI/u9sV6mmzPtCKlgjYpklkZedn7qg2e+b1xZvazsjOJbD9LBmH44Gv8AMq4H7uKEvi9DuezJ3W3rNQpN7XZjpYpHvVHSxRQwU9SaplZ2eXIUUBggCKCSSLqWJ5a4tTsd2nmEYv7cGX96ncj55ZPyxQ+LB7LNucJjc/oZBL+4w4cvyVg3quGpbZNa/I8jZ6paM6bi3MdLV0Vho3o3gFFTmYxvIAQLJ0vfUnovS/mMOwOBlBBBFweYOJnUqhc1bxbXSpqHmSERZzcqrXF+p5cz6DCKir3hkWSJ2SRTcMOn/byxcu9XZRBMGemAim55QbRt5W90+mnlim66iaKRo3sGUlSAQ2o0Oo0/PGRzS02oIM61nT5xTjvXvfJXTRtKACsdgB7P3iPMnX0thkjr0gZmaCKfiIU+svZSQe8tiO9r+XjrjZcHKPDlex+PTCKpnjLAZvZa97Gxt87jFIDjXBkda5EaDMgrVR7xVEShY5mCjkOYHpflhzk2xtBFjqnMvDa4jkdO43iBpYj+tvLRJturaqk4loVOULliQRr3RYaDrbxx5s3Y9VVXhQlliVpMjyBVUD2iuY2v6eON4EF+AWetEbiVMt3qJquMVBkQyMSGV0zDMPK/hy00GF1UslOyymCOyXLPD3QVIIsy201sb26YgW7m2jETGWKxuykkWuCpuCpPI+f+eLG2Yk1VMtOkucSRnOZIsnDT7VhbMSDp0JI9ceVGglkSrwXowogeyslWxtqvUXfIqxW072Zi1+tuWnl4YdMaavsonp24lDOG8Uk0zeRI7p+IGEv+lGiISriamk5d8fVsfuv7J9L3xF0Nzbwtb2NFsN1Yc94v9NaS7RgEBaURq8b/AKRCBoftrceeo+OEUdZRN3lzwt4pmX/luMOW1Z0JyCoEbsvsmzIwN+d9AT4g/PDRsSRODfRkF0nTnYXOWQeg0a3QX5jCqSUxbb7/AAwWqYipzHJZgOt+QcW8gfU410+6EDuFEpRJT9TL7SBjyjfkRf3Wv5EXthwFORljzWddYJedxb2W8TbmPeFiNRphGL5xk1/XU/Q39+M+fPwPkdcdkMRNWgUmLR3VoTiD84po212eVlNcmPiIPfi74+I9ofEYY9n1rwypImjowI9Qf/B6E4tOg7R/o0ISZZJzyikWwLqOayFiMsqDQ9W063xr/wBFLtSrXjxqiiNnZY9GF7KuZwLs1yT4d3keeOOhMDm1HWnBe2P118aA+FSmTBF45WY27FYGzK9Z4Y5U9l1DD4jl6jlhViG9mNSRBLTue/TzOlvK9/65sTLHqNMwCvkXCRkoL2obT4aIP2aSTH1VOGv5yfliht2to8F5XExhm4RETi/tFkuLgHLdAwva2vniwe2HbmYygH23EK/ghuzn4ysR+6MVNilFbWL35mXD3JUqS6rVbv4+0lYk3aXUT00qGa0Yp2RkmaN5JHYFQ0ZVFa/eudLALzwi7NaDPxvvmKEf7xwD+WIRi4+yDZOlPcc2kqG9FHDT82DfDBTAAwMH5EdzyCKKSXlxwB7equXIPAYMZWwYVUUd35pLwCW36Fgx/Ae5J8ArZv3Bjmfb+zDT1MsXRWNvwnVfyIx1vUQB1ZGF1YEEeIIsR8sc79puwGjIc6tC3BkPiBrE/wC8pHxNumEY7RxwcHWb7x6hdiNrwiMRbux9FAMOW721Po9Qkh1S+Vx4o2jD5G/wxhsfYU9XJw6eJpX8F6DxPQL5nTl4jEl2ruLFTwtG1Skm0dX4EV3VERWaQM3LPlBa2ns21vfHoRA17Sx2Kww6zSHDBXvuVtPiU4QtmeGyE/aWwMb/ALyW18Q2JBiiuy3fHh5c5/RAJL5wE91/MxMdfus2HztR3vnMr0kL5Iwq5mXVmLANY/dsRoOd8eWIlRsn3iw994tXpVaxm242+265be0vtXWFWp6Vs0h0aRTy8Qp8fFvlrqKl2FKJ5ck08UC2J4kikjyXum/z8MN1Xs6RSSe8OrDX59RhHjbDhQ3tnOaxxIj2mUpBKqiuZri4y/dFgf8AG3kcb9t1VPI6mmhaFAoBVpDISw5tcjS/hg2zS06GP6PO0wKAuWj4eV7m6jU3Fra/+Aavh+iiL6OvGz5vpGdrlde7l9kDUa+WNDWho8IUCSbytqbUqJqdKRVzxoxcBIwXvrclgMxGvXwHhhDHWMOeo8DjZsza81M+eCRonIy5lNjY8x6aYW7u7Gad2e4yx6kE9526Ig1LOdT4C2pGmEi1Q0lwsCaHWc4AJx3b3aaokDLD3QDcvoi3Fgx9L3APMgaHFlbY2xTwSIn0iWGeNMmaJcxyEDutoR0BHhhDNtnK8DOhhp0Y/wBnCEt7JySMw7h71u5zBsTc8ontHZ1TLJLUGGQBmLm45Dppz0GPnHxXRHAudLK31X0MCCxgMxZjdPcDfsyU7qx9S0ivtF3tdZPr/a93wjtew5Ysiip2enRalVZyi8QEAqWsM2nI64oXdeqqFJanqFhy8wz2B8ypFmHriZxbyTVbrT1E8RiWMu5hunEsbZWbN7IHeIW1+uKwo7Ycw6c+K7SqMyYMF4cNQIPP0KXT7HpErJYqdIzE8N5UWxCPmsAPs5lJOUfZBxAxu7UU8kjQsM0RNxcZjH0Yq1s6EdVvYg3th+2NttXrUjg+rp7sFRVAD5UY52PO+YaDwGFe26pGqDT1cSPAwDRvY5kvoSbclDC2cEWuL3GMznziEyVqPGdBaRY4GwzEwfXYVGNk7dYqY5Irwk3BQhMnXuliNAdRrp08MLBtnMq8QNxFvkliAdh+NV0F+ouQfLDmd35450ggSJwyko5jUMMpAIc3AFsw7wBJvyw/VXZ7WmIFaxRL1URhE9A2rfEj5YdgivE2ixRfoXPl5Z7ZDqVDauczQkvFJHKbG4jYo5XkRpdW8G5+ZGHKGBuGs03FMqrqFbIef93Y26m97XOGjaWz9o0TZpeLb7RPEjPqeQ/I4SPvlUHlw19E/wAycZoukJANhG2a9iF+kRC2tDLXNOIcJc5KfdnMYj2hWIHSTMkb5k1U9TY6k6va5NzzOJrvHtX6PTs62MhssYPV20Uel9T5A4rXsmmeWulkY68I3yqFBuy2zADnz89MHalvkBmKNomaOHzlItLJ6ILoD4lsevDedEKotNg2+2OpfNxoYbFc1xsF5Grvgqv3y2iJagqpzJCOGp+0Qbu3qzknDDj0jHmPYhQxDYGDBeREeXuLjit1JTGR1Rfadgo9SbY6U7PNlBFkceyuWCP8MQ7x+MhYfuDFJ9nmyy0rThcxjssY+1LJ3UHwvr4Xx0jsfZwp4I4gb5FAJ8T7zepNz8cYIrtJHlg0cz2HVbYTakKeLug9+iWYMGDDIRiD9o2wFkXiEdyReFL5XP1T+qucv7w+zicY1VdKsqNG4zI6lWB6gixGJxGV2lvzUUzHVTNcn01RLQVTA5gy5o3CsULIwswDDUXU3B6aHE23baGWOSDZNHMamZCktTUspWGNx3rFdBcX1sCfA8sedpW6TqWbnLABmPWSE3ySeZGobzDdLXj27+9cq0/0U1BhjV+KlwzKxHOJsnfKkgMByuCDodNMGLpWTPmFh29sQs8RmjfLA3LHaVIuzqlZKWdKiNLI7pfJxMo4kZ8VOpB1BF+qnE62HsSmrwAsjRvILwuTmBsNYXBOjoBpYi6DrlJMa2NsSSeCWr2hMYaBmzEhAHnkAZYxGgA0Usbe7cm3UhsoquTZlS0E2bhnKzAd1hcB45U6rIAQbfDpiVJg1/G0TIv1juMOGKpAi1PCbAeR7HFSnbm4dVTXLR50H6yK7D4+8vxGIrUbNR+YF/EaH5j/ABxfW6G9wqFWORlMpW6ONFmUe8vg495OnMaclu2NzKSpuZIlzn307jfMc/jfGNsKfjhOWsv/ABiBczT7APut8D/mP8sZbIllpJhKII5rAjLIvETXrYHmOhxce1Ox5tTTzg/dlFv5l/6cRHau5NZBq9O7Dxj+sH8uo+IGKikR2WOE/mpSMCC61pkq6giLychzuRbKAPQch5YtXd6spQgWGWCE/ZlRoyf94rOG+IB8sNey4qWI5p3BkGuQq9l+a6n8sPc8ryd6lSMNbWSRCt78gugJ8bnTljzqXTNM4BzbNcwF6VFgQ4UM/wAjiCOkj14JalQWLXEhUaDgtkQ/eaSRAbeAVPMnphs2hVQ8mfn7kTSTOf3mJW/oowgnsjZqqqaRx+qjsQD56W+dsYRbakZstLAAep9p7ebHRfjfGUXeEADZ/kbeATm+0z+ZCxNm0aRqeRZkiaNCe4JLMb21uPA+eHnjrOqWSSqc6hSRHGhPO4XkOmt743bWli4eSfIHI1SImSUkajNI9yov0XKPXDHs7abwjKAGizFsjMdb/aKFTbTkCMVIDwLbRjbLueSi0FjjkcNfS1O9XX8AqWlQTRnMkMCDIpsR3+pBBIOo56YR7T3waeSJ2jXKiFXjN8rlj3gbEMU0Wwv488bNob1SzRiMxUyoBZQsIGX8JNyMMQgwaOrceS9Kix6I0VozHE5TFXup9uvvpTLURvM8sQRGVVa0ijNlGjgB7ALazBvxYmW0u0+hi5SGVvCNSfzNl/PFJRw3NgCT4Dn8hh/2ZuNWTexAyr9qT6sfnqfgDjZCivAqtHJedShAe+tDBaMi6fpPqn7a/a7PICsESxKfefvt8vZ+YOIQY3mlJsXkc8lXUk+AUfkNMWTsjsfGhqZr/ci0/mOvyAw/V8tNsxMlNEgndSQD9kc5JW9oRj11Og15O5j3CtEMgszXhvhZio1SkbMoTFfh1My8Sd+sEWoH79rqo+0WOuXFTT1YrqoF80dLGBfIrOYoFIBNhc3N+fiwvhRvjvUalzGjM6FszuR3pn+1bogAsq8gAMKJthTjZlNU0mdojxBU8InMsgdgM4XUpw8oHQXP2td1GgylEdZgBkM9p9s1ijxJ+Bu/Xq2BO+9O5zvAs8Mr1kQfLAYBmjSKwtG63zQkGy3FxzLWPOC7SpEFQ8dOWkTPljJGra2HLnroD10Ol7YVw1k9HFZJHiNTGwkTVbxkgKSPFhmsTrbUc8SDs63bZ3WfLd2bJTqeRfXM5+4guSfI9bYvFi6FhdflrKiyHpXAXZ7FY3ZlusI8oOq0+rHo1Q419QiG37w6rizMI9kbMWnhSJdQo1J5sxN2Y+bMST64WYyQmVGyN+O3Fa3urGy7DYjBgwYokRgwYMCEyb07B+kRhkA40dyl+TA+1G33WsPQhT0xzpvfu39HfixgiF2IsdGicHWNvAgg29PLXqbEP313SEyvIiZ8wtNEP1gHJl/vVHL7QAHMLaRrQ3aVm8ZjuMOCeQe2o7ccj2zVGwb2V086zfScklPEAGdgAEWwJyEEOToWAUk87aaL9u7DDUc20KueSaeSURxGyqkhsCXHMtGqAgWCjS1sMO8m7jUrBlOeB/0cnj90+DDw/wC4D3QVI2oaKjdoqWGmR85zWDal3dAechUcvG55aDex7XtD2XLE5rmktdemvd/eGSkyh1YwOc62JUgqbcSJujqR09Di891O0FJUUTSKynRKgaKx+zIP1Un8p6WvlxBtvfRpIEeSWOHZv0WQUdOAeM0inKJOWjFrG+bUNYjVjiEUtJU0kf0qnbi098kjqrGLNYFkdWAuNbZuR6HpjPEgkmvDsOIwPY6+M1dkSqKr7RzHsup8GKU3M7UsoCBgv9xK3c/3UnNPwNceFsWnsreuCchLmOU/qpO637uuVx5qTiLYgJqmw5H5buVi2ysLRn8u3pFvFuxLVyC8sawpYqhiLkt9pjnW9ug5ddejbtDdUwxNJNWBEUXLCID5XZtegHjbE3xoq6COUASIrgG4DAML+Nj1wkSjw4hrOEymZGe0SBVOUWzaZJGcAd72I3biso8Wte8jcz4Xt54kWy9z3qUfK70sINlCxZGfS7N3gCF1sLDWxxYkNMqCyKqjwUAf0xsxnZQW167zPorOpRq1WiXVVuOxlP8A3L/8Nf8APGxOxuLrUyH0RR/nixMGNWhZkoaV2ag0PZFSD2nmb95R/RcOdL2c0KfqAx++zN+RNvyxJsGOiGwYLhe44pNSbNiiFo40QfcUL/QYU4bNq7xwU+jveQjSNBmkPoo1t5mw88Vrvl2pWBQsUH7GJgZT5SSDSMeKpc/ewOiBpqi05C/5rNiA0kTNgzKme8++6QB1iZS6e3Ix+qi/ER7T+EY18cuKN2/vNLXSGGDO4kN3drB5SOrnQJGo5Loqjww1VO1pK6aOJmWKMuFRACI0zG1yBqTrqeeJlS7Ip6KeTZ1YF4FWqNDXLo19CjXuV4ebQryGl7g3xVkAzD4t+AwGvWfgzUnRRKrDuxOJ7BY7jbLspFHNwtqQveWOVFYSRC11i53A1JAsWuOmUjTvBtmKnkqKjZ+0ZYpJpCWpRA0ViSb3zHKMuutr3w27x7K+g1MzlTSzI6tTpG+a5Dd5lOhWEpqCdQTlFwDZrihqNqVTyO12Y5pJDoqL/QADkPL1ONLnNaC9xsUACSGNFq82JsqSunZ5XYoO/NKxJNvU6ljyGOhtyt3OCgldMjlQscf7KLSy/jawLegHu6s24O5aIkblbQJ3olb2pG/bP/VVPk3RbWDjAC6K/SOsH4jLWdZ5BbJCG2o3efTYEYMGDFUiMGDBgQjBgwYEIwYMGBCh29+5QlDvGgcPrLByD/fQ8ll+QbrY64ofePdJ6e8kd3gv7ViGjI91xzVgeunwx1Thh3g3UScmRCI5iLE2usg+zIvvC2l+Y8baGUnQ3V4W8YHsdfFOasQVX7jiPZc2Ptc1S0lPM6RRwAospUkBHYG7Bbk2tzHx8cSPefeP+1U9HQG1PSHJEeYkkYEPK3RgbnU6WueRwo3q7NirnhrwZjrwWPcfxMT8iPu6EdQuIOryUzurIFcqUYOuoDCxKnmpt1HQ9QcbIUZkW6wjA3/NdyyxIb4d92aku9O7EWSgNKjZ6mEs2ujZSFEljombmemuNNTJXbOdqeYB0jsWja00YB5G4N08uR8sO+62+EUksDVTIkdDTgQwgG80ka3XM9rXzXYAkAG1geeFu7kxSjqq2plMM+0ZeCkuUkquryOBcHLYFQb6ZRjr2B4qvEwuNcWmbDJe7B7XSlgXki+6/wDaIvzIlUejYneyu1RZLXWKXzhlAb+CTKR6XOKk3Yhpq6pVapeHGVEQkSyOZZHbhO1gFJI7pNtcoPnhrqt2RC7xzyiKSOWSM5lJUiNQ2YEHNc3UABTfMNcQNGl5HEbbR35qojz8zQdlntyXRkW/VPbvrNH+KFyP4kDL+eNy770R/wBYQfiuv9QMc8V2wKujVWFQBmhE6qkrqxiYgBspA1ufZ5417P2ztGRHaOeXhx2zuzhUW+guzkC56C9zhdFGwLTxHdNpYeII4Hsui232oh/rMZ9DmPyAONUm/VNbucWT8EMn9SoX88UFFUbVedacSTcaQZkUyKudSLgq1wrAjW6k8sNu1VqgheWo4gD8NgJ85VtTZlB0HdOvK4waKMcWjieyNLCGB5Dur22n2npGNI0j855kX+VM5OIPtzthLXAld/uwLwE+LsTKfhbEBO74jpYqqdmCzswhRACzCOwdyWNlUEgAaknwGHjZuwYTRV9XBeUwNEI+IoJRXyl3KaqWGq9QLEjocN9MT53k7LB6nmuaf+LQNtvtyWiHa9dXuYaSMjNqUhFifN3JufUnGe5W5yVb1EUpdKlFKwxsMoaULI2V794Wychbr4WLjJVRnZ0G0VVYqmKo+jzcICLiqUJzWWwEmUjUAa3Phg29vqbxmVANoU88bGojy/XRIHylwDYSWbUHoxBtyxdkNrBVYJfOai5xcZvM1t2dvTBNBHFXUwCwEJxYECTU7A91sqizRkjUW0YHnmGGrb29MT0r0bKJ+DUOaWYEqEhYnTxYG4sulvgBhq2zt56qqmkhj4JqD3o4izZrkEg9TcgEgAAnph+3b7Ond146sznVadPbI8XN7Rp5kj1vpjkWKyFa6/AY7h8C6xj4ljbs8Ex7J2HNWu0jsRGD9ZM5uNLCwv7TWsAOmnli7dy9wURFLxlIB3lib25G+3N/UJ6X+yHjdzcpYcjyhS6exGg+qi/CPef75HoB1lOMZD4prRLhcMtZzPILUKsMVWbz8uCMGDBiqRGDBgwIRgwYMCEYMGDAhGDBgwIRgwYMCEnrtnxzIUlQOh6ML/EeB8xriDbydmokWygVCDkkhtKv4Jevo9vNsWDgxN8Nr7/fina8tuXNO2ezd0YiFjm58GYcOS3lfRx5jTzwwGoqqQ8NwyqDfhyqHjJH3XBQ+ox1bXbPjmXLKiuvgwB18R4HzGI3tHcBHBEchCn9XKONH/Mc4/it5Y62JHh5OGuw8bjwSmHCf/1Oq0cFzhU7XLowI+saXitIDa5sQBltZQtza3K/phy3v3m/0jNFIwCMIURydAZALO5t0OmvOwGLI2v2Qg3P0b96mlA/kksPkTiIbQ7Msn62SPyngdP5rZT6jFRTGDztLd0+YmpGjP8AxIO+XWSQ9pm1Yp6xTBIskKQRxoynSyjXTmNSdDhTS1CzbD+jQ61EVVxXjHtuhUgMo5vYkAgXIthvfcKa/clp39JQD8iMYN2fVvSIN5h0P+OGFLo8pVxxSmjxpk1CpjR7Sjim2HAWXj09zOcwIjWQ3CM17AqLki+mIbvxVI1S6IiKI5Je9G2ZZA0jOr3zG5s3Q25WA5YB2fVv7ED1dP8APGa7gzj25KeP8Uo/oMH1VHFtccV0wIxEqhSg7xU9Rs6GkqC8UtKzGGVEEisj6sjDMCDe1iL8hhs2dvG9JIxpScjJkkEqhllBvfOmqga2AuSB11OH2g7Ns/OYv5QQvL+YFsSzZPZAND9GdvvVMqoP4I7n4EDCmmQ/wBdus4mQXRRn/kQN/aaq56uaoyxIncUlliiUhQzWu1tSWIAGZiTYAchh72X2eSsyiduGW5RqOJM3oi3t64uzZXZ4qCzyZV/Z06iJfi2rn1BXEm2dseGnBEMapfmQNT+JubH1JxMxY77BJo4nsOaoIUJtp8R4Dv0UA3W7MuGLhfo6nmxs9Qw9dUjHkMx8hif7M2RFTrliQKDqTqWY+LMdWPmThZgwrITWWi/M38U7nl1mHJGDBgxRIjBgwYEIwYMGBCMGDBgQjBgwYEIwYMGBCMGDBgQjBgwYEIwYMGBCMY9MGDAhV3vvyOKlr/aOPcGJRlSGsKTmMWfuR7QwYMchIiK0I/ZHpjIYMGLKa9wYMGBCMGDBgQjBgwYEIwYMGBCMGDBgQjBgwYEL/9k="/>
          <p:cNvSpPr>
            <a:spLocks noChangeAspect="1" noChangeArrowheads="1"/>
          </p:cNvSpPr>
          <p:nvPr userDrawn="1"/>
        </p:nvSpPr>
        <p:spPr bwMode="auto">
          <a:xfrm>
            <a:off x="227013" y="-876300"/>
            <a:ext cx="2143125" cy="2143125"/>
          </a:xfrm>
          <a:prstGeom prst="rect">
            <a:avLst/>
          </a:prstGeom>
          <a:noFill/>
          <a:extLst/>
        </p:spPr>
        <p:txBody>
          <a:bodyPr/>
          <a:lstStyle/>
          <a:p>
            <a:pPr algn="ctr">
              <a:defRPr/>
            </a:pPr>
            <a:endParaRPr lang="en-US" sz="240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28613" y="195263"/>
            <a:ext cx="11303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7"/>
          <p:cNvCxnSpPr>
            <a:cxnSpLocks noChangeShapeType="1"/>
          </p:cNvCxnSpPr>
          <p:nvPr userDrawn="1"/>
        </p:nvCxnSpPr>
        <p:spPr bwMode="auto">
          <a:xfrm flipV="1">
            <a:off x="571500" y="1447800"/>
            <a:ext cx="8204200" cy="50800"/>
          </a:xfrm>
          <a:prstGeom prst="line">
            <a:avLst/>
          </a:prstGeom>
          <a:noFill/>
          <a:ln w="6350" algn="ctr">
            <a:noFill/>
            <a:round/>
            <a:headEnd/>
            <a:tailEnd/>
          </a:ln>
        </p:spPr>
      </p:cxnSp>
      <p:cxnSp>
        <p:nvCxnSpPr>
          <p:cNvPr id="7" name="Straight Connector 9"/>
          <p:cNvCxnSpPr/>
          <p:nvPr userDrawn="1"/>
        </p:nvCxnSpPr>
        <p:spPr bwMode="auto">
          <a:xfrm>
            <a:off x="328613" y="1409700"/>
            <a:ext cx="8567737" cy="0"/>
          </a:xfrm>
          <a:prstGeom prst="line">
            <a:avLst/>
          </a:prstGeom>
          <a:ln w="28575">
            <a:solidFill>
              <a:srgbClr val="0000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4406-BB65-4102-A8E9-E53867D9CD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C3EE6-1235-4F1E-A8B5-062EDBBB141A}" type="datetime1">
              <a:rPr lang="en-US"/>
              <a:pPr>
                <a:defRPr/>
              </a:pPr>
              <a:t>5/30/2012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E2890-4C01-4A2E-8198-1029AA5B9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9B5C2-5D1C-4731-BF79-2BAF211C4439}" type="datetime1">
              <a:rPr lang="en-US"/>
              <a:pPr>
                <a:defRPr/>
              </a:pPr>
              <a:t>5/30/2012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1F190-6CB1-40B7-9910-DE338AFE9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91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rgbClr val="273C56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1538890-6967-4B4F-B842-CCCB40690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AutoShape 2" descr="data:image/jpg;base64,/9j/4AAQSkZJRgABAQAAAQABAAD/2wCEAAkGBhQSERUUExQWFRMWGB8aGRcXGBwYGhsbGh0YHBwdHh8eHCYeGxojHBocHy8hJCgpLC0sGiAxNTAqNyYrLSkBCQoKDgwOGg8PGiwkHyQsKTIsNS4qLC8qMiw1LCw0LCktKiwsLiwsKSwpLCwsLCwpLSwsNCwtLCwsLCwsLCwsLP/AABEIAOEA4QMBIgACEQEDEQH/xAAcAAABBAMBAAAAAAAAAAAAAAAABAUGBwIDCAH/xABKEAACAQIDBQUEBgcECQQDAAABAgMEEQASIQUGEzFBByJRYXEyQoGRFCNSYnKhM0NTgpKisSRjwdEVRHODk7LS4fAWVHTCFyWj/8QAGgEAAwEBAQEAAAAAAAAAAAAAAAIDBAEFBv/EADcRAAECAgYIBQMEAgMAAAAAAAEAAgMRBBIhMUFRE2FxgZGhsdEiMsHh8BQzQgUjUvHC0iRikv/aAAwDAQACEQMRAD8AvHBgwYEIwYMGBCMGDBgQjBjGSQKCWIAAuSTYAeZxEts9oKIpMOUqOc8hyxD8PvSfCwP2sI+I1gm4pmsLjIKWu4AJJsBqSeQwxVm+tOtxGWnYdIhdR6uSEH8V/LFN7x9qAkNhmqWHIyd2EH7sQ0Pq2vniLTbUra3TM5TlYWjiX1JIQfvHHGtjRPK2qM3du5CC6Ey8zOrv2mrk2v2qcO4L08PkS07/AMKZQD8TiIbQ7XQf11VJ+HJAv8oDfPER2BuHJVmaNZYkqIjl4Dkqzt3tFb2Se63Xp4a4S1dDHTW40EnEyOrJIxXLMrLa4UKcmQg2vrm52xQUSfneTss6W81M0gjytA22/OCe6ntKzfqC3+1nlf8AK9sIX38J/wBVpfjGW/MnCvf+ihpjEkEEaxVFNFMrd4urEnNZiSSDaxHmMaOznY8U1QDUozQteHQaK8qsA58Ao1v0LKcP9HAlMt4kn1SmkxpyB5DstS79t/7Wl+Edv8cLKftHy/6vl/2U0kf9DhPsWMbOrp1qoUmSAFZI3UMGBeNQwBGhyvmU+mFW9e6y0xUQBJIKqZGppSAzGNge5fnoxUEenicH0cD+PM90Ckxs+Q7J6oO1wD9ZVx+rLMvycE4luyO1gPYCWnl8mzU7/nmUn0AxC9s7k00ldW0lMhiamg4qtnLKzKqs6MGvYHNYEEWI1viB7L2ZxyQJEQ90KHzXdnNlVQqnXrc6Dx1GE+kF7HuG23rbzTfUGcnNB5dF03Sb8Qm3FDwebjMn8a3UD8WXD/DOrqGRgynkVIIPoRocctypX7Ncgl48rZTZhJHmtfKbEre2tjY21w+bA7TeG13DQseckGgP44zdW9bE+FsTLYzLSKw1X8D6FUD4T7Aap13cfZdGYMQjYHaMsiAyZZE/bQgm3449WU+l/QYmVLVpIgeNldG1DKQQfQjAyI1/lPzYhzC29bcGDBiiVGDBgwIRgwYMCEYMGDAhGDBgwIRgwYMCEYa9t7wx0wAN3lb2Il9pvPwVR1Y6fHTCDefewU944yplAuzN7ES/afztqE5nyGuKI3p36aVnSBmsx+smb9JL/wBKeAFtOg5YkXOc6pDEzjkNvZPJrW133czs7qT76dpN2KsVmkB0iUngRn73WVx5/AL1rjae056ktLKWcKRc27i5r2Hgt7G3jbD3utunHNA9TIWmSJ1ElPA1plRtOIbqQVH2VuTrqLYc9l1sWzqyujgZailUKGEicQSRhgGTu6ZgXIzaC638saoUBkM1r3Zn0y3LNEiuiCVzch65rTu1u9TSxVJhPHrIIkmRZFvE62DSAR3uSt8veJuemF+41WtZRVVK8XGMDCsghDHUKbPGpIJsQbW+9htl23R0VXBWbOaS5BZ6ZxpHmBBQyXOZT4WJAtrfQMNJT1FTJIaeIoJCcyxXSMAm+UktovkTiziAC5xkNam2ZIDRM6kpNEIQ+aURmRWKqSTIhjdDFmCXKOwvztbywbf3zlraeKOoAeWFjlm5MyEAZX07xBAIb1v44d9idmTSnVmlPVadcwHrK1ox88TrZXY4BYmGFPOV2nb+FcqX9DjOaU0+QF3IcTLlNWFHd+RA59FU23N5mqo6eNo0UU8fDRgWLFRb2rmx18AMJeLK0caCO6xsWUiPW7Wvc2u3sjn4DHRNF2bIg1mZfKGKKIfmjN+eF6biQ9Zag/75h/y2GF+oi4MH/o9k2hZi48Pdc7bW29V1DSPOuZ5ECM5gVWKqQV1VRqCBr5AcsaaHeaWL6OGAkSlkMkSPewLFSRoQct1Bt4k+OOkG3Fg6SVA/37n+pIwjq+zpGGk8h8pUilH5xhvzxzTxR+A4n/VGhZ/I8PdUfNv+39reKERz1lxLKXLkI3NIxYZQfE3PLwxj2aRwjaEUk8iJHDeSzMAWZQcirfQnNY/DFnbT7HQ17R08nmmenb8i63xB9udljRXN5If9soaP/ix3UfvWOGFKaBJ7S3mOU+aU0dxM2kHl1Wvca9XtCWrqWKwQs1XNf2cwzZFPjqbW8FI64177bFSKAvUcGLaDzkiGArYQOMylwndBB5EWJBF7nkyVdJWUkTxtnFPKLNlOeFxzBuLre4BB0OFO0d54qpo5aiImaKJIggNo5chtmc+0pynkLgkcwNDpa4P8TDMalFwLfC4SOtM9FLPAFnjzxqWKq40DEWJXwa1xca88T7dLtKKv3mEEp5ta8Mh/vFv3T94WPnbQp9+onlpdkU8YZ3eN2VO7e8jrZe73RblpYADphHvDuTEjNT07l6umpuLU2sYyVIzqnUOqsD4G3Q6YjFgsi2mx2BF/9aiqQ4j4dgtGRuV8bB3pSo7jDhzWvkJuGH2o299fkR1Aw945Z3a3xaDLHLmeEEEWJDxno0bcxbw/8N7bpb6iYIkrhs/6KYaLJ91h7kvlybpY90ZZuhuqRb8Dgex1cFpFV4rM3jEe2tTDBgwYqkRgwYMCEYMGDAhGDBgwIRiOb2bz/RwY4yolK5mZvZiTXvt56HKvUg9AcL94dtimiuAGlc5Y0+03n4KB3ifAeNsc87870NK7QI5cFryydZZPh7gsAAPADoMScXOdo2XnkM+ycVWtrvu6nLukm9W9TVLGKLNwcxJJuXlbq79STzt/2AX7A7P5qmmWSGFZhKrXladY1hZXIAy8y1lBNwQQ+lueFe5u7QJkhEr021QQUV+4Gj95I3BJEjDmw1sLDTNhon2XFA9SZuI8SSBOG+aCR2bNfQAqJEsrHQqVboSuNsNjYbajP71rI9znms/+llsyeo2LtBeIByHEAOdJIX52I0YEDTzGGyRzNUSLQxyRxykgRBsxyXvlYi3d5achYXJtfGdDs+StcWyxwxKFLG+SJBcgXOrEkk25knE42bsbJeCBeGo0ldx32Pg9uv8AdC1ve6riMelCGZNtdyG3t0FqpCgF9psbzOzukO7XZwD3pMshU94s2SnjPg8n6xh1VOXW2LAoItmQgCaoSoK8kRSYV9I4wyn98thnk2ICBc52GgaUcQAeCpcIg8gMaq6OaKMstQqhRexjVRp00x5pi1jWdadfoLh11rcGSFVtg1epxU7TtCoVsMzqo0H1MgA/k0w4UO99HMbR1MRPgWCt8mscVrSLVMivxluyg5Wita/Q2bCevkKj+1QI6ftI9beoPeHzw/1BxCXRBXBVbVhi1kljT8Tqv9ThNHvPSNoKmAnylT/qxUEexUP1tKySDqkgDD0uRdT629cONDPDKcjRIko5xsi39RpqMN9TqXNFrVuQ1SOLoysPukH+mNuKoOx4efCQHxVcp+a2OFEHEj/RVE8flxC6/wAMmYY6KSMQuGEVZ+PCMQKn3srI/aEM6+YML/MZkPyGHek7QIDYTrJTt4yLdPg63X52xZsVjrikLHBb9p7lQSZjGOA55mMDK340Pcb1sD54qnfDst4d3yiH+9jBMB/GurQE+Oq+eLygqFdQyMGU8mUgg+hGmM2UEWOowGGJ1mmRzHrnvRWsqutHzguWtmbTqtk1KkoMyhsocBlswsWjaxyk/aX4g8sSLdarE0ctLs+GZqqrFqiqqGU8OM3z+z0NzqbEk+NgLI3s7OkkjbgxhkOpp72sftQt+rf7vsn7upNJ7U2PNQSCWFmMdyoe1iCdGjlU8ja4KnQ4tDjzNSJY7DI++rqovhVRWZaOY+Zp+3soKJVgp4jGsKRPlq82aSR1LFiUHOIyKUA53a63AN41u/t96RsrqWgkALRnqDyZfvacx4eWm2COGoaPhxASFliWnDu2d25Ek+zADplUluhNjmxLt893ZqysgoaZUP0WER52Kpmb2pGsBcRgmw0yg3Axd7GvbUfcotc5prtvVl7lb3iVUjd84cfUzH9YBzRvCVQD+IAnmGxMcct7t7bajmaCe4jLWcA6xuDpIpHUEA3HgDrbHQ26m3+OhSQgzRgXI0DqfZkXybqByII5WvhFaG7Rv3HMdxjxWyYe2u3eMj2T9gwYMVSIwYMGBCMYySBQWJAAFyTyAHM4yxEO0HbSpHwSbKVMkx8Il9399hlt1CuMJEeGNLimY2sZBV32k76E3ZSRJMpWIdY4OreTyEX+Q93WA7r7SippPpDosskTKY4nvka5Ickjkyi2UHS5vrlAOuqmeuqZJGZUuCxZyQiIvIEgE25KLDUsPHEl3d3li+jcKaipakwA6lLSumgTKyi5ysbEn3SD0ONECEYbJu8xtPbYLlnixNI+y4Xd1p27sClkhNfs6YRRow4lPI2WWFz7OQ82BI0t89DZvaeo2rU8SeQ5UUZ5D7MaLpoPtHw5knCfas0dXUIlHTCBWygRBma727xJboLkDlYDzOLk7Nty0VFci8UbXU/tpRoZT9xTog8QW6KccjxS2TG+Y8hn2/tdhQw6bnXDmcu6TwbuihoTOUyOthTRNzWRyFWWT7U2ua3uWtz5FHSCJAi8h16k9SfEk64k3aXGfoiv7sc0bt+G9ifgWBwwY8uM0MIaPmtb2GtaV4xsL4jW8E1MwLhk4y6gWPet7rC3I+J5YkFVIyoSgDMBcAmwNvO2GKgqJZGFRJEWXKQgjymwvrcE5m5ac8RCdOIoGyA08hTTRSeJH6a3I9Qfhht/0nUyQv8AVRuASjWJJ0593rzvocJdoywTOqRIySswDacMW97ML87eV8PFPQyUwyxWkjuTkNkkF/BvZb429cCFhRbLiaNHhfK4ULxE6kDUOvI68wbHGU0SzERzLkmGqsp5296M8/VTqPzwllr4GYsshp5+RzKRcjo68m/rhNPtaSZBG0X1jH6qRTkGZfeXMP8AHW+BCc4NoPCwjqDodEm5K3k32W/888LNpVLxxl0UNl1Kk2NutvMc8JqebPeCoCl8t/uyL4r5jqOnPDZtKnlhATisKY6ZsuYqDplbrl8x/wBsC6vaTaxkdmklenBtw1t3LeJLLlN/hh3DTqL/AFcynw+rY/1Q/lhPSiaKNUMaTRgAAxmxt+FtD8DjGN4L2Vmp3Pun6u/7rDI3wx1cWyGqjja6mSkkPUfVgnzteJ/jfEmot76mO3EVKhPtJaOT5H6tvgVwwM8oGqLOh6pYN8VJyt8D8MIqcwlrQymGTrHy18430/hth2xHNuKUtBvVn7K3pp6g5VfLJ+ykGST+E8/Vbjzw3b37oLUK0kaqZStnRtFmUe63g491+nI6coRUF7ZZ4RIo96MXt55D3lPmpOHTZG888QvDIKmIc45G76+SyHvA+UgPqMW0rXiq8KdQtM2qn94tgvRyB4i4jJIVtVdGFw0b21VxqPMYfYNuMaBafZsIg4pC1UzSqJHkOa0YZiDkKgkW1Oo6G9g7yxU1fFJLGDmyj6VTsLSBRylC9Xj+0twyi2pCjFLVezhS1ISYF4wwJKNlLxnUMh5XI5Hxxuo8Uu/beZkXHMdxjxWWNDq+Ntxv1HsVv2julJBSR1TyRZJWyxKpYs9r5mHdAyjxv1FueJT2bb1OpWMG80NzFc2zp78J9QLjwIB93Cjbuw6ja1Q1SxWl2dGuWKWXReEovmRb3dm1Y/K+mIhtunjp50nopGenJ+qkZSpLR5Q4t4Zjf0cYpGh6ZkvyFo1H5epw36J08Mdi6loK5Zo0kQ3RwCPj4+BHIjxwoxX/AGbbyLIAoNknBdB9mUfpU+Ptj0c4sDGWG+u2fHbiFqe2qZIwYMGKJFi7gAkmwGpJ6DHP3ahvGZBYaNUNxCOoiXSJfiBmI8b4uTfWry03DBs07CL0U3Ln/hhvjbHNG9O0/pFVK49m+VfJV0H9L/HE2t0kZrcG2n09TuXXuqQicTZ3+a067B25Js6JZViBac94TRh4pYOig3zKQ4Ynx7vO2Nm29rULRCoo0lpasko0SuDEFZSHZDzAIJXLp7XLTVz2VvjTpc0cCx181g09VIhji0AtFcWUeGbkNNbAYjk1P9N2hlXLd2AdkUIpKgcSQAaKCQzdOfTG8uDQXOsksgBMmtxUr7L90zKVJuGmB7w5pAps7DwZzZFPnfpi/oIFRVRQFVQAoGgAGgA8gMRvcDZQjg4uW3GAyD7MKi0Q+Iu/q5xKMefDmZvdefgG4c5ra6Qk1tw+E71prKRZY2jcZkdSrDxBFjitKnZ0lEeHNcwg2in90jorn3HHK50Pji0cYSxBlKsAykWIIuCD0IPMY7Ehh4tQ1xaq0liDAqwuCLEeIOGeWKSnYCEEwkG4YNIEN+gBzgHw1xJt4t13pFaam79OoJeAnVANSYyfdA1yH4eGG2jrFlQOhup/8sfPGB7CwyK0tcHCxMtIpyyPJGtSJGuzR2b2RYDIwBFh6nCYGZu9ScURWvZyLXBsQgYn5aYcK6lkid5EkCxyMuey3ZeS5lubHUi+MqUNS5Y3sY2YgSeyQxue+Cba/aBwq6stm0sckT5m4pc/WFhlIIAFivNCLYxng04M5LIT9VL7wboGPRx0PvcueFdVs/M3EjbJLb2hqGHg494efMdMYpUh/qpkCswtlOqv+Buvpow/PHEJEVMn1Epy1Cd6OQe9bkw8+jLhXs+t4oaOVQJF0dDyIPUeKnCSqi1WGViDzgm94Ee6T9oafiFuuMGzyHolZD/DIv8Aip/I4ELSdlGKVUAdklYLGeM0QVj7rG+Wx6G1z5nFibI7PoVijFTmnlXVs0kjR5ueiE5SBy1HTERgmSpiIYaHuuh5qw5jyIOoOJjuXt9pAaaZrzxDRj+tj5B/xD2W89euNMCrORvUok5WJbPuTRMbmmjB+6Mn/KRjem6tIEKCmhynmCim/rcXJ88OuDGyQUJlRqfcKD9U0sPkr5k/hfMB8LYaqrs6kdr8eO/7QRMsg+KyAH46eWJ1gwhhtOC6HuGKgO0Ozie6PBVniJqrSIA48e+ltD1BUjEI7QNzJViAkVOKqmSPh3ylQfrYhcA924dR0DWGi3xeuGfevZRnpzkF5YzxI/Nlv3fRlJT97COhy8TLxaPmu5MHzsdcb/mq9c/bj7w8LiM+eWWCBxRxWLqHlazHLryDk8uRbDrtrYG0KynWWtEFHDBG3BjIWDO5ANljvozkAa26WGI1tUtQVyzU5KjSaE291r6W8tVIw+78beRYqamzLWPk4808oLMzTAFVVr5o1C20Uj3fA49Bjg8B7cVicKs2uwSXs32yyO0IPeuJYb/tE1y+jLofK+Ojtn1yzRJKnsuoYeOo5HzHI45NG01jqhPAhjVXDKmbNl5XW/UcxfwOOj9wNoho3jBuqkSJ/s5rsPk4celsY4jdHH1OE94v4iS1Q3V4Wttm7BSvBgwYdcVb9qu1+HnIP6GAkfjnbIvxAQ/PFObp7GWUySyQT1EUAXNHADmYuTlzMASqWViSNdAOuJp2u7QuJv7ypy/uwoF/5gT8cRHd+WqiRDRTyrPKWbgRDVlTu5jdu+dGsuU6AnrgognXfmZbhZ1mlpBta3IdfgSneCHZ81O0tHHLSzwleJBI2YMjHLmUkk3DEXBtoeWFPZnsQzOx6yssCnwDd+U/CJT88at7N66qpo41qWictKbsI+HMDENUksLFfrFYEc7eIxP+xzZVhESPYhaU/inbKp9ciMPjhqUfAGZnkLT0lvXIAFcuyHO5WvGgAAAsALAeAGMsGDCp0YMRreTfaOmLImR5lF2DOERPDOx1ueiKCx8ANcV7tHbFZWLHHIsglqdYVEqxRZB9zm17HV21vpiboganawlTXfrfSCKGSBJFaaRSlgcwQMLFntysCTbmdPXEI2JUxiZo4mzRmNW5Ed5e6eY6ixOE1NsjiJkjBjhtlbihHfiKxDlMoGUXFtScSD6KM6t9lSoHqV/6cYory42rQ1oaFlUwK6lXF1PMHEUpjA0GZntMpYqbtIxsTluhuCCNDoNMS/DHTJKZpni4aAEowJJDsNc1hbKbHnr154kEyU09DdEeI8F2UEhe9GSRfVeRHmLHzxlJUd0pURafaUGSM+egzL8Rp44btny5WZGmMEuYnh2Xh6/YvzB56Ec+WHfLOOsTeodD+RbHUJh2jGkrxRLPxI2fVCczLofe9q1tNTcX64UbUiaNLuWPD1jqFF2X7sg8OmbkevmprKebiLKscWdL3yuczqRYrqoHnr4Y0bV3vihiVypdWuCugZSNCrA/LAASZBBMrURyvm4gjKVAUGSEjLxYzyZb8z4H4HDpHPxAk0DWkQ5o28DyKsPskd1h/wBsVrTb9PYI1+GjExG92iv0U8wPFdVPh1xItgbYllmBhjEjP7aoQA5HvAH2X8f6Ys+E+GRYptiNfcVdu7+21qoQ4GVgcsiHmjjmp/qD1BB64csVjszabQy8aMNcdyaIizEDoQeUqXuviCRyIIsijrElRZI2DIwuCOoP/nLGqG+uNai9sit2DBgxVIjBgwYEKhe13YWQuQLcKTOv+ynufkJQ4xEN1tkU0gknrpmjp4yqhYxmkkdgSFXQ2AVSSelxyvi6u1TZXERTb9JFJEfxAcWP5FG+eKR3TkDSGJ6RqyNu8YkZlkBXTMhXW9msRYgj0BDUYyrsyM9x95pKQJlr8xLePaSz3gpKJlMtAZwqEB45wtwGuFZWU6i4sQdRcc+lk9kO17imueklO3wHEj/JSPjhg3m2LUSUrJTbMaho4wZpWkIMkhRWtmJOYgAmw11N8N/ZltDJxf7uSKYfuuA3zXTHKX5A/wDi4cDZ6rtH85bmD39F0hgxjYYMcTLm3tKqcxg+8ZpP45Db8seUG/MlDDBCYaKdOHmCujNIokzN3n0sxDchewOEO/b96l/+Mh+ZJOHT/wDI1RTxwwxJDLEkMYyy092UhFzAknvC9yCOYIw1EH7DdczzKnSD+67d0Cj28+3IqkxGGmSmVVN449VLs2rDQcwFHwxf3ZtRBI5j9lo4h6RRJ/8AZ2xQW2trtV1MckkSREhFyRrkS2Y6hegN7+t8dF7iL9RIfGol/Jsv9Fwsf7rBqd1CeD5HHWPVSTDJvBXyZo6aA5Zprkva/CjW2Z7dWuQqg9T5Ye8RzYzZ9o1zHnGIYl8lycQ/NnPyGOFMEo2VubS05LJHd2Fi7kux8TduRbmbWucMm8u7FJDSskaQo/dYZyc7KjBiqvq4JAKgjlm5Ym2PCMcqiUkViqk2JDI2cx0k6Rs144spIQWFxnfKNWubX0vhyqqeWIZpoJI0+2cjKPxFHbL6nTEy29WVaKTTQJKRbRnsWvzyjlpz1YcsM+2UkMH/AOwqooInFniiSxYaXTOzMzeByqDjO6C21VEQphWQHkQfQg4apdkwxLfiSRa+0JCNT437uvph03gr6R4H+j0TxuozRTLCqHMNRoDxMp5G4trrhPtSmeSJkUqC4sS1yADzsB1xmc0NNhmrAzTNSTlpJGZTVRACPiKqnQd4jJ7+p1IwrpoKdjaKVoz9hZChH7jcvljU0KobuGpn5cWM5o2t9rS38YHrjJ6tiypIkVTcEgoVzWHUq1wPmNcKupa2zZOlTKPVUP8A9Ritd99mTRS/WNnUgsGANzc2u3nfTwxOpqRGAWFJ4pCRoM6KBcZr65LWvy6431O6sToysZCzCxcuS1vDwI8sVgxNE8OU4jK7aqqnbG3HqeHnSJOGmQcOMJcAk3a3M688SHZ+49ZDCtQ0MgR1DKV1sOYLAaqeuow9bqbgww7QQ1jg04N47juPJfuq55KOtjoxsPW/8ejGe2Myqw2KVDd9NGEWIwOlgblRWy98M5C1ROcd1agC7gfZkH61P5h0OJfsTa8tJMgMbNTVDatGOJFmbQSoy8rn2kIB68wbynbW5NJVXMkShz76d1viRz+N8RuPYdTsi8kDtU0l7yQkd9R1dbaEjrYDzHUY2sewzdbr7rbSH0eJ4oILZ/ibRuPeW9WDgwk2XtSOoiWWJgyMND/gfAjwwrxrXnIwYMGBCju/cV6ZX/ZzRN8C4jb+Vzjm6nlnpqxxTFlmDSRqU9r3gbedh0x0vvut6Co8kzfwkN/hjnLbNRJDtWV4f0qzlksL969xp1Nzgg/eIzb0PuuRftA5HqPZPcE9bUNCJaWtkEaspa8zNIXze3n+rVQX5hdAAPPDRuCx48qfbp5B8QAR/TDvR9oVU4hSSoq0IlDSShicy926CNYxfkbd7mxvphp3H02koAsCZFsfCzaflh6WP+O/YUlHP7zNquH/ANbDxx5ipf8ASDeODGfSrRo1p36XvU3/AMVB8rjEn3e3k2rK0VLS1FMcsSZUyKxVFjW2c8M2IFgcx56eGGXtHp8pg+6JY/8AhyEf0xnSbzRx0CUlLHMkkq3qZIkzPJcmyAk3VAPAeI8b3olsBo29Ss9IsjO3dAmneTaEslfmnlimlVkV5IfYJSw07oGg0JAtppjofcVv7PIPCol/Nyf6EY5k2nAsbKFSVCF7wlFmzXaxA+zlsPgcdH9nVWGjmA6yLIPSWKM/8wbCxxKKzY7q1NBM4bto9VL8RqpkFHWvM+lPUqis/SOVLquY+6rqQMx0BUX54kuEm1SwgkKIJGyNZG5MbHunyPLHCnCVK1xcag49xQtNvwitYQzUy31FLUsoHjaN1ZB8LYltHsuHacJ+j7RqjKNSk0l7DwKLluPvAnExEncugA4qd7R3ip4NJZkQ/Zvdvgoux+WK62tTwzS8WJamSTpLPJw1H4VC57eQCjzw0bz0EuzHgziA3YsOCrKxyixzX8Q3zwi/9WRTy5RUGCMob5soIa9rai9reh06YhEe42SVWtaMVJdn0PCXV2kY82Ykn4C+gwqxFoN4H+j2BhJUZQC7Z2tZQQtrsTz5421dQ5jijTjicKLixXMoADXPLT7X+eMslZSTGMcKrfKoF+dgBf5YjQ2hLlGRWhhhJWTVZHHmVbXnr4m5w4f6TMb8P6yocrmuuTlroALAePxwSQnfBhLs2WRkJlXI2Y2XqF6X8+nwwqxxCxkjDAqwBUixB1BGNSb4VOz1AK/SKUaDMSJIx0BbXMnQEi45E4SpvFATbiAG9u8Cv9RbC5WVxoQynwsRbDNcW3JmyBBcJjJSbYvaRR1FhxOE592Xu/JvZPzxKAQRpqDjnnePd7gHPHrCTy+wfD8PgenLGrY+9VTS/oZWVfsHvJ/CdPliophaZPHBe439DhUyHpaG/a12BymOVitLaVO2ypzUwgmilYceIfq2OgkUdB5fDwtNoJ1dQykMrAEEciDyOKw2b2upIhirYAVYZWaPUEHQ3Um9vQnDj2ebwxpM9EsvEi1enfW+U6mMggEMNTbybyxeHFYT4TevFpf6fSaN95hGvDiLFYWDBgxpXnJj33b+wVHmlviSAP64522pJJ/pdjAM0wqRwxzu4YZR/EBjoTfqQfRcn7SWJP8A+isf5VbHOdJLJLtB3iRpGaSVsqe0VIfNl+8FJI8wMchfeOpvU+y5F+0NZ9PdWXNtfawjLQ7Uo6mdBmanjWIvZdWC93vkAHQW8sV5uJJm2ij+PEY/FWP+OEOyKb6PUxtNxITGwdbxNmLJqqge7cgAnWwvzwu3Dv8ASJH+xBI3xIt/jilLFWjxNhSUc1ozNq2fQz4Y9xaX/onywYzaJaNIoj2uUFhJ/d1TfKZRIPzOI/u9sV6mmzPtCKlgjYpklkZedn7qg2e+b1xZvazsjOJbD9LBmH44Gv8AMq4H7uKEvi9DuezJ3W3rNQpN7XZjpYpHvVHSxRQwU9SaplZ2eXIUUBggCKCSSLqWJ5a4tTsd2nmEYv7cGX96ncj55ZPyxQ+LB7LNucJjc/oZBL+4w4cvyVg3quGpbZNa/I8jZ6paM6bi3MdLV0Vho3o3gFFTmYxvIAQLJ0vfUnovS/mMOwOBlBBBFweYOJnUqhc1bxbXSpqHmSERZzcqrXF+p5cz6DCKir3hkWSJ2SRTcMOn/byxcu9XZRBMGemAim55QbRt5W90+mnlim66iaKRo3sGUlSAQ2o0Oo0/PGRzS02oIM61nT5xTjvXvfJXTRtKACsdgB7P3iPMnX0thkjr0gZmaCKfiIU+svZSQe8tiO9r+XjrjZcHKPDlex+PTCKpnjLAZvZa97Gxt87jFIDjXBkda5EaDMgrVR7xVEShY5mCjkOYHpflhzk2xtBFjqnMvDa4jkdO43iBpYj+tvLRJturaqk4loVOULliQRr3RYaDrbxx5s3Y9VVXhQlliVpMjyBVUD2iuY2v6eON4EF+AWetEbiVMt3qJquMVBkQyMSGV0zDMPK/hy00GF1UslOyymCOyXLPD3QVIIsy201sb26YgW7m2jETGWKxuykkWuCpuCpPI+f+eLG2Yk1VMtOkucSRnOZIsnDT7VhbMSDp0JI9ceVGglkSrwXowogeyslWxtqvUXfIqxW072Zi1+tuWnl4YdMaavsonp24lDOG8Uk0zeRI7p+IGEv+lGiISriamk5d8fVsfuv7J9L3xF0Nzbwtb2NFsN1Yc94v9NaS7RgEBaURq8b/AKRCBoftrceeo+OEUdZRN3lzwt4pmX/luMOW1Z0JyCoEbsvsmzIwN+d9AT4g/PDRsSRODfRkF0nTnYXOWQeg0a3QX5jCqSUxbb7/AAwWqYipzHJZgOt+QcW8gfU410+6EDuFEpRJT9TL7SBjyjfkRf3Wv5EXthwFORljzWddYJedxb2W8TbmPeFiNRphGL5xk1/XU/Q39+M+fPwPkdcdkMRNWgUmLR3VoTiD84po212eVlNcmPiIPfi74+I9ofEYY9n1rwypImjowI9Qf/B6E4tOg7R/o0ISZZJzyikWwLqOayFiMsqDQ9W063xr/wBFLtSrXjxqiiNnZY9GF7KuZwLs1yT4d3keeOOhMDm1HWnBe2P118aA+FSmTBF45WY27FYGzK9Z4Y5U9l1DD4jl6jlhViG9mNSRBLTue/TzOlvK9/65sTLHqNMwCvkXCRkoL2obT4aIP2aSTH1VOGv5yfliht2to8F5XExhm4RETi/tFkuLgHLdAwva2vniwe2HbmYygH23EK/ghuzn4ysR+6MVNilFbWL35mXD3JUqS6rVbv4+0lYk3aXUT00qGa0Yp2RkmaN5JHYFQ0ZVFa/eudLALzwi7NaDPxvvmKEf7xwD+WIRi4+yDZOlPcc2kqG9FHDT82DfDBTAAwMH5EdzyCKKSXlxwB7equXIPAYMZWwYVUUd35pLwCW36Fgx/Ae5J8ArZv3Bjmfb+zDT1MsXRWNvwnVfyIx1vUQB1ZGF1YEEeIIsR8sc79puwGjIc6tC3BkPiBrE/wC8pHxNumEY7RxwcHWb7x6hdiNrwiMRbux9FAMOW721Po9Qkh1S+Vx4o2jD5G/wxhsfYU9XJw6eJpX8F6DxPQL5nTl4jEl2ruLFTwtG1Skm0dX4EV3VERWaQM3LPlBa2ns21vfHoRA17Sx2Kww6zSHDBXvuVtPiU4QtmeGyE/aWwMb/ALyW18Q2JBiiuy3fHh5c5/RAJL5wE91/MxMdfus2HztR3vnMr0kL5Iwq5mXVmLANY/dsRoOd8eWIlRsn3iw994tXpVaxm242+265be0vtXWFWp6Vs0h0aRTy8Qp8fFvlrqKl2FKJ5ck08UC2J4kikjyXum/z8MN1Xs6RSSe8OrDX59RhHjbDhQ3tnOaxxIj2mUpBKqiuZri4y/dFgf8AG3kcb9t1VPI6mmhaFAoBVpDISw5tcjS/hg2zS06GP6PO0wKAuWj4eV7m6jU3Fra/+Aavh+iiL6OvGz5vpGdrlde7l9kDUa+WNDWho8IUCSbytqbUqJqdKRVzxoxcBIwXvrclgMxGvXwHhhDHWMOeo8DjZsza81M+eCRonIy5lNjY8x6aYW7u7Gad2e4yx6kE9526Ig1LOdT4C2pGmEi1Q0lwsCaHWc4AJx3b3aaokDLD3QDcvoi3Fgx9L3APMgaHFlbY2xTwSIn0iWGeNMmaJcxyEDutoR0BHhhDNtnK8DOhhp0Y/wBnCEt7JySMw7h71u5zBsTc8ontHZ1TLJLUGGQBmLm45Dppz0GPnHxXRHAudLK31X0MCCxgMxZjdPcDfsyU7qx9S0ivtF3tdZPr/a93wjtew5Ysiip2enRalVZyi8QEAqWsM2nI64oXdeqqFJanqFhy8wz2B8ypFmHriZxbyTVbrT1E8RiWMu5hunEsbZWbN7IHeIW1+uKwo7Ycw6c+K7SqMyYMF4cNQIPP0KXT7HpErJYqdIzE8N5UWxCPmsAPs5lJOUfZBxAxu7UU8kjQsM0RNxcZjH0Yq1s6EdVvYg3th+2NttXrUjg+rp7sFRVAD5UY52PO+YaDwGFe26pGqDT1cSPAwDRvY5kvoSbclDC2cEWuL3GMznziEyVqPGdBaRY4GwzEwfXYVGNk7dYqY5Irwk3BQhMnXuliNAdRrp08MLBtnMq8QNxFvkliAdh+NV0F+ouQfLDmd35450ggSJwyko5jUMMpAIc3AFsw7wBJvyw/VXZ7WmIFaxRL1URhE9A2rfEj5YdgivE2ixRfoXPl5Z7ZDqVDauczQkvFJHKbG4jYo5XkRpdW8G5+ZGHKGBuGs03FMqrqFbIef93Y26m97XOGjaWz9o0TZpeLb7RPEjPqeQ/I4SPvlUHlw19E/wAycZoukJANhG2a9iF+kRC2tDLXNOIcJc5KfdnMYj2hWIHSTMkb5k1U9TY6k6va5NzzOJrvHtX6PTs62MhssYPV20Uel9T5A4rXsmmeWulkY68I3yqFBuy2zADnz89MHalvkBmKNomaOHzlItLJ6ILoD4lsevDedEKotNg2+2OpfNxoYbFc1xsF5Grvgqv3y2iJagqpzJCOGp+0Qbu3qzknDDj0jHmPYhQxDYGDBeREeXuLjit1JTGR1Rfadgo9SbY6U7PNlBFkceyuWCP8MQ7x+MhYfuDFJ9nmyy0rThcxjssY+1LJ3UHwvr4Xx0jsfZwp4I4gb5FAJ8T7zepNz8cYIrtJHlg0cz2HVbYTakKeLug9+iWYMGDDIRiD9o2wFkXiEdyReFL5XP1T+qucv7w+zicY1VdKsqNG4zI6lWB6gixGJxGV2lvzUUzHVTNcn01RLQVTA5gy5o3CsULIwswDDUXU3B6aHE23baGWOSDZNHMamZCktTUspWGNx3rFdBcX1sCfA8sedpW6TqWbnLABmPWSE3ySeZGobzDdLXj27+9cq0/0U1BhjV+KlwzKxHOJsnfKkgMByuCDodNMGLpWTPmFh29sQs8RmjfLA3LHaVIuzqlZKWdKiNLI7pfJxMo4kZ8VOpB1BF+qnE62HsSmrwAsjRvILwuTmBsNYXBOjoBpYi6DrlJMa2NsSSeCWr2hMYaBmzEhAHnkAZYxGgA0Usbe7cm3UhsoquTZlS0E2bhnKzAd1hcB45U6rIAQbfDpiVJg1/G0TIv1juMOGKpAi1PCbAeR7HFSnbm4dVTXLR50H6yK7D4+8vxGIrUbNR+YF/EaH5j/ABxfW6G9wqFWORlMpW6ONFmUe8vg495OnMaclu2NzKSpuZIlzn307jfMc/jfGNsKfjhOWsv/ABiBczT7APut8D/mP8sZbIllpJhKII5rAjLIvETXrYHmOhxce1Ox5tTTzg/dlFv5l/6cRHau5NZBq9O7Dxj+sH8uo+IGKikR2WOE/mpSMCC61pkq6giLychzuRbKAPQch5YtXd6spQgWGWCE/ZlRoyf94rOG+IB8sNey4qWI5p3BkGuQq9l+a6n8sPc8ryd6lSMNbWSRCt78gugJ8bnTljzqXTNM4BzbNcwF6VFgQ4UM/wAjiCOkj14JalQWLXEhUaDgtkQ/eaSRAbeAVPMnphs2hVQ8mfn7kTSTOf3mJW/oowgnsjZqqqaRx+qjsQD56W+dsYRbakZstLAAep9p7ebHRfjfGUXeEADZ/kbeATm+0z+ZCxNm0aRqeRZkiaNCe4JLMb21uPA+eHnjrOqWSSqc6hSRHGhPO4XkOmt743bWli4eSfIHI1SImSUkajNI9yov0XKPXDHs7abwjKAGizFsjMdb/aKFTbTkCMVIDwLbRjbLueSi0FjjkcNfS1O9XX8AqWlQTRnMkMCDIpsR3+pBBIOo56YR7T3waeSJ2jXKiFXjN8rlj3gbEMU0Wwv488bNob1SzRiMxUyoBZQsIGX8JNyMMQgwaOrceS9Kix6I0VozHE5TFXup9uvvpTLURvM8sQRGVVa0ijNlGjgB7ALazBvxYmW0u0+hi5SGVvCNSfzNl/PFJRw3NgCT4Dn8hh/2ZuNWTexAyr9qT6sfnqfgDjZCivAqtHJedShAe+tDBaMi6fpPqn7a/a7PICsESxKfefvt8vZ+YOIQY3mlJsXkc8lXUk+AUfkNMWTsjsfGhqZr/ci0/mOvyAw/V8tNsxMlNEgndSQD9kc5JW9oRj11Og15O5j3CtEMgszXhvhZio1SkbMoTFfh1My8Sd+sEWoH79rqo+0WOuXFTT1YrqoF80dLGBfIrOYoFIBNhc3N+fiwvhRvjvUalzGjM6FszuR3pn+1bogAsq8gAMKJthTjZlNU0mdojxBU8InMsgdgM4XUpw8oHQXP2td1GgylEdZgBkM9p9s1ijxJ+Bu/Xq2BO+9O5zvAs8Mr1kQfLAYBmjSKwtG63zQkGy3FxzLWPOC7SpEFQ8dOWkTPljJGra2HLnroD10Ol7YVw1k9HFZJHiNTGwkTVbxkgKSPFhmsTrbUc8SDs63bZ3WfLd2bJTqeRfXM5+4guSfI9bYvFi6FhdflrKiyHpXAXZ7FY3ZlusI8oOq0+rHo1Q419QiG37w6rizMI9kbMWnhSJdQo1J5sxN2Y+bMST64WYyQmVGyN+O3Fa3urGy7DYjBgwYokRgwYMCEyb07B+kRhkA40dyl+TA+1G33WsPQhT0xzpvfu39HfixgiF2IsdGicHWNvAgg29PLXqbEP313SEyvIiZ8wtNEP1gHJl/vVHL7QAHMLaRrQ3aVm8ZjuMOCeQe2o7ccj2zVGwb2V086zfScklPEAGdgAEWwJyEEOToWAUk87aaL9u7DDUc20KueSaeSURxGyqkhsCXHMtGqAgWCjS1sMO8m7jUrBlOeB/0cnj90+DDw/wC4D3QVI2oaKjdoqWGmR85zWDal3dAechUcvG55aDex7XtD2XLE5rmktdemvd/eGSkyh1YwOc62JUgqbcSJujqR09Di891O0FJUUTSKynRKgaKx+zIP1Un8p6WvlxBtvfRpIEeSWOHZv0WQUdOAeM0inKJOWjFrG+bUNYjVjiEUtJU0kf0qnbi098kjqrGLNYFkdWAuNbZuR6HpjPEgkmvDsOIwPY6+M1dkSqKr7RzHsup8GKU3M7UsoCBgv9xK3c/3UnNPwNceFsWnsreuCchLmOU/qpO637uuVx5qTiLYgJqmw5H5buVi2ysLRn8u3pFvFuxLVyC8sawpYqhiLkt9pjnW9ug5ddejbtDdUwxNJNWBEUXLCID5XZtegHjbE3xoq6COUASIrgG4DAML+Nj1wkSjw4hrOEymZGe0SBVOUWzaZJGcAd72I3biso8Wte8jcz4Xt54kWy9z3qUfK70sINlCxZGfS7N3gCF1sLDWxxYkNMqCyKqjwUAf0xsxnZQW167zPorOpRq1WiXVVuOxlP8A3L/8Nf8APGxOxuLrUyH0RR/nixMGNWhZkoaV2ag0PZFSD2nmb95R/RcOdL2c0KfqAx++zN+RNvyxJsGOiGwYLhe44pNSbNiiFo40QfcUL/QYU4bNq7xwU+jveQjSNBmkPoo1t5mw88Vrvl2pWBQsUH7GJgZT5SSDSMeKpc/ewOiBpqi05C/5rNiA0kTNgzKme8++6QB1iZS6e3Ix+qi/ER7T+EY18cuKN2/vNLXSGGDO4kN3drB5SOrnQJGo5Loqjww1VO1pK6aOJmWKMuFRACI0zG1yBqTrqeeJlS7Ip6KeTZ1YF4FWqNDXLo19CjXuV4ebQryGl7g3xVkAzD4t+AwGvWfgzUnRRKrDuxOJ7BY7jbLspFHNwtqQveWOVFYSRC11i53A1JAsWuOmUjTvBtmKnkqKjZ+0ZYpJpCWpRA0ViSb3zHKMuutr3w27x7K+g1MzlTSzI6tTpG+a5Dd5lOhWEpqCdQTlFwDZrihqNqVTyO12Y5pJDoqL/QADkPL1ONLnNaC9xsUACSGNFq82JsqSunZ5XYoO/NKxJNvU6ljyGOhtyt3OCgldMjlQscf7KLSy/jawLegHu6s24O5aIkblbQJ3olb2pG/bP/VVPk3RbWDjAC6K/SOsH4jLWdZ5BbJCG2o3efTYEYMGDFUiMGDBgQjBgwYEIwYMGBCh29+5QlDvGgcPrLByD/fQ8ll+QbrY64ofePdJ6e8kd3gv7ViGjI91xzVgeunwx1Thh3g3UScmRCI5iLE2usg+zIvvC2l+Y8baGUnQ3V4W8YHsdfFOasQVX7jiPZc2Ptc1S0lPM6RRwAospUkBHYG7Bbk2tzHx8cSPefeP+1U9HQG1PSHJEeYkkYEPK3RgbnU6WueRwo3q7NirnhrwZjrwWPcfxMT8iPu6EdQuIOryUzurIFcqUYOuoDCxKnmpt1HQ9QcbIUZkW6wjA3/NdyyxIb4d92aku9O7EWSgNKjZ6mEs2ujZSFEljombmemuNNTJXbOdqeYB0jsWja00YB5G4N08uR8sO+62+EUksDVTIkdDTgQwgG80ka3XM9rXzXYAkAG1geeFu7kxSjqq2plMM+0ZeCkuUkquryOBcHLYFQb6ZRjr2B4qvEwuNcWmbDJe7B7XSlgXki+6/wDaIvzIlUejYneyu1RZLXWKXzhlAb+CTKR6XOKk3Yhpq6pVapeHGVEQkSyOZZHbhO1gFJI7pNtcoPnhrqt2RC7xzyiKSOWSM5lJUiNQ2YEHNc3UABTfMNcQNGl5HEbbR35qojz8zQdlntyXRkW/VPbvrNH+KFyP4kDL+eNy770R/wBYQfiuv9QMc8V2wKujVWFQBmhE6qkrqxiYgBspA1ufZ5417P2ztGRHaOeXhx2zuzhUW+guzkC56C9zhdFGwLTxHdNpYeII4Hsui232oh/rMZ9DmPyAONUm/VNbucWT8EMn9SoX88UFFUbVedacSTcaQZkUyKudSLgq1wrAjW6k8sNu1VqgheWo4gD8NgJ85VtTZlB0HdOvK4waKMcWjieyNLCGB5Dur22n2npGNI0j855kX+VM5OIPtzthLXAld/uwLwE+LsTKfhbEBO74jpYqqdmCzswhRACzCOwdyWNlUEgAaknwGHjZuwYTRV9XBeUwNEI+IoJRXyl3KaqWGq9QLEjocN9MT53k7LB6nmuaf+LQNtvtyWiHa9dXuYaSMjNqUhFifN3JufUnGe5W5yVb1EUpdKlFKwxsMoaULI2V794Wychbr4WLjJVRnZ0G0VVYqmKo+jzcICLiqUJzWWwEmUjUAa3Phg29vqbxmVANoU88bGojy/XRIHylwDYSWbUHoxBtyxdkNrBVYJfOai5xcZvM1t2dvTBNBHFXUwCwEJxYECTU7A91sqizRkjUW0YHnmGGrb29MT0r0bKJ+DUOaWYEqEhYnTxYG4sulvgBhq2zt56qqmkhj4JqD3o4izZrkEg9TcgEgAAnph+3b7Ond146sznVadPbI8XN7Rp5kj1vpjkWKyFa6/AY7h8C6xj4ljbs8Ex7J2HNWu0jsRGD9ZM5uNLCwv7TWsAOmnli7dy9wURFLxlIB3lib25G+3N/UJ6X+yHjdzcpYcjyhS6exGg+qi/CPef75HoB1lOMZD4prRLhcMtZzPILUKsMVWbz8uCMGDBiqRGDBgwIRgwYMCEYMGDAhGDBgwIRgwYMCEnrtnxzIUlQOh6ML/EeB8xriDbydmokWygVCDkkhtKv4Jevo9vNsWDgxN8Nr7/fina8tuXNO2ezd0YiFjm58GYcOS3lfRx5jTzwwGoqqQ8NwyqDfhyqHjJH3XBQ+ox1bXbPjmXLKiuvgwB18R4HzGI3tHcBHBEchCn9XKONH/Mc4/it5Y62JHh5OGuw8bjwSmHCf/1Oq0cFzhU7XLowI+saXitIDa5sQBltZQtza3K/phy3v3m/0jNFIwCMIURydAZALO5t0OmvOwGLI2v2Qg3P0b96mlA/kksPkTiIbQ7Msn62SPyngdP5rZT6jFRTGDztLd0+YmpGjP8AxIO+XWSQ9pm1Yp6xTBIskKQRxoynSyjXTmNSdDhTS1CzbD+jQ61EVVxXjHtuhUgMo5vYkAgXIthvfcKa/clp39JQD8iMYN2fVvSIN5h0P+OGFLo8pVxxSmjxpk1CpjR7Sjim2HAWXj09zOcwIjWQ3CM17AqLki+mIbvxVI1S6IiKI5Je9G2ZZA0jOr3zG5s3Q25WA5YB2fVv7ED1dP8APGa7gzj25KeP8Uo/oMH1VHFtccV0wIxEqhSg7xU9Rs6GkqC8UtKzGGVEEisj6sjDMCDe1iL8hhs2dvG9JIxpScjJkkEqhllBvfOmqga2AuSB11OH2g7Ns/OYv5QQvL+YFsSzZPZAND9GdvvVMqoP4I7n4EDCmmQ/wBdus4mQXRRn/kQN/aaq56uaoyxIncUlliiUhQzWu1tSWIAGZiTYAchh72X2eSsyiduGW5RqOJM3oi3t64uzZXZ4qCzyZV/Z06iJfi2rn1BXEm2dseGnBEMapfmQNT+JubH1JxMxY77BJo4nsOaoIUJtp8R4Dv0UA3W7MuGLhfo6nmxs9Qw9dUjHkMx8hif7M2RFTrliQKDqTqWY+LMdWPmThZgwrITWWi/M38U7nl1mHJGDBgxRIjBgwYEIwYMGBCMGDBgQjBgwYEIwYMGBCMGDBgQjBgwYEIwYMGBCMY9MGDAhV3vvyOKlr/aOPcGJRlSGsKTmMWfuR7QwYMchIiK0I/ZHpjIYMGLKa9wYMGBCMGDBgQjBgwYEIwYMGBCMGDBgQjBgwYEL/9k="/>
          <p:cNvSpPr>
            <a:spLocks noChangeAspect="1" noChangeArrowheads="1"/>
          </p:cNvSpPr>
          <p:nvPr userDrawn="1"/>
        </p:nvSpPr>
        <p:spPr bwMode="auto">
          <a:xfrm>
            <a:off x="74613" y="-1028700"/>
            <a:ext cx="2143125" cy="2143125"/>
          </a:xfrm>
          <a:prstGeom prst="rect">
            <a:avLst/>
          </a:prstGeom>
          <a:noFill/>
          <a:extLst/>
        </p:spPr>
        <p:txBody>
          <a:bodyPr/>
          <a:lstStyle/>
          <a:p>
            <a:pPr algn="ctr">
              <a:defRPr/>
            </a:pPr>
            <a:endParaRPr lang="en-US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</p:sldLayoutIdLst>
  <p:transition/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m"/>
        <a:defRPr sz="2800">
          <a:solidFill>
            <a:srgbClr val="000080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Ä"/>
        <a:defRPr sz="2400">
          <a:solidFill>
            <a:srgbClr val="000080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ð"/>
        <a:defRPr sz="2000">
          <a:solidFill>
            <a:srgbClr val="000080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1600">
          <a:solidFill>
            <a:srgbClr val="000080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Times New Roman" pitchFamily="18" charset="0"/>
        <a:buChar char="»"/>
        <a:defRPr sz="1600">
          <a:solidFill>
            <a:srgbClr val="000080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 New Roman" pitchFamily="18" charset="0"/>
        <a:buChar char="»"/>
        <a:defRPr sz="1600">
          <a:solidFill>
            <a:srgbClr val="00008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 New Roman" pitchFamily="18" charset="0"/>
        <a:buChar char="»"/>
        <a:defRPr sz="1600">
          <a:solidFill>
            <a:srgbClr val="00008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 New Roman" pitchFamily="18" charset="0"/>
        <a:buChar char="»"/>
        <a:defRPr sz="1600">
          <a:solidFill>
            <a:srgbClr val="00008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Times New Roman" pitchFamily="18" charset="0"/>
        <a:buChar char="»"/>
        <a:defRPr sz="1600">
          <a:solidFill>
            <a:srgbClr val="00008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orldwide.espacenet.com/eclasrch?locale=en_EP&amp;classification=ecla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cinfo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PC@USPTO.gov" TargetMode="External"/><Relationship Id="rId5" Type="http://schemas.openxmlformats.org/officeDocument/2006/relationships/hyperlink" Target="http://worldwide.espacenet.com/" TargetMode="External"/><Relationship Id="rId4" Type="http://schemas.openxmlformats.org/officeDocument/2006/relationships/hyperlink" Target="http://ptoweb:8081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9900" y="3543300"/>
            <a:ext cx="216535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838200" y="3251200"/>
            <a:ext cx="7680325" cy="0"/>
          </a:xfrm>
          <a:prstGeom prst="line">
            <a:avLst/>
          </a:prstGeom>
          <a:noFill/>
          <a:ln w="25400" algn="ctr">
            <a:solidFill>
              <a:srgbClr val="000099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8195" name="Text Box 8"/>
          <p:cNvSpPr txBox="1">
            <a:spLocks noChangeArrowheads="1"/>
          </p:cNvSpPr>
          <p:nvPr/>
        </p:nvSpPr>
        <p:spPr bwMode="auto">
          <a:xfrm>
            <a:off x="6354763" y="5959475"/>
            <a:ext cx="2532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Modern No. 20" pitchFamily="18" charset="0"/>
              </a:rPr>
              <a:t>February 2012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2501899" y="4179699"/>
            <a:ext cx="3852863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chemeClr val="accent2"/>
                </a:solidFill>
                <a:latin typeface="Modern No. 20" pitchFamily="18" charset="0"/>
              </a:rPr>
              <a:t>Presentation to the </a:t>
            </a:r>
          </a:p>
          <a:p>
            <a:pPr algn="ctr"/>
            <a:r>
              <a:rPr lang="en-US" sz="1600" b="1" dirty="0">
                <a:latin typeface="Modern No. 20" pitchFamily="18" charset="0"/>
              </a:rPr>
              <a:t>Biotechnology/Chemical/Pharmaceutical Customer Partnership</a:t>
            </a:r>
          </a:p>
        </p:txBody>
      </p:sp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879475" y="565150"/>
            <a:ext cx="7689850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4000">
                <a:solidFill>
                  <a:srgbClr val="000099"/>
                </a:solidFill>
                <a:latin typeface="Calibri" pitchFamily="34" charset="0"/>
              </a:rPr>
              <a:t>Introduction to the </a:t>
            </a:r>
          </a:p>
          <a:p>
            <a:pPr algn="ctr" eaLnBrk="0" hangingPunct="0"/>
            <a:r>
              <a:rPr lang="en-US" sz="4000">
                <a:solidFill>
                  <a:srgbClr val="000099"/>
                </a:solidFill>
                <a:latin typeface="Calibri" pitchFamily="34" charset="0"/>
              </a:rPr>
              <a:t>Cooperative Patent Classification</a:t>
            </a:r>
            <a:br>
              <a:rPr lang="en-US" sz="400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1000">
                <a:solidFill>
                  <a:srgbClr val="000099"/>
                </a:solidFill>
                <a:latin typeface="Calibri" pitchFamily="34" charset="0"/>
              </a:rPr>
              <a:t/>
            </a:r>
            <a:br>
              <a:rPr lang="en-US" sz="100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4000">
                <a:solidFill>
                  <a:srgbClr val="000099"/>
                </a:solidFill>
                <a:latin typeface="Calibri" pitchFamily="34" charset="0"/>
              </a:rPr>
              <a:t>(CPC)</a:t>
            </a:r>
            <a:br>
              <a:rPr lang="en-US" sz="400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1200">
                <a:solidFill>
                  <a:srgbClr val="000099"/>
                </a:solidFill>
                <a:latin typeface="Calibri" pitchFamily="34" charset="0"/>
              </a:rPr>
              <a:t/>
            </a:r>
            <a:br>
              <a:rPr lang="en-US" sz="120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EPO and USPTO bi-lateral classification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62E53B7-36CA-470B-87DC-EA9F3C5FEA9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26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1E5F5D99-E1BF-4532-850D-30038E3DEBBB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10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49288" y="1612900"/>
            <a:ext cx="8101012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m"/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Aligns with USPTO strategic goals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</a:pPr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Implement IPC-based classification system at USPTO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</a:pPr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Accelerate classification harmonization efforts with other major IP offices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</a:pPr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Promote resource sharing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m"/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Improves global harmonization for examination and search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</a:pPr>
            <a:r>
              <a:rPr lang="en-US" sz="2400">
                <a:solidFill>
                  <a:schemeClr val="bg2"/>
                </a:solidFill>
                <a:latin typeface="Calibri" pitchFamily="34" charset="0"/>
              </a:rPr>
              <a:t> </a:t>
            </a:r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Classification is the foundation for all global harmonization efforts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m"/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Increases document coverage for classified search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</a:pPr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A single classification search yields results from the USPTO, EPO and EPO member states</a:t>
            </a:r>
          </a:p>
        </p:txBody>
      </p:sp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495300" y="5822950"/>
            <a:ext cx="8328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>
                <a:latin typeface="Calibri" pitchFamily="34" charset="0"/>
              </a:rPr>
              <a:t>Note: USPTO is currently the only major IP office </a:t>
            </a:r>
            <a:r>
              <a:rPr lang="en-US" sz="2000" b="1" i="1" u="sng">
                <a:latin typeface="Calibri" pitchFamily="34" charset="0"/>
              </a:rPr>
              <a:t>not</a:t>
            </a:r>
            <a:r>
              <a:rPr lang="en-US" sz="2000" b="1" i="1">
                <a:latin typeface="Calibri" pitchFamily="34" charset="0"/>
              </a:rPr>
              <a:t> using an IPC-based primary classification system</a:t>
            </a:r>
          </a:p>
        </p:txBody>
      </p:sp>
      <p:sp>
        <p:nvSpPr>
          <p:cNvPr id="26629" name="Rectangle 2"/>
          <p:cNvSpPr>
            <a:spLocks noChangeArrowheads="1"/>
          </p:cNvSpPr>
          <p:nvPr/>
        </p:nvSpPr>
        <p:spPr bwMode="auto">
          <a:xfrm>
            <a:off x="1609725" y="306388"/>
            <a:ext cx="5030788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>
                <a:solidFill>
                  <a:srgbClr val="000099"/>
                </a:solidFill>
                <a:latin typeface="Calibri" pitchFamily="34" charset="0"/>
              </a:rPr>
              <a:t>Why the USPTO is pursuing this initiative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FAD5B44-9B36-4373-86FA-249809CB9E0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8674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E8896215-071D-4675-95A4-E667D5033748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11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9288" y="1701800"/>
            <a:ext cx="8101012" cy="4144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General features of Cooperative Patent Classification System (CPC)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Why the USPTO is pursuing this initiative</a:t>
            </a:r>
          </a:p>
          <a:p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Draft CPC timeline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General look and feel of CPC</a:t>
            </a:r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3295650" y="508000"/>
            <a:ext cx="2000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Objectives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41B88D28-68E6-43BB-9C81-7A89784D3D31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12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30722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AD05B5CE-6A1A-4EDB-BC5D-B29DE3F1B7CC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12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2047875" y="461963"/>
            <a:ext cx="4559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High Level CPC Time Line</a:t>
            </a:r>
          </a:p>
        </p:txBody>
      </p:sp>
      <p:graphicFrame>
        <p:nvGraphicFramePr>
          <p:cNvPr id="76863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900417"/>
              </p:ext>
            </p:extLst>
          </p:nvPr>
        </p:nvGraphicFramePr>
        <p:xfrm>
          <a:off x="423863" y="1557338"/>
          <a:ext cx="8339137" cy="4603434"/>
        </p:xfrm>
        <a:graphic>
          <a:graphicData uri="http://schemas.openxmlformats.org/drawingml/2006/table">
            <a:tbl>
              <a:tblPr/>
              <a:tblGrid>
                <a:gridCol w="6540500"/>
                <a:gridCol w="1798637"/>
              </a:tblGrid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CPC Milestone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Timeframe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Introduction to CPC for all examiners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ED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Develop and deliver detailed examiner training in concert with EPO.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2012-2014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Contractor  applies CPC symbols to PGPUB pipeline documents.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January 1,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ED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USPC and CPC symbols will be searchable in EAST/WEST, while routing remains based on USPC.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CPC symbols will propagate from PGPUB to Grants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E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ED1"/>
                    </a:solidFill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Examiners will begin to add CPC symbols as needed on issued applications, with  voluntary search capability of CPC symbols in EAST/WEST.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2013-2014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Final stage of CPC implementation.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DC8DB5E-1A90-44C9-89D4-4870822F28E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2770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9A723230-633A-4589-9C14-41963B4C96E3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13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9288" y="1701800"/>
            <a:ext cx="8101012" cy="4144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General features of Cooperative Patent Classification System (CPC)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Why the USPTO is pursuing this initiative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Draft CPC timeline</a:t>
            </a:r>
          </a:p>
          <a:p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General look and feel of CPC</a:t>
            </a: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3295650" y="508000"/>
            <a:ext cx="2000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Objectives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A182F7A-EFE8-423B-B9D0-0091C7E38DEA}" type="slidenum">
              <a:rPr lang="en-US" smtClean="0"/>
              <a:pPr/>
              <a:t>14</a:t>
            </a:fld>
            <a:endParaRPr lang="en-US" smtClean="0"/>
          </a:p>
        </p:txBody>
      </p:sp>
      <p:pic>
        <p:nvPicPr>
          <p:cNvPr id="34818" name="Picture 3"/>
          <p:cNvPicPr>
            <a:picLocks noChangeAspect="1" noChangeArrowheads="1"/>
          </p:cNvPicPr>
          <p:nvPr/>
        </p:nvPicPr>
        <p:blipFill>
          <a:blip r:embed="rId3"/>
          <a:srcRect l="22656" t="20833" r="10156" b="36458"/>
          <a:stretch>
            <a:fillRect/>
          </a:stretch>
        </p:blipFill>
        <p:spPr bwMode="auto">
          <a:xfrm>
            <a:off x="481013" y="2095500"/>
            <a:ext cx="78486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Text Box 5"/>
          <p:cNvSpPr txBox="1">
            <a:spLocks noChangeArrowheads="1"/>
          </p:cNvSpPr>
          <p:nvPr/>
        </p:nvSpPr>
        <p:spPr bwMode="auto">
          <a:xfrm>
            <a:off x="774700" y="476250"/>
            <a:ext cx="203200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endParaRPr lang="en-US" sz="2800" b="1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endParaRPr lang="en-US" sz="2300" b="1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455613" y="1609725"/>
            <a:ext cx="319722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 anchor="ctr">
            <a:spAutoFit/>
          </a:bodyPr>
          <a:lstStyle/>
          <a:p>
            <a:pPr algn="ctr"/>
            <a:r>
              <a:rPr lang="en-US" sz="2300">
                <a:solidFill>
                  <a:srgbClr val="0000FF"/>
                </a:solidFill>
                <a:latin typeface="Arial" charset="0"/>
                <a:cs typeface="Arial" charset="0"/>
              </a:rPr>
              <a:t>►</a:t>
            </a:r>
            <a:r>
              <a:rPr lang="de-DE" sz="2300">
                <a:latin typeface="Arial" charset="0"/>
                <a:cs typeface="Arial" charset="0"/>
              </a:rPr>
              <a:t> Sections: </a:t>
            </a:r>
            <a:r>
              <a:rPr lang="en-US" sz="2300">
                <a:latin typeface="Arial" charset="0"/>
                <a:cs typeface="Arial" charset="0"/>
              </a:rPr>
              <a:t>8 Sections</a:t>
            </a:r>
          </a:p>
        </p:txBody>
      </p:sp>
      <p:sp>
        <p:nvSpPr>
          <p:cNvPr id="34821" name="Rectangle 1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492250" y="581025"/>
            <a:ext cx="5527675" cy="685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3200" smtClean="0">
                <a:solidFill>
                  <a:schemeClr val="hlink"/>
                </a:solidFill>
              </a:rPr>
              <a:t>CPC Sections</a:t>
            </a:r>
          </a:p>
        </p:txBody>
      </p:sp>
      <p:sp>
        <p:nvSpPr>
          <p:cNvPr id="34822" name="Slide Number Placeholder 1"/>
          <p:cNvSpPr txBox="1">
            <a:spLocks noGrp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C04E3BB3-BB72-4168-B065-D24CDD53A310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14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34823" name="AutoShape 2" descr="data:image/jpg;base64,/9j/4AAQSkZJRgABAQAAAQABAAD/2wCEAAkGBhQSERUUExQWFRMWGB8aGRcXGBwYGhsbGh0YHBwdHh8eHCYeGxojHBocHy8hJCgpLC0sGiAxNTAqNyYrLSkBCQoKDgwOGg8PGiwkHyQsKTIsNS4qLC8qMiw1LCw0LCktKiwsLiwsKSwpLCwsLCwpLSwsNCwtLCwsLCwsLCwsLP/AABEIAOEA4QMBIgACEQEDEQH/xAAcAAABBAMBAAAAAAAAAAAAAAAABAUGBwIDCAH/xABKEAACAQIDBQUEBgcECQQDAAABAgMEEQASIQUGEzFBByJRYXEyQoGRFCNSYnKhM0NTgpKisSRjwdEVRHODk7LS4fAWVHTCFyWj/8QAGgEAAwEBAQEAAAAAAAAAAAAAAAIDBAEFBv/EADcRAAECAgYIBQMEAgMAAAAAAAEAAgMRBBIhMUFRE2FxgZGhsdEiMsHh8BQzQgUjUvHC0iRikv/aAAwDAQACEQMRAD8AvHBgwYEIwYMGBCMGDBgQjBjGSQKCWIAAuSTYAeZxEts9oKIpMOUqOc8hyxD8PvSfCwP2sI+I1gm4pmsLjIKWu4AJJsBqSeQwxVm+tOtxGWnYdIhdR6uSEH8V/LFN7x9qAkNhmqWHIyd2EH7sQ0Pq2vniLTbUra3TM5TlYWjiX1JIQfvHHGtjRPK2qM3du5CC6Ey8zOrv2mrk2v2qcO4L08PkS07/AMKZQD8TiIbQ7XQf11VJ+HJAv8oDfPER2BuHJVmaNZYkqIjl4Dkqzt3tFb2Se63Xp4a4S1dDHTW40EnEyOrJIxXLMrLa4UKcmQg2vrm52xQUSfneTss6W81M0gjytA22/OCe6ntKzfqC3+1nlf8AK9sIX38J/wBVpfjGW/MnCvf+ihpjEkEEaxVFNFMrd4urEnNZiSSDaxHmMaOznY8U1QDUozQteHQaK8qsA58Ao1v0LKcP9HAlMt4kn1SmkxpyB5DstS79t/7Wl+Edv8cLKftHy/6vl/2U0kf9DhPsWMbOrp1qoUmSAFZI3UMGBeNQwBGhyvmU+mFW9e6y0xUQBJIKqZGppSAzGNge5fnoxUEenicH0cD+PM90Ckxs+Q7J6oO1wD9ZVx+rLMvycE4luyO1gPYCWnl8mzU7/nmUn0AxC9s7k00ldW0lMhiamg4qtnLKzKqs6MGvYHNYEEWI1viB7L2ZxyQJEQ90KHzXdnNlVQqnXrc6Dx1GE+kF7HuG23rbzTfUGcnNB5dF03Sb8Qm3FDwebjMn8a3UD8WXD/DOrqGRgynkVIIPoRocctypX7Ncgl48rZTZhJHmtfKbEre2tjY21w+bA7TeG13DQseckGgP44zdW9bE+FsTLYzLSKw1X8D6FUD4T7Aap13cfZdGYMQjYHaMsiAyZZE/bQgm3449WU+l/QYmVLVpIgeNldG1DKQQfQjAyI1/lPzYhzC29bcGDBiiVGDBgwIRgwYMCEYMGDAhGDBgwIRgwYMCEYa9t7wx0wAN3lb2Il9pvPwVR1Y6fHTCDefewU944yplAuzN7ES/afztqE5nyGuKI3p36aVnSBmsx+smb9JL/wBKeAFtOg5YkXOc6pDEzjkNvZPJrW133czs7qT76dpN2KsVmkB0iUngRn73WVx5/AL1rjae056ktLKWcKRc27i5r2Hgt7G3jbD3utunHNA9TIWmSJ1ElPA1plRtOIbqQVH2VuTrqLYc9l1sWzqyujgZailUKGEicQSRhgGTu6ZgXIzaC638saoUBkM1r3Zn0y3LNEiuiCVzch65rTu1u9TSxVJhPHrIIkmRZFvE62DSAR3uSt8veJuemF+41WtZRVVK8XGMDCsghDHUKbPGpIJsQbW+9htl23R0VXBWbOaS5BZ6ZxpHmBBQyXOZT4WJAtrfQMNJT1FTJIaeIoJCcyxXSMAm+UktovkTiziAC5xkNam2ZIDRM6kpNEIQ+aURmRWKqSTIhjdDFmCXKOwvztbywbf3zlraeKOoAeWFjlm5MyEAZX07xBAIb1v44d9idmTSnVmlPVadcwHrK1ox88TrZXY4BYmGFPOV2nb+FcqX9DjOaU0+QF3IcTLlNWFHd+RA59FU23N5mqo6eNo0UU8fDRgWLFRb2rmx18AMJeLK0caCO6xsWUiPW7Wvc2u3sjn4DHRNF2bIg1mZfKGKKIfmjN+eF6biQ9Zag/75h/y2GF+oi4MH/o9k2hZi48Pdc7bW29V1DSPOuZ5ECM5gVWKqQV1VRqCBr5AcsaaHeaWL6OGAkSlkMkSPewLFSRoQct1Bt4k+OOkG3Fg6SVA/37n+pIwjq+zpGGk8h8pUilH5xhvzxzTxR+A4n/VGhZ/I8PdUfNv+39reKERz1lxLKXLkI3NIxYZQfE3PLwxj2aRwjaEUk8iJHDeSzMAWZQcirfQnNY/DFnbT7HQ17R08nmmenb8i63xB9udljRXN5If9soaP/ix3UfvWOGFKaBJ7S3mOU+aU0dxM2kHl1Wvca9XtCWrqWKwQs1XNf2cwzZFPjqbW8FI64177bFSKAvUcGLaDzkiGArYQOMylwndBB5EWJBF7nkyVdJWUkTxtnFPKLNlOeFxzBuLre4BB0OFO0d54qpo5aiImaKJIggNo5chtmc+0pynkLgkcwNDpa4P8TDMalFwLfC4SOtM9FLPAFnjzxqWKq40DEWJXwa1xca88T7dLtKKv3mEEp5ta8Mh/vFv3T94WPnbQp9+onlpdkU8YZ3eN2VO7e8jrZe73RblpYADphHvDuTEjNT07l6umpuLU2sYyVIzqnUOqsD4G3Q6YjFgsi2mx2BF/9aiqQ4j4dgtGRuV8bB3pSo7jDhzWvkJuGH2o299fkR1Aw945Z3a3xaDLHLmeEEEWJDxno0bcxbw/8N7bpb6iYIkrhs/6KYaLJ91h7kvlybpY90ZZuhuqRb8Dgex1cFpFV4rM3jEe2tTDBgwYqkRgwYMCEYMGDAhGDBgwIRiOb2bz/RwY4yolK5mZvZiTXvt56HKvUg9AcL94dtimiuAGlc5Y0+03n4KB3ifAeNsc87870NK7QI5cFryydZZPh7gsAAPADoMScXOdo2XnkM+ycVWtrvu6nLukm9W9TVLGKLNwcxJJuXlbq79STzt/2AX7A7P5qmmWSGFZhKrXladY1hZXIAy8y1lBNwQQ+lueFe5u7QJkhEr021QQUV+4Gj95I3BJEjDmw1sLDTNhon2XFA9SZuI8SSBOG+aCR2bNfQAqJEsrHQqVboSuNsNjYbajP71rI9znms/+llsyeo2LtBeIByHEAOdJIX52I0YEDTzGGyRzNUSLQxyRxykgRBsxyXvlYi3d5achYXJtfGdDs+StcWyxwxKFLG+SJBcgXOrEkk25knE42bsbJeCBeGo0ldx32Pg9uv8AdC1ve6riMelCGZNtdyG3t0FqpCgF9psbzOzukO7XZwD3pMshU94s2SnjPg8n6xh1VOXW2LAoItmQgCaoSoK8kRSYV9I4wyn98thnk2ICBc52GgaUcQAeCpcIg8gMaq6OaKMstQqhRexjVRp00x5pi1jWdadfoLh11rcGSFVtg1epxU7TtCoVsMzqo0H1MgA/k0w4UO99HMbR1MRPgWCt8mscVrSLVMivxluyg5Wita/Q2bCevkKj+1QI6ftI9beoPeHzw/1BxCXRBXBVbVhi1kljT8Tqv9ThNHvPSNoKmAnylT/qxUEexUP1tKySDqkgDD0uRdT629cONDPDKcjRIko5xsi39RpqMN9TqXNFrVuQ1SOLoysPukH+mNuKoOx4efCQHxVcp+a2OFEHEj/RVE8flxC6/wAMmYY6KSMQuGEVZ+PCMQKn3srI/aEM6+YML/MZkPyGHek7QIDYTrJTt4yLdPg63X52xZsVjrikLHBb9p7lQSZjGOA55mMDK340Pcb1sD54qnfDst4d3yiH+9jBMB/GurQE+Oq+eLygqFdQyMGU8mUgg+hGmM2UEWOowGGJ1mmRzHrnvRWsqutHzguWtmbTqtk1KkoMyhsocBlswsWjaxyk/aX4g8sSLdarE0ctLs+GZqqrFqiqqGU8OM3z+z0NzqbEk+NgLI3s7OkkjbgxhkOpp72sftQt+rf7vsn7upNJ7U2PNQSCWFmMdyoe1iCdGjlU8ja4KnQ4tDjzNSJY7DI++rqovhVRWZaOY+Zp+3soKJVgp4jGsKRPlq82aSR1LFiUHOIyKUA53a63AN41u/t96RsrqWgkALRnqDyZfvacx4eWm2COGoaPhxASFliWnDu2d25Ek+zADplUluhNjmxLt893ZqysgoaZUP0WER52Kpmb2pGsBcRgmw0yg3Axd7GvbUfcotc5prtvVl7lb3iVUjd84cfUzH9YBzRvCVQD+IAnmGxMcct7t7bajmaCe4jLWcA6xuDpIpHUEA3HgDrbHQ26m3+OhSQgzRgXI0DqfZkXybqByII5WvhFaG7Rv3HMdxjxWyYe2u3eMj2T9gwYMVSIwYMGBCMYySBQWJAAFyTyAHM4yxEO0HbSpHwSbKVMkx8Il9399hlt1CuMJEeGNLimY2sZBV32k76E3ZSRJMpWIdY4OreTyEX+Q93WA7r7SippPpDosskTKY4nvka5Ickjkyi2UHS5vrlAOuqmeuqZJGZUuCxZyQiIvIEgE25KLDUsPHEl3d3li+jcKaipakwA6lLSumgTKyi5ysbEn3SD0ONECEYbJu8xtPbYLlnixNI+y4Xd1p27sClkhNfs6YRRow4lPI2WWFz7OQ82BI0t89DZvaeo2rU8SeQ5UUZ5D7MaLpoPtHw5knCfas0dXUIlHTCBWygRBma727xJboLkDlYDzOLk7Nty0VFci8UbXU/tpRoZT9xTog8QW6KccjxS2TG+Y8hn2/tdhQw6bnXDmcu6TwbuihoTOUyOthTRNzWRyFWWT7U2ua3uWtz5FHSCJAi8h16k9SfEk64k3aXGfoiv7sc0bt+G9ifgWBwwY8uM0MIaPmtb2GtaV4xsL4jW8E1MwLhk4y6gWPet7rC3I+J5YkFVIyoSgDMBcAmwNvO2GKgqJZGFRJEWXKQgjymwvrcE5m5ac8RCdOIoGyA08hTTRSeJH6a3I9Qfhht/0nUyQv8AVRuASjWJJ0593rzvocJdoywTOqRIySswDacMW97ML87eV8PFPQyUwyxWkjuTkNkkF/BvZb429cCFhRbLiaNHhfK4ULxE6kDUOvI68wbHGU0SzERzLkmGqsp5296M8/VTqPzwllr4GYsshp5+RzKRcjo68m/rhNPtaSZBG0X1jH6qRTkGZfeXMP8AHW+BCc4NoPCwjqDodEm5K3k32W/888LNpVLxxl0UNl1Kk2NutvMc8JqebPeCoCl8t/uyL4r5jqOnPDZtKnlhATisKY6ZsuYqDplbrl8x/wBsC6vaTaxkdmklenBtw1t3LeJLLlN/hh3DTqL/AFcynw+rY/1Q/lhPSiaKNUMaTRgAAxmxt+FtD8DjGN4L2Vmp3Pun6u/7rDI3wx1cWyGqjja6mSkkPUfVgnzteJ/jfEmot76mO3EVKhPtJaOT5H6tvgVwwM8oGqLOh6pYN8VJyt8D8MIqcwlrQymGTrHy18430/hth2xHNuKUtBvVn7K3pp6g5VfLJ+ykGST+E8/Vbjzw3b37oLUK0kaqZStnRtFmUe63g491+nI6coRUF7ZZ4RIo96MXt55D3lPmpOHTZG888QvDIKmIc45G76+SyHvA+UgPqMW0rXiq8KdQtM2qn94tgvRyB4i4jJIVtVdGFw0b21VxqPMYfYNuMaBafZsIg4pC1UzSqJHkOa0YZiDkKgkW1Oo6G9g7yxU1fFJLGDmyj6VTsLSBRylC9Xj+0twyi2pCjFLVezhS1ISYF4wwJKNlLxnUMh5XI5Hxxuo8Uu/beZkXHMdxjxWWNDq+Ntxv1HsVv2julJBSR1TyRZJWyxKpYs9r5mHdAyjxv1FueJT2bb1OpWMG80NzFc2zp78J9QLjwIB93Cjbuw6ja1Q1SxWl2dGuWKWXReEovmRb3dm1Y/K+mIhtunjp50nopGenJ+qkZSpLR5Q4t4Zjf0cYpGh6ZkvyFo1H5epw36J08Mdi6loK5Zo0kQ3RwCPj4+BHIjxwoxX/AGbbyLIAoNknBdB9mUfpU+Ptj0c4sDGWG+u2fHbiFqe2qZIwYMGKJFi7gAkmwGpJ6DHP3ahvGZBYaNUNxCOoiXSJfiBmI8b4uTfWry03DBs07CL0U3Ln/hhvjbHNG9O0/pFVK49m+VfJV0H9L/HE2t0kZrcG2n09TuXXuqQicTZ3+a067B25Js6JZViBac94TRh4pYOig3zKQ4Ynx7vO2Nm29rULRCoo0lpasko0SuDEFZSHZDzAIJXLp7XLTVz2VvjTpc0cCx181g09VIhji0AtFcWUeGbkNNbAYjk1P9N2hlXLd2AdkUIpKgcSQAaKCQzdOfTG8uDQXOsksgBMmtxUr7L90zKVJuGmB7w5pAps7DwZzZFPnfpi/oIFRVRQFVQAoGgAGgA8gMRvcDZQjg4uW3GAyD7MKi0Q+Iu/q5xKMefDmZvdefgG4c5ra6Qk1tw+E71prKRZY2jcZkdSrDxBFjitKnZ0lEeHNcwg2in90jorn3HHK50Pji0cYSxBlKsAykWIIuCD0IPMY7Ehh4tQ1xaq0liDAqwuCLEeIOGeWKSnYCEEwkG4YNIEN+gBzgHw1xJt4t13pFaam79OoJeAnVANSYyfdA1yH4eGG2jrFlQOhup/8sfPGB7CwyK0tcHCxMtIpyyPJGtSJGuzR2b2RYDIwBFh6nCYGZu9ScURWvZyLXBsQgYn5aYcK6lkid5EkCxyMuey3ZeS5lubHUi+MqUNS5Y3sY2YgSeyQxue+Cba/aBwq6stm0sckT5m4pc/WFhlIIAFivNCLYxng04M5LIT9VL7wboGPRx0PvcueFdVs/M3EjbJLb2hqGHg494efMdMYpUh/qpkCswtlOqv+Buvpow/PHEJEVMn1Epy1Cd6OQe9bkw8+jLhXs+t4oaOVQJF0dDyIPUeKnCSqi1WGViDzgm94Ee6T9oafiFuuMGzyHolZD/DIv8Aip/I4ELSdlGKVUAdklYLGeM0QVj7rG+Wx6G1z5nFibI7PoVijFTmnlXVs0kjR5ueiE5SBy1HTERgmSpiIYaHuuh5qw5jyIOoOJjuXt9pAaaZrzxDRj+tj5B/xD2W89euNMCrORvUok5WJbPuTRMbmmjB+6Mn/KRjem6tIEKCmhynmCim/rcXJ88OuDGyQUJlRqfcKD9U0sPkr5k/hfMB8LYaqrs6kdr8eO/7QRMsg+KyAH46eWJ1gwhhtOC6HuGKgO0Ozie6PBVniJqrSIA48e+ltD1BUjEI7QNzJViAkVOKqmSPh3ylQfrYhcA924dR0DWGi3xeuGfevZRnpzkF5YzxI/Nlv3fRlJT97COhy8TLxaPmu5MHzsdcb/mq9c/bj7w8LiM+eWWCBxRxWLqHlazHLryDk8uRbDrtrYG0KynWWtEFHDBG3BjIWDO5ANljvozkAa26WGI1tUtQVyzU5KjSaE291r6W8tVIw+78beRYqamzLWPk4808oLMzTAFVVr5o1C20Uj3fA49Bjg8B7cVicKs2uwSXs32yyO0IPeuJYb/tE1y+jLofK+Ojtn1yzRJKnsuoYeOo5HzHI45NG01jqhPAhjVXDKmbNl5XW/UcxfwOOj9wNoho3jBuqkSJ/s5rsPk4celsY4jdHH1OE94v4iS1Q3V4Wttm7BSvBgwYdcVb9qu1+HnIP6GAkfjnbIvxAQ/PFObp7GWUySyQT1EUAXNHADmYuTlzMASqWViSNdAOuJp2u7QuJv7ypy/uwoF/5gT8cRHd+WqiRDRTyrPKWbgRDVlTu5jdu+dGsuU6AnrgognXfmZbhZ1mlpBta3IdfgSneCHZ81O0tHHLSzwleJBI2YMjHLmUkk3DEXBtoeWFPZnsQzOx6yssCnwDd+U/CJT88at7N66qpo41qWictKbsI+HMDENUksLFfrFYEc7eIxP+xzZVhESPYhaU/inbKp9ciMPjhqUfAGZnkLT0lvXIAFcuyHO5WvGgAAAsALAeAGMsGDCp0YMRreTfaOmLImR5lF2DOERPDOx1ueiKCx8ANcV7tHbFZWLHHIsglqdYVEqxRZB9zm17HV21vpiboganawlTXfrfSCKGSBJFaaRSlgcwQMLFntysCTbmdPXEI2JUxiZo4mzRmNW5Ed5e6eY6ixOE1NsjiJkjBjhtlbihHfiKxDlMoGUXFtScSD6KM6t9lSoHqV/6cYory42rQ1oaFlUwK6lXF1PMHEUpjA0GZntMpYqbtIxsTluhuCCNDoNMS/DHTJKZpni4aAEowJJDsNc1hbKbHnr154kEyU09DdEeI8F2UEhe9GSRfVeRHmLHzxlJUd0pURafaUGSM+egzL8Rp44btny5WZGmMEuYnh2Xh6/YvzB56Ec+WHfLOOsTeodD+RbHUJh2jGkrxRLPxI2fVCczLofe9q1tNTcX64UbUiaNLuWPD1jqFF2X7sg8OmbkevmprKebiLKscWdL3yuczqRYrqoHnr4Y0bV3vihiVypdWuCugZSNCrA/LAASZBBMrURyvm4gjKVAUGSEjLxYzyZb8z4H4HDpHPxAk0DWkQ5o28DyKsPskd1h/wBsVrTb9PYI1+GjExG92iv0U8wPFdVPh1xItgbYllmBhjEjP7aoQA5HvAH2X8f6Ys+E+GRYptiNfcVdu7+21qoQ4GVgcsiHmjjmp/qD1BB64csVjszabQy8aMNcdyaIizEDoQeUqXuviCRyIIsijrElRZI2DIwuCOoP/nLGqG+uNai9sit2DBgxVIjBgwYEKhe13YWQuQLcKTOv+ynufkJQ4xEN1tkU0gknrpmjp4yqhYxmkkdgSFXQ2AVSSelxyvi6u1TZXERTb9JFJEfxAcWP5FG+eKR3TkDSGJ6RqyNu8YkZlkBXTMhXW9msRYgj0BDUYyrsyM9x95pKQJlr8xLePaSz3gpKJlMtAZwqEB45wtwGuFZWU6i4sQdRcc+lk9kO17imueklO3wHEj/JSPjhg3m2LUSUrJTbMaho4wZpWkIMkhRWtmJOYgAmw11N8N/ZltDJxf7uSKYfuuA3zXTHKX5A/wDi4cDZ6rtH85bmD39F0hgxjYYMcTLm3tKqcxg+8ZpP45Db8seUG/MlDDBCYaKdOHmCujNIokzN3n0sxDchewOEO/b96l/+Mh+ZJOHT/wDI1RTxwwxJDLEkMYyy092UhFzAknvC9yCOYIw1EH7DdczzKnSD+67d0Cj28+3IqkxGGmSmVVN449VLs2rDQcwFHwxf3ZtRBI5j9lo4h6RRJ/8AZ2xQW2trtV1MckkSREhFyRrkS2Y6hegN7+t8dF7iL9RIfGol/Jsv9Fwsf7rBqd1CeD5HHWPVSTDJvBXyZo6aA5Zprkva/CjW2Z7dWuQqg9T5Ye8RzYzZ9o1zHnGIYl8lycQ/NnPyGOFMEo2VubS05LJHd2Fi7kux8TduRbmbWucMm8u7FJDSskaQo/dYZyc7KjBiqvq4JAKgjlm5Ym2PCMcqiUkViqk2JDI2cx0k6Rs144spIQWFxnfKNWubX0vhyqqeWIZpoJI0+2cjKPxFHbL6nTEy29WVaKTTQJKRbRnsWvzyjlpz1YcsM+2UkMH/AOwqooInFniiSxYaXTOzMzeByqDjO6C21VEQphWQHkQfQg4apdkwxLfiSRa+0JCNT437uvph03gr6R4H+j0TxuozRTLCqHMNRoDxMp5G4trrhPtSmeSJkUqC4sS1yADzsB1xmc0NNhmrAzTNSTlpJGZTVRACPiKqnQd4jJ7+p1IwrpoKdjaKVoz9hZChH7jcvljU0KobuGpn5cWM5o2t9rS38YHrjJ6tiypIkVTcEgoVzWHUq1wPmNcKupa2zZOlTKPVUP8A9Ritd99mTRS/WNnUgsGANzc2u3nfTwxOpqRGAWFJ4pCRoM6KBcZr65LWvy6431O6sToysZCzCxcuS1vDwI8sVgxNE8OU4jK7aqqnbG3HqeHnSJOGmQcOMJcAk3a3M688SHZ+49ZDCtQ0MgR1DKV1sOYLAaqeuow9bqbgww7QQ1jg04N47juPJfuq55KOtjoxsPW/8ejGe2Myqw2KVDd9NGEWIwOlgblRWy98M5C1ROcd1agC7gfZkH61P5h0OJfsTa8tJMgMbNTVDatGOJFmbQSoy8rn2kIB68wbynbW5NJVXMkShz76d1viRz+N8RuPYdTsi8kDtU0l7yQkd9R1dbaEjrYDzHUY2sewzdbr7rbSH0eJ4oILZ/ibRuPeW9WDgwk2XtSOoiWWJgyMND/gfAjwwrxrXnIwYMGBCju/cV6ZX/ZzRN8C4jb+Vzjm6nlnpqxxTFlmDSRqU9r3gbedh0x0vvut6Co8kzfwkN/hjnLbNRJDtWV4f0qzlksL969xp1Nzgg/eIzb0PuuRftA5HqPZPcE9bUNCJaWtkEaspa8zNIXze3n+rVQX5hdAAPPDRuCx48qfbp5B8QAR/TDvR9oVU4hSSoq0IlDSShicy926CNYxfkbd7mxvphp3H02koAsCZFsfCzaflh6WP+O/YUlHP7zNquH/ANbDxx5ipf8ASDeODGfSrRo1p36XvU3/AMVB8rjEn3e3k2rK0VLS1FMcsSZUyKxVFjW2c8M2IFgcx56eGGXtHp8pg+6JY/8AhyEf0xnSbzRx0CUlLHMkkq3qZIkzPJcmyAk3VAPAeI8b3olsBo29Ss9IsjO3dAmneTaEslfmnlimlVkV5IfYJSw07oGg0JAtppjofcVv7PIPCol/Nyf6EY5k2nAsbKFSVCF7wlFmzXaxA+zlsPgcdH9nVWGjmA6yLIPSWKM/8wbCxxKKzY7q1NBM4bto9VL8RqpkFHWvM+lPUqis/SOVLquY+6rqQMx0BUX54kuEm1SwgkKIJGyNZG5MbHunyPLHCnCVK1xcag49xQtNvwitYQzUy31FLUsoHjaN1ZB8LYltHsuHacJ+j7RqjKNSk0l7DwKLluPvAnExEncugA4qd7R3ip4NJZkQ/Zvdvgoux+WK62tTwzS8WJamSTpLPJw1H4VC57eQCjzw0bz0EuzHgziA3YsOCrKxyixzX8Q3zwi/9WRTy5RUGCMob5soIa9rai9reh06YhEe42SVWtaMVJdn0PCXV2kY82Ykn4C+gwqxFoN4H+j2BhJUZQC7Z2tZQQtrsTz5421dQ5jijTjicKLixXMoADXPLT7X+eMslZSTGMcKrfKoF+dgBf5YjQ2hLlGRWhhhJWTVZHHmVbXnr4m5w4f6TMb8P6yocrmuuTlroALAePxwSQnfBhLs2WRkJlXI2Y2XqF6X8+nwwqxxCxkjDAqwBUixB1BGNSb4VOz1AK/SKUaDMSJIx0BbXMnQEi45E4SpvFATbiAG9u8Cv9RbC5WVxoQynwsRbDNcW3JmyBBcJjJSbYvaRR1FhxOE592Xu/JvZPzxKAQRpqDjnnePd7gHPHrCTy+wfD8PgenLGrY+9VTS/oZWVfsHvJ/CdPliophaZPHBe439DhUyHpaG/a12BymOVitLaVO2ypzUwgmilYceIfq2OgkUdB5fDwtNoJ1dQykMrAEEciDyOKw2b2upIhirYAVYZWaPUEHQ3Um9vQnDj2ebwxpM9EsvEi1enfW+U6mMggEMNTbybyxeHFYT4TevFpf6fSaN95hGvDiLFYWDBgxpXnJj33b+wVHmlviSAP64522pJJ/pdjAM0wqRwxzu4YZR/EBjoTfqQfRcn7SWJP8A+isf5VbHOdJLJLtB3iRpGaSVsqe0VIfNl+8FJI8wMchfeOpvU+y5F+0NZ9PdWXNtfawjLQ7Uo6mdBmanjWIvZdWC93vkAHQW8sV5uJJm2ij+PEY/FWP+OEOyKb6PUxtNxITGwdbxNmLJqqge7cgAnWwvzwu3Dv8ASJH+xBI3xIt/jilLFWjxNhSUc1ozNq2fQz4Y9xaX/onywYzaJaNIoj2uUFhJ/d1TfKZRIPzOI/u9sV6mmzPtCKlgjYpklkZedn7qg2e+b1xZvazsjOJbD9LBmH44Gv8AMq4H7uKEvi9DuezJ3W3rNQpN7XZjpYpHvVHSxRQwU9SaplZ2eXIUUBggCKCSSLqWJ5a4tTsd2nmEYv7cGX96ncj55ZPyxQ+LB7LNucJjc/oZBL+4w4cvyVg3quGpbZNa/I8jZ6paM6bi3MdLV0Vho3o3gFFTmYxvIAQLJ0vfUnovS/mMOwOBlBBBFweYOJnUqhc1bxbXSpqHmSERZzcqrXF+p5cz6DCKir3hkWSJ2SRTcMOn/byxcu9XZRBMGemAim55QbRt5W90+mnlim66iaKRo3sGUlSAQ2o0Oo0/PGRzS02oIM61nT5xTjvXvfJXTRtKACsdgB7P3iPMnX0thkjr0gZmaCKfiIU+svZSQe8tiO9r+XjrjZcHKPDlex+PTCKpnjLAZvZa97Gxt87jFIDjXBkda5EaDMgrVR7xVEShY5mCjkOYHpflhzk2xtBFjqnMvDa4jkdO43iBpYj+tvLRJturaqk4loVOULliQRr3RYaDrbxx5s3Y9VVXhQlliVpMjyBVUD2iuY2v6eON4EF+AWetEbiVMt3qJquMVBkQyMSGV0zDMPK/hy00GF1UslOyymCOyXLPD3QVIIsy201sb26YgW7m2jETGWKxuykkWuCpuCpPI+f+eLG2Yk1VMtOkucSRnOZIsnDT7VhbMSDp0JI9ceVGglkSrwXowogeyslWxtqvUXfIqxW072Zi1+tuWnl4YdMaavsonp24lDOG8Uk0zeRI7p+IGEv+lGiISriamk5d8fVsfuv7J9L3xF0Nzbwtb2NFsN1Yc94v9NaS7RgEBaURq8b/AKRCBoftrceeo+OEUdZRN3lzwt4pmX/luMOW1Z0JyCoEbsvsmzIwN+d9AT4g/PDRsSRODfRkF0nTnYXOWQeg0a3QX5jCqSUxbb7/AAwWqYipzHJZgOt+QcW8gfU410+6EDuFEpRJT9TL7SBjyjfkRf3Wv5EXthwFORljzWddYJedxb2W8TbmPeFiNRphGL5xk1/XU/Q39+M+fPwPkdcdkMRNWgUmLR3VoTiD84po212eVlNcmPiIPfi74+I9ofEYY9n1rwypImjowI9Qf/B6E4tOg7R/o0ISZZJzyikWwLqOayFiMsqDQ9W063xr/wBFLtSrXjxqiiNnZY9GF7KuZwLs1yT4d3keeOOhMDm1HWnBe2P118aA+FSmTBF45WY27FYGzK9Z4Y5U9l1DD4jl6jlhViG9mNSRBLTue/TzOlvK9/65sTLHqNMwCvkXCRkoL2obT4aIP2aSTH1VOGv5yfliht2to8F5XExhm4RETi/tFkuLgHLdAwva2vniwe2HbmYygH23EK/ghuzn4ysR+6MVNilFbWL35mXD3JUqS6rVbv4+0lYk3aXUT00qGa0Yp2RkmaN5JHYFQ0ZVFa/eudLALzwi7NaDPxvvmKEf7xwD+WIRi4+yDZOlPcc2kqG9FHDT82DfDBTAAwMH5EdzyCKKSXlxwB7equXIPAYMZWwYVUUd35pLwCW36Fgx/Ae5J8ArZv3Bjmfb+zDT1MsXRWNvwnVfyIx1vUQB1ZGF1YEEeIIsR8sc79puwGjIc6tC3BkPiBrE/wC8pHxNumEY7RxwcHWb7x6hdiNrwiMRbux9FAMOW721Po9Qkh1S+Vx4o2jD5G/wxhsfYU9XJw6eJpX8F6DxPQL5nTl4jEl2ruLFTwtG1Skm0dX4EV3VERWaQM3LPlBa2ns21vfHoRA17Sx2Kww6zSHDBXvuVtPiU4QtmeGyE/aWwMb/ALyW18Q2JBiiuy3fHh5c5/RAJL5wE91/MxMdfus2HztR3vnMr0kL5Iwq5mXVmLANY/dsRoOd8eWIlRsn3iw994tXpVaxm242+265be0vtXWFWp6Vs0h0aRTy8Qp8fFvlrqKl2FKJ5ck08UC2J4kikjyXum/z8MN1Xs6RSSe8OrDX59RhHjbDhQ3tnOaxxIj2mUpBKqiuZri4y/dFgf8AG3kcb9t1VPI6mmhaFAoBVpDISw5tcjS/hg2zS06GP6PO0wKAuWj4eV7m6jU3Fra/+Aavh+iiL6OvGz5vpGdrlde7l9kDUa+WNDWho8IUCSbytqbUqJqdKRVzxoxcBIwXvrclgMxGvXwHhhDHWMOeo8DjZsza81M+eCRonIy5lNjY8x6aYW7u7Gad2e4yx6kE9526Ig1LOdT4C2pGmEi1Q0lwsCaHWc4AJx3b3aaokDLD3QDcvoi3Fgx9L3APMgaHFlbY2xTwSIn0iWGeNMmaJcxyEDutoR0BHhhDNtnK8DOhhp0Y/wBnCEt7JySMw7h71u5zBsTc8ontHZ1TLJLUGGQBmLm45Dppz0GPnHxXRHAudLK31X0MCCxgMxZjdPcDfsyU7qx9S0ivtF3tdZPr/a93wjtew5Ysiip2enRalVZyi8QEAqWsM2nI64oXdeqqFJanqFhy8wz2B8ypFmHriZxbyTVbrT1E8RiWMu5hunEsbZWbN7IHeIW1+uKwo7Ycw6c+K7SqMyYMF4cNQIPP0KXT7HpErJYqdIzE8N5UWxCPmsAPs5lJOUfZBxAxu7UU8kjQsM0RNxcZjH0Yq1s6EdVvYg3th+2NttXrUjg+rp7sFRVAD5UY52PO+YaDwGFe26pGqDT1cSPAwDRvY5kvoSbclDC2cEWuL3GMznziEyVqPGdBaRY4GwzEwfXYVGNk7dYqY5Irwk3BQhMnXuliNAdRrp08MLBtnMq8QNxFvkliAdh+NV0F+ouQfLDmd35450ggSJwyko5jUMMpAIc3AFsw7wBJvyw/VXZ7WmIFaxRL1URhE9A2rfEj5YdgivE2ixRfoXPl5Z7ZDqVDauczQkvFJHKbG4jYo5XkRpdW8G5+ZGHKGBuGs03FMqrqFbIef93Y26m97XOGjaWz9o0TZpeLb7RPEjPqeQ/I4SPvlUHlw19E/wAycZoukJANhG2a9iF+kRC2tDLXNOIcJc5KfdnMYj2hWIHSTMkb5k1U9TY6k6va5NzzOJrvHtX6PTs62MhssYPV20Uel9T5A4rXsmmeWulkY68I3yqFBuy2zADnz89MHalvkBmKNomaOHzlItLJ6ILoD4lsevDedEKotNg2+2OpfNxoYbFc1xsF5Grvgqv3y2iJagqpzJCOGp+0Qbu3qzknDDj0jHmPYhQxDYGDBeREeXuLjit1JTGR1Rfadgo9SbY6U7PNlBFkceyuWCP8MQ7x+MhYfuDFJ9nmyy0rThcxjssY+1LJ3UHwvr4Xx0jsfZwp4I4gb5FAJ8T7zepNz8cYIrtJHlg0cz2HVbYTakKeLug9+iWYMGDDIRiD9o2wFkXiEdyReFL5XP1T+qucv7w+zicY1VdKsqNG4zI6lWB6gixGJxGV2lvzUUzHVTNcn01RLQVTA5gy5o3CsULIwswDDUXU3B6aHE23baGWOSDZNHMamZCktTUspWGNx3rFdBcX1sCfA8sedpW6TqWbnLABmPWSE3ySeZGobzDdLXj27+9cq0/0U1BhjV+KlwzKxHOJsnfKkgMByuCDodNMGLpWTPmFh29sQs8RmjfLA3LHaVIuzqlZKWdKiNLI7pfJxMo4kZ8VOpB1BF+qnE62HsSmrwAsjRvILwuTmBsNYXBOjoBpYi6DrlJMa2NsSSeCWr2hMYaBmzEhAHnkAZYxGgA0Usbe7cm3UhsoquTZlS0E2bhnKzAd1hcB45U6rIAQbfDpiVJg1/G0TIv1juMOGKpAi1PCbAeR7HFSnbm4dVTXLR50H6yK7D4+8vxGIrUbNR+YF/EaH5j/ABxfW6G9wqFWORlMpW6ONFmUe8vg495OnMaclu2NzKSpuZIlzn307jfMc/jfGNsKfjhOWsv/ABiBczT7APut8D/mP8sZbIllpJhKII5rAjLIvETXrYHmOhxce1Ox5tTTzg/dlFv5l/6cRHau5NZBq9O7Dxj+sH8uo+IGKikR2WOE/mpSMCC61pkq6giLychzuRbKAPQch5YtXd6spQgWGWCE/ZlRoyf94rOG+IB8sNey4qWI5p3BkGuQq9l+a6n8sPc8ryd6lSMNbWSRCt78gugJ8bnTljzqXTNM4BzbNcwF6VFgQ4UM/wAjiCOkj14JalQWLXEhUaDgtkQ/eaSRAbeAVPMnphs2hVQ8mfn7kTSTOf3mJW/oowgnsjZqqqaRx+qjsQD56W+dsYRbakZstLAAep9p7ebHRfjfGUXeEADZ/kbeATm+0z+ZCxNm0aRqeRZkiaNCe4JLMb21uPA+eHnjrOqWSSqc6hSRHGhPO4XkOmt743bWli4eSfIHI1SImSUkajNI9yov0XKPXDHs7abwjKAGizFsjMdb/aKFTbTkCMVIDwLbRjbLueSi0FjjkcNfS1O9XX8AqWlQTRnMkMCDIpsR3+pBBIOo56YR7T3waeSJ2jXKiFXjN8rlj3gbEMU0Wwv488bNob1SzRiMxUyoBZQsIGX8JNyMMQgwaOrceS9Kix6I0VozHE5TFXup9uvvpTLURvM8sQRGVVa0ijNlGjgB7ALazBvxYmW0u0+hi5SGVvCNSfzNl/PFJRw3NgCT4Dn8hh/2ZuNWTexAyr9qT6sfnqfgDjZCivAqtHJedShAe+tDBaMi6fpPqn7a/a7PICsESxKfefvt8vZ+YOIQY3mlJsXkc8lXUk+AUfkNMWTsjsfGhqZr/ci0/mOvyAw/V8tNsxMlNEgndSQD9kc5JW9oRj11Og15O5j3CtEMgszXhvhZio1SkbMoTFfh1My8Sd+sEWoH79rqo+0WOuXFTT1YrqoF80dLGBfIrOYoFIBNhc3N+fiwvhRvjvUalzGjM6FszuR3pn+1bogAsq8gAMKJthTjZlNU0mdojxBU8InMsgdgM4XUpw8oHQXP2td1GgylEdZgBkM9p9s1ijxJ+Bu/Xq2BO+9O5zvAs8Mr1kQfLAYBmjSKwtG63zQkGy3FxzLWPOC7SpEFQ8dOWkTPljJGra2HLnroD10Ol7YVw1k9HFZJHiNTGwkTVbxkgKSPFhmsTrbUc8SDs63bZ3WfLd2bJTqeRfXM5+4guSfI9bYvFi6FhdflrKiyHpXAXZ7FY3ZlusI8oOq0+rHo1Q419QiG37w6rizMI9kbMWnhSJdQo1J5sxN2Y+bMST64WYyQmVGyN+O3Fa3urGy7DYjBgwYokRgwYMCEyb07B+kRhkA40dyl+TA+1G33WsPQhT0xzpvfu39HfixgiF2IsdGicHWNvAgg29PLXqbEP313SEyvIiZ8wtNEP1gHJl/vVHL7QAHMLaRrQ3aVm8ZjuMOCeQe2o7ccj2zVGwb2V086zfScklPEAGdgAEWwJyEEOToWAUk87aaL9u7DDUc20KueSaeSURxGyqkhsCXHMtGqAgWCjS1sMO8m7jUrBlOeB/0cnj90+DDw/wC4D3QVI2oaKjdoqWGmR85zWDal3dAechUcvG55aDex7XtD2XLE5rmktdemvd/eGSkyh1YwOc62JUgqbcSJujqR09Di891O0FJUUTSKynRKgaKx+zIP1Un8p6WvlxBtvfRpIEeSWOHZv0WQUdOAeM0inKJOWjFrG+bUNYjVjiEUtJU0kf0qnbi098kjqrGLNYFkdWAuNbZuR6HpjPEgkmvDsOIwPY6+M1dkSqKr7RzHsup8GKU3M7UsoCBgv9xK3c/3UnNPwNceFsWnsreuCchLmOU/qpO637uuVx5qTiLYgJqmw5H5buVi2ysLRn8u3pFvFuxLVyC8sawpYqhiLkt9pjnW9ug5ddejbtDdUwxNJNWBEUXLCID5XZtegHjbE3xoq6COUASIrgG4DAML+Nj1wkSjw4hrOEymZGe0SBVOUWzaZJGcAd72I3biso8Wte8jcz4Xt54kWy9z3qUfK70sINlCxZGfS7N3gCF1sLDWxxYkNMqCyKqjwUAf0xsxnZQW167zPorOpRq1WiXVVuOxlP8A3L/8Nf8APGxOxuLrUyH0RR/nixMGNWhZkoaV2ag0PZFSD2nmb95R/RcOdL2c0KfqAx++zN+RNvyxJsGOiGwYLhe44pNSbNiiFo40QfcUL/QYU4bNq7xwU+jveQjSNBmkPoo1t5mw88Vrvl2pWBQsUH7GJgZT5SSDSMeKpc/ewOiBpqi05C/5rNiA0kTNgzKme8++6QB1iZS6e3Ix+qi/ER7T+EY18cuKN2/vNLXSGGDO4kN3drB5SOrnQJGo5Loqjww1VO1pK6aOJmWKMuFRACI0zG1yBqTrqeeJlS7Ip6KeTZ1YF4FWqNDXLo19CjXuV4ebQryGl7g3xVkAzD4t+AwGvWfgzUnRRKrDuxOJ7BY7jbLspFHNwtqQveWOVFYSRC11i53A1JAsWuOmUjTvBtmKnkqKjZ+0ZYpJpCWpRA0ViSb3zHKMuutr3w27x7K+g1MzlTSzI6tTpG+a5Dd5lOhWEpqCdQTlFwDZrihqNqVTyO12Y5pJDoqL/QADkPL1ONLnNaC9xsUACSGNFq82JsqSunZ5XYoO/NKxJNvU6ljyGOhtyt3OCgldMjlQscf7KLSy/jawLegHu6s24O5aIkblbQJ3olb2pG/bP/VVPk3RbWDjAC6K/SOsH4jLWdZ5BbJCG2o3efTYEYMGDFUiMGDBgQjBgwYEIwYMGBCh29+5QlDvGgcPrLByD/fQ8ll+QbrY64ofePdJ6e8kd3gv7ViGjI91xzVgeunwx1Thh3g3UScmRCI5iLE2usg+zIvvC2l+Y8baGUnQ3V4W8YHsdfFOasQVX7jiPZc2Ptc1S0lPM6RRwAospUkBHYG7Bbk2tzHx8cSPefeP+1U9HQG1PSHJEeYkkYEPK3RgbnU6WueRwo3q7NirnhrwZjrwWPcfxMT8iPu6EdQuIOryUzurIFcqUYOuoDCxKnmpt1HQ9QcbIUZkW6wjA3/NdyyxIb4d92aku9O7EWSgNKjZ6mEs2ujZSFEljombmemuNNTJXbOdqeYB0jsWja00YB5G4N08uR8sO+62+EUksDVTIkdDTgQwgG80ka3XM9rXzXYAkAG1geeFu7kxSjqq2plMM+0ZeCkuUkquryOBcHLYFQb6ZRjr2B4qvEwuNcWmbDJe7B7XSlgXki+6/wDaIvzIlUejYneyu1RZLXWKXzhlAb+CTKR6XOKk3Yhpq6pVapeHGVEQkSyOZZHbhO1gFJI7pNtcoPnhrqt2RC7xzyiKSOWSM5lJUiNQ2YEHNc3UABTfMNcQNGl5HEbbR35qojz8zQdlntyXRkW/VPbvrNH+KFyP4kDL+eNy770R/wBYQfiuv9QMc8V2wKujVWFQBmhE6qkrqxiYgBspA1ufZ5417P2ztGRHaOeXhx2zuzhUW+guzkC56C9zhdFGwLTxHdNpYeII4Hsui232oh/rMZ9DmPyAONUm/VNbucWT8EMn9SoX88UFFUbVedacSTcaQZkUyKudSLgq1wrAjW6k8sNu1VqgheWo4gD8NgJ85VtTZlB0HdOvK4waKMcWjieyNLCGB5Dur22n2npGNI0j855kX+VM5OIPtzthLXAld/uwLwE+LsTKfhbEBO74jpYqqdmCzswhRACzCOwdyWNlUEgAaknwGHjZuwYTRV9XBeUwNEI+IoJRXyl3KaqWGq9QLEjocN9MT53k7LB6nmuaf+LQNtvtyWiHa9dXuYaSMjNqUhFifN3JufUnGe5W5yVb1EUpdKlFKwxsMoaULI2V794Wychbr4WLjJVRnZ0G0VVYqmKo+jzcICLiqUJzWWwEmUjUAa3Phg29vqbxmVANoU88bGojy/XRIHylwDYSWbUHoxBtyxdkNrBVYJfOai5xcZvM1t2dvTBNBHFXUwCwEJxYECTU7A91sqizRkjUW0YHnmGGrb29MT0r0bKJ+DUOaWYEqEhYnTxYG4sulvgBhq2zt56qqmkhj4JqD3o4izZrkEg9TcgEgAAnph+3b7Ond146sznVadPbI8XN7Rp5kj1vpjkWKyFa6/AY7h8C6xj4ljbs8Ex7J2HNWu0jsRGD9ZM5uNLCwv7TWsAOmnli7dy9wURFLxlIB3lib25G+3N/UJ6X+yHjdzcpYcjyhS6exGg+qi/CPef75HoB1lOMZD4prRLhcMtZzPILUKsMVWbz8uCMGDBiqRGDBgwIRgwYMCEYMGDAhGDBgwIRgwYMCEnrtnxzIUlQOh6ML/EeB8xriDbydmokWygVCDkkhtKv4Jevo9vNsWDgxN8Nr7/fina8tuXNO2ezd0YiFjm58GYcOS3lfRx5jTzwwGoqqQ8NwyqDfhyqHjJH3XBQ+ox1bXbPjmXLKiuvgwB18R4HzGI3tHcBHBEchCn9XKONH/Mc4/it5Y62JHh5OGuw8bjwSmHCf/1Oq0cFzhU7XLowI+saXitIDa5sQBltZQtza3K/phy3v3m/0jNFIwCMIURydAZALO5t0OmvOwGLI2v2Qg3P0b96mlA/kksPkTiIbQ7Msn62SPyngdP5rZT6jFRTGDztLd0+YmpGjP8AxIO+XWSQ9pm1Yp6xTBIskKQRxoynSyjXTmNSdDhTS1CzbD+jQ61EVVxXjHtuhUgMo5vYkAgXIthvfcKa/clp39JQD8iMYN2fVvSIN5h0P+OGFLo8pVxxSmjxpk1CpjR7Sjim2HAWXj09zOcwIjWQ3CM17AqLki+mIbvxVI1S6IiKI5Je9G2ZZA0jOr3zG5s3Q25WA5YB2fVv7ED1dP8APGa7gzj25KeP8Uo/oMH1VHFtccV0wIxEqhSg7xU9Rs6GkqC8UtKzGGVEEisj6sjDMCDe1iL8hhs2dvG9JIxpScjJkkEqhllBvfOmqga2AuSB11OH2g7Ns/OYv5QQvL+YFsSzZPZAND9GdvvVMqoP4I7n4EDCmmQ/wBdus4mQXRRn/kQN/aaq56uaoyxIncUlliiUhQzWu1tSWIAGZiTYAchh72X2eSsyiduGW5RqOJM3oi3t64uzZXZ4qCzyZV/Z06iJfi2rn1BXEm2dseGnBEMapfmQNT+JubH1JxMxY77BJo4nsOaoIUJtp8R4Dv0UA3W7MuGLhfo6nmxs9Qw9dUjHkMx8hif7M2RFTrliQKDqTqWY+LMdWPmThZgwrITWWi/M38U7nl1mHJGDBgxRIjBgwYEIwYMGBCMGDBgQjBgwYEIwYMGBCMGDBgQjBgwYEIwYMGBCMY9MGDAhV3vvyOKlr/aOPcGJRlSGsKTmMWfuR7QwYMchIiK0I/ZHpjIYMGLKa9wYMGBCMGDBgQjBgwYEIwYMGBCMGDBgQjBgwYEL/9k="/>
          <p:cNvSpPr>
            <a:spLocks noChangeAspect="1" noChangeArrowheads="1"/>
          </p:cNvSpPr>
          <p:nvPr/>
        </p:nvSpPr>
        <p:spPr bwMode="auto">
          <a:xfrm>
            <a:off x="227013" y="-8763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400"/>
          </a:p>
        </p:txBody>
      </p:sp>
      <p:sp>
        <p:nvSpPr>
          <p:cNvPr id="34824" name="AutoShape 4" descr="data:image/jpg;base64,/9j/4AAQSkZJRgABAQAAAQABAAD/2wCEAAkGBhQSERUUExQWFRMWGB8aGRcXGBwYGhsbGh0YHBwdHh8eHCYeGxojHBocHy8hJCgpLC0sGiAxNTAqNyYrLSkBCQoKDgwOGg8PGiwkHyQsKTIsNS4qLC8qMiw1LCw0LCktKiwsLiwsKSwpLCwsLCwpLSwsNCwtLCwsLCwsLCwsLP/AABEIAOEA4QMBIgACEQEDEQH/xAAcAAABBAMBAAAAAAAAAAAAAAAABAUGBwIDCAH/xABKEAACAQIDBQUEBgcECQQDAAABAgMEEQASIQUGEzFBByJRYXEyQoGRFCNSYnKhM0NTgpKisSRjwdEVRHODk7LS4fAWVHTCFyWj/8QAGgEAAwEBAQEAAAAAAAAAAAAAAAIDBAEFBv/EADcRAAECAgYIBQMEAgMAAAAAAAEAAgMRBBIhMUFRE2FxgZGhsdEiMsHh8BQzQgUjUvHC0iRikv/aAAwDAQACEQMRAD8AvHBgwYEIwYMGBCMGDBgQjBjGSQKCWIAAuSTYAeZxEts9oKIpMOUqOc8hyxD8PvSfCwP2sI+I1gm4pmsLjIKWu4AJJsBqSeQwxVm+tOtxGWnYdIhdR6uSEH8V/LFN7x9qAkNhmqWHIyd2EH7sQ0Pq2vniLTbUra3TM5TlYWjiX1JIQfvHHGtjRPK2qM3du5CC6Ey8zOrv2mrk2v2qcO4L08PkS07/AMKZQD8TiIbQ7XQf11VJ+HJAv8oDfPER2BuHJVmaNZYkqIjl4Dkqzt3tFb2Se63Xp4a4S1dDHTW40EnEyOrJIxXLMrLa4UKcmQg2vrm52xQUSfneTss6W81M0gjytA22/OCe6ntKzfqC3+1nlf8AK9sIX38J/wBVpfjGW/MnCvf+ihpjEkEEaxVFNFMrd4urEnNZiSSDaxHmMaOznY8U1QDUozQteHQaK8qsA58Ao1v0LKcP9HAlMt4kn1SmkxpyB5DstS79t/7Wl+Edv8cLKftHy/6vl/2U0kf9DhPsWMbOrp1qoUmSAFZI3UMGBeNQwBGhyvmU+mFW9e6y0xUQBJIKqZGppSAzGNge5fnoxUEenicH0cD+PM90Ckxs+Q7J6oO1wD9ZVx+rLMvycE4luyO1gPYCWnl8mzU7/nmUn0AxC9s7k00ldW0lMhiamg4qtnLKzKqs6MGvYHNYEEWI1viB7L2ZxyQJEQ90KHzXdnNlVQqnXrc6Dx1GE+kF7HuG23rbzTfUGcnNB5dF03Sb8Qm3FDwebjMn8a3UD8WXD/DOrqGRgynkVIIPoRocctypX7Ncgl48rZTZhJHmtfKbEre2tjY21w+bA7TeG13DQseckGgP44zdW9bE+FsTLYzLSKw1X8D6FUD4T7Aap13cfZdGYMQjYHaMsiAyZZE/bQgm3449WU+l/QYmVLVpIgeNldG1DKQQfQjAyI1/lPzYhzC29bcGDBiiVGDBgwIRgwYMCEYMGDAhGDBgwIRgwYMCEYa9t7wx0wAN3lb2Il9pvPwVR1Y6fHTCDefewU944yplAuzN7ES/afztqE5nyGuKI3p36aVnSBmsx+smb9JL/wBKeAFtOg5YkXOc6pDEzjkNvZPJrW133czs7qT76dpN2KsVmkB0iUngRn73WVx5/AL1rjae056ktLKWcKRc27i5r2Hgt7G3jbD3utunHNA9TIWmSJ1ElPA1plRtOIbqQVH2VuTrqLYc9l1sWzqyujgZailUKGEicQSRhgGTu6ZgXIzaC638saoUBkM1r3Zn0y3LNEiuiCVzch65rTu1u9TSxVJhPHrIIkmRZFvE62DSAR3uSt8veJuemF+41WtZRVVK8XGMDCsghDHUKbPGpIJsQbW+9htl23R0VXBWbOaS5BZ6ZxpHmBBQyXOZT4WJAtrfQMNJT1FTJIaeIoJCcyxXSMAm+UktovkTiziAC5xkNam2ZIDRM6kpNEIQ+aURmRWKqSTIhjdDFmCXKOwvztbywbf3zlraeKOoAeWFjlm5MyEAZX07xBAIb1v44d9idmTSnVmlPVadcwHrK1ox88TrZXY4BYmGFPOV2nb+FcqX9DjOaU0+QF3IcTLlNWFHd+RA59FU23N5mqo6eNo0UU8fDRgWLFRb2rmx18AMJeLK0caCO6xsWUiPW7Wvc2u3sjn4DHRNF2bIg1mZfKGKKIfmjN+eF6biQ9Zag/75h/y2GF+oi4MH/o9k2hZi48Pdc7bW29V1DSPOuZ5ECM5gVWKqQV1VRqCBr5AcsaaHeaWL6OGAkSlkMkSPewLFSRoQct1Bt4k+OOkG3Fg6SVA/37n+pIwjq+zpGGk8h8pUilH5xhvzxzTxR+A4n/VGhZ/I8PdUfNv+39reKERz1lxLKXLkI3NIxYZQfE3PLwxj2aRwjaEUk8iJHDeSzMAWZQcirfQnNY/DFnbT7HQ17R08nmmenb8i63xB9udljRXN5If9soaP/ix3UfvWOGFKaBJ7S3mOU+aU0dxM2kHl1Wvca9XtCWrqWKwQs1XNf2cwzZFPjqbW8FI64177bFSKAvUcGLaDzkiGArYQOMylwndBB5EWJBF7nkyVdJWUkTxtnFPKLNlOeFxzBuLre4BB0OFO0d54qpo5aiImaKJIggNo5chtmc+0pynkLgkcwNDpa4P8TDMalFwLfC4SOtM9FLPAFnjzxqWKq40DEWJXwa1xca88T7dLtKKv3mEEp5ta8Mh/vFv3T94WPnbQp9+onlpdkU8YZ3eN2VO7e8jrZe73RblpYADphHvDuTEjNT07l6umpuLU2sYyVIzqnUOqsD4G3Q6YjFgsi2mx2BF/9aiqQ4j4dgtGRuV8bB3pSo7jDhzWvkJuGH2o299fkR1Aw945Z3a3xaDLHLmeEEEWJDxno0bcxbw/8N7bpb6iYIkrhs/6KYaLJ91h7kvlybpY90ZZuhuqRb8Dgex1cFpFV4rM3jEe2tTDBgwYqkRgwYMCEYMGDAhGDBgwIRiOb2bz/RwY4yolK5mZvZiTXvt56HKvUg9AcL94dtimiuAGlc5Y0+03n4KB3ifAeNsc87870NK7QI5cFryydZZPh7gsAAPADoMScXOdo2XnkM+ycVWtrvu6nLukm9W9TVLGKLNwcxJJuXlbq79STzt/2AX7A7P5qmmWSGFZhKrXladY1hZXIAy8y1lBNwQQ+lueFe5u7QJkhEr021QQUV+4Gj95I3BJEjDmw1sLDTNhon2XFA9SZuI8SSBOG+aCR2bNfQAqJEsrHQqVboSuNsNjYbajP71rI9znms/+llsyeo2LtBeIByHEAOdJIX52I0YEDTzGGyRzNUSLQxyRxykgRBsxyXvlYi3d5achYXJtfGdDs+StcWyxwxKFLG+SJBcgXOrEkk25knE42bsbJeCBeGo0ldx32Pg9uv8AdC1ve6riMelCGZNtdyG3t0FqpCgF9psbzOzukO7XZwD3pMshU94s2SnjPg8n6xh1VOXW2LAoItmQgCaoSoK8kRSYV9I4wyn98thnk2ICBc52GgaUcQAeCpcIg8gMaq6OaKMstQqhRexjVRp00x5pi1jWdadfoLh11rcGSFVtg1epxU7TtCoVsMzqo0H1MgA/k0w4UO99HMbR1MRPgWCt8mscVrSLVMivxluyg5Wita/Q2bCevkKj+1QI6ftI9beoPeHzw/1BxCXRBXBVbVhi1kljT8Tqv9ThNHvPSNoKmAnylT/qxUEexUP1tKySDqkgDD0uRdT629cONDPDKcjRIko5xsi39RpqMN9TqXNFrVuQ1SOLoysPukH+mNuKoOx4efCQHxVcp+a2OFEHEj/RVE8flxC6/wAMmYY6KSMQuGEVZ+PCMQKn3srI/aEM6+YML/MZkPyGHek7QIDYTrJTt4yLdPg63X52xZsVjrikLHBb9p7lQSZjGOA55mMDK340Pcb1sD54qnfDst4d3yiH+9jBMB/GurQE+Oq+eLygqFdQyMGU8mUgg+hGmM2UEWOowGGJ1mmRzHrnvRWsqutHzguWtmbTqtk1KkoMyhsocBlswsWjaxyk/aX4g8sSLdarE0ctLs+GZqqrFqiqqGU8OM3z+z0NzqbEk+NgLI3s7OkkjbgxhkOpp72sftQt+rf7vsn7upNJ7U2PNQSCWFmMdyoe1iCdGjlU8ja4KnQ4tDjzNSJY7DI++rqovhVRWZaOY+Zp+3soKJVgp4jGsKRPlq82aSR1LFiUHOIyKUA53a63AN41u/t96RsrqWgkALRnqDyZfvacx4eWm2COGoaPhxASFliWnDu2d25Ek+zADplUluhNjmxLt893ZqysgoaZUP0WER52Kpmb2pGsBcRgmw0yg3Axd7GvbUfcotc5prtvVl7lb3iVUjd84cfUzH9YBzRvCVQD+IAnmGxMcct7t7bajmaCe4jLWcA6xuDpIpHUEA3HgDrbHQ26m3+OhSQgzRgXI0DqfZkXybqByII5WvhFaG7Rv3HMdxjxWyYe2u3eMj2T9gwYMVSIwYMGBCMYySBQWJAAFyTyAHM4yxEO0HbSpHwSbKVMkx8Il9399hlt1CuMJEeGNLimY2sZBV32k76E3ZSRJMpWIdY4OreTyEX+Q93WA7r7SippPpDosskTKY4nvka5Ickjkyi2UHS5vrlAOuqmeuqZJGZUuCxZyQiIvIEgE25KLDUsPHEl3d3li+jcKaipakwA6lLSumgTKyi5ysbEn3SD0ONECEYbJu8xtPbYLlnixNI+y4Xd1p27sClkhNfs6YRRow4lPI2WWFz7OQ82BI0t89DZvaeo2rU8SeQ5UUZ5D7MaLpoPtHw5knCfas0dXUIlHTCBWygRBma727xJboLkDlYDzOLk7Nty0VFci8UbXU/tpRoZT9xTog8QW6KccjxS2TG+Y8hn2/tdhQw6bnXDmcu6TwbuihoTOUyOthTRNzWRyFWWT7U2ua3uWtz5FHSCJAi8h16k9SfEk64k3aXGfoiv7sc0bt+G9ifgWBwwY8uM0MIaPmtb2GtaV4xsL4jW8E1MwLhk4y6gWPet7rC3I+J5YkFVIyoSgDMBcAmwNvO2GKgqJZGFRJEWXKQgjymwvrcE5m5ac8RCdOIoGyA08hTTRSeJH6a3I9Qfhht/0nUyQv8AVRuASjWJJ0593rzvocJdoywTOqRIySswDacMW97ML87eV8PFPQyUwyxWkjuTkNkkF/BvZb429cCFhRbLiaNHhfK4ULxE6kDUOvI68wbHGU0SzERzLkmGqsp5296M8/VTqPzwllr4GYsshp5+RzKRcjo68m/rhNPtaSZBG0X1jH6qRTkGZfeXMP8AHW+BCc4NoPCwjqDodEm5K3k32W/888LNpVLxxl0UNl1Kk2NutvMc8JqebPeCoCl8t/uyL4r5jqOnPDZtKnlhATisKY6ZsuYqDplbrl8x/wBsC6vaTaxkdmklenBtw1t3LeJLLlN/hh3DTqL/AFcynw+rY/1Q/lhPSiaKNUMaTRgAAxmxt+FtD8DjGN4L2Vmp3Pun6u/7rDI3wx1cWyGqjja6mSkkPUfVgnzteJ/jfEmot76mO3EVKhPtJaOT5H6tvgVwwM8oGqLOh6pYN8VJyt8D8MIqcwlrQymGTrHy18430/hth2xHNuKUtBvVn7K3pp6g5VfLJ+ykGST+E8/Vbjzw3b37oLUK0kaqZStnRtFmUe63g491+nI6coRUF7ZZ4RIo96MXt55D3lPmpOHTZG888QvDIKmIc45G76+SyHvA+UgPqMW0rXiq8KdQtM2qn94tgvRyB4i4jJIVtVdGFw0b21VxqPMYfYNuMaBafZsIg4pC1UzSqJHkOa0YZiDkKgkW1Oo6G9g7yxU1fFJLGDmyj6VTsLSBRylC9Xj+0twyi2pCjFLVezhS1ISYF4wwJKNlLxnUMh5XI5Hxxuo8Uu/beZkXHMdxjxWWNDq+Ntxv1HsVv2julJBSR1TyRZJWyxKpYs9r5mHdAyjxv1FueJT2bb1OpWMG80NzFc2zp78J9QLjwIB93Cjbuw6ja1Q1SxWl2dGuWKWXReEovmRb3dm1Y/K+mIhtunjp50nopGenJ+qkZSpLR5Q4t4Zjf0cYpGh6ZkvyFo1H5epw36J08Mdi6loK5Zo0kQ3RwCPj4+BHIjxwoxX/AGbbyLIAoNknBdB9mUfpU+Ptj0c4sDGWG+u2fHbiFqe2qZIwYMGKJFi7gAkmwGpJ6DHP3ahvGZBYaNUNxCOoiXSJfiBmI8b4uTfWry03DBs07CL0U3Ln/hhvjbHNG9O0/pFVK49m+VfJV0H9L/HE2t0kZrcG2n09TuXXuqQicTZ3+a067B25Js6JZViBac94TRh4pYOig3zKQ4Ynx7vO2Nm29rULRCoo0lpasko0SuDEFZSHZDzAIJXLp7XLTVz2VvjTpc0cCx181g09VIhji0AtFcWUeGbkNNbAYjk1P9N2hlXLd2AdkUIpKgcSQAaKCQzdOfTG8uDQXOsksgBMmtxUr7L90zKVJuGmB7w5pAps7DwZzZFPnfpi/oIFRVRQFVQAoGgAGgA8gMRvcDZQjg4uW3GAyD7MKi0Q+Iu/q5xKMefDmZvdefgG4c5ra6Qk1tw+E71prKRZY2jcZkdSrDxBFjitKnZ0lEeHNcwg2in90jorn3HHK50Pji0cYSxBlKsAykWIIuCD0IPMY7Ehh4tQ1xaq0liDAqwuCLEeIOGeWKSnYCEEwkG4YNIEN+gBzgHw1xJt4t13pFaam79OoJeAnVANSYyfdA1yH4eGG2jrFlQOhup/8sfPGB7CwyK0tcHCxMtIpyyPJGtSJGuzR2b2RYDIwBFh6nCYGZu9ScURWvZyLXBsQgYn5aYcK6lkid5EkCxyMuey3ZeS5lubHUi+MqUNS5Y3sY2YgSeyQxue+Cba/aBwq6stm0sckT5m4pc/WFhlIIAFivNCLYxng04M5LIT9VL7wboGPRx0PvcueFdVs/M3EjbJLb2hqGHg494efMdMYpUh/qpkCswtlOqv+Buvpow/PHEJEVMn1Epy1Cd6OQe9bkw8+jLhXs+t4oaOVQJF0dDyIPUeKnCSqi1WGViDzgm94Ee6T9oafiFuuMGzyHolZD/DIv8Aip/I4ELSdlGKVUAdklYLGeM0QVj7rG+Wx6G1z5nFibI7PoVijFTmnlXVs0kjR5ueiE5SBy1HTERgmSpiIYaHuuh5qw5jyIOoOJjuXt9pAaaZrzxDRj+tj5B/xD2W89euNMCrORvUok5WJbPuTRMbmmjB+6Mn/KRjem6tIEKCmhynmCim/rcXJ88OuDGyQUJlRqfcKD9U0sPkr5k/hfMB8LYaqrs6kdr8eO/7QRMsg+KyAH46eWJ1gwhhtOC6HuGKgO0Ozie6PBVniJqrSIA48e+ltD1BUjEI7QNzJViAkVOKqmSPh3ylQfrYhcA924dR0DWGi3xeuGfevZRnpzkF5YzxI/Nlv3fRlJT97COhy8TLxaPmu5MHzsdcb/mq9c/bj7w8LiM+eWWCBxRxWLqHlazHLryDk8uRbDrtrYG0KynWWtEFHDBG3BjIWDO5ANljvozkAa26WGI1tUtQVyzU5KjSaE291r6W8tVIw+78beRYqamzLWPk4808oLMzTAFVVr5o1C20Uj3fA49Bjg8B7cVicKs2uwSXs32yyO0IPeuJYb/tE1y+jLofK+Ojtn1yzRJKnsuoYeOo5HzHI45NG01jqhPAhjVXDKmbNl5XW/UcxfwOOj9wNoho3jBuqkSJ/s5rsPk4celsY4jdHH1OE94v4iS1Q3V4Wttm7BSvBgwYdcVb9qu1+HnIP6GAkfjnbIvxAQ/PFObp7GWUySyQT1EUAXNHADmYuTlzMASqWViSNdAOuJp2u7QuJv7ypy/uwoF/5gT8cRHd+WqiRDRTyrPKWbgRDVlTu5jdu+dGsuU6AnrgognXfmZbhZ1mlpBta3IdfgSneCHZ81O0tHHLSzwleJBI2YMjHLmUkk3DEXBtoeWFPZnsQzOx6yssCnwDd+U/CJT88at7N66qpo41qWictKbsI+HMDENUksLFfrFYEc7eIxP+xzZVhESPYhaU/inbKp9ciMPjhqUfAGZnkLT0lvXIAFcuyHO5WvGgAAAsALAeAGMsGDCp0YMRreTfaOmLImR5lF2DOERPDOx1ueiKCx8ANcV7tHbFZWLHHIsglqdYVEqxRZB9zm17HV21vpiboganawlTXfrfSCKGSBJFaaRSlgcwQMLFntysCTbmdPXEI2JUxiZo4mzRmNW5Ed5e6eY6ixOE1NsjiJkjBjhtlbihHfiKxDlMoGUXFtScSD6KM6t9lSoHqV/6cYory42rQ1oaFlUwK6lXF1PMHEUpjA0GZntMpYqbtIxsTluhuCCNDoNMS/DHTJKZpni4aAEowJJDsNc1hbKbHnr154kEyU09DdEeI8F2UEhe9GSRfVeRHmLHzxlJUd0pURafaUGSM+egzL8Rp44btny5WZGmMEuYnh2Xh6/YvzB56Ec+WHfLOOsTeodD+RbHUJh2jGkrxRLPxI2fVCczLofe9q1tNTcX64UbUiaNLuWPD1jqFF2X7sg8OmbkevmprKebiLKscWdL3yuczqRYrqoHnr4Y0bV3vihiVypdWuCugZSNCrA/LAASZBBMrURyvm4gjKVAUGSEjLxYzyZb8z4H4HDpHPxAk0DWkQ5o28DyKsPskd1h/wBsVrTb9PYI1+GjExG92iv0U8wPFdVPh1xItgbYllmBhjEjP7aoQA5HvAH2X8f6Ys+E+GRYptiNfcVdu7+21qoQ4GVgcsiHmjjmp/qD1BB64csVjszabQy8aMNcdyaIizEDoQeUqXuviCRyIIsijrElRZI2DIwuCOoP/nLGqG+uNai9sit2DBgxVIjBgwYEKhe13YWQuQLcKTOv+ynufkJQ4xEN1tkU0gknrpmjp4yqhYxmkkdgSFXQ2AVSSelxyvi6u1TZXERTb9JFJEfxAcWP5FG+eKR3TkDSGJ6RqyNu8YkZlkBXTMhXW9msRYgj0BDUYyrsyM9x95pKQJlr8xLePaSz3gpKJlMtAZwqEB45wtwGuFZWU6i4sQdRcc+lk9kO17imueklO3wHEj/JSPjhg3m2LUSUrJTbMaho4wZpWkIMkhRWtmJOYgAmw11N8N/ZltDJxf7uSKYfuuA3zXTHKX5A/wDi4cDZ6rtH85bmD39F0hgxjYYMcTLm3tKqcxg+8ZpP45Db8seUG/MlDDBCYaKdOHmCujNIokzN3n0sxDchewOEO/b96l/+Mh+ZJOHT/wDI1RTxwwxJDLEkMYyy092UhFzAknvC9yCOYIw1EH7DdczzKnSD+67d0Cj28+3IqkxGGmSmVVN449VLs2rDQcwFHwxf3ZtRBI5j9lo4h6RRJ/8AZ2xQW2trtV1MckkSREhFyRrkS2Y6hegN7+t8dF7iL9RIfGol/Jsv9Fwsf7rBqd1CeD5HHWPVSTDJvBXyZo6aA5Zprkva/CjW2Z7dWuQqg9T5Ye8RzYzZ9o1zHnGIYl8lycQ/NnPyGOFMEo2VubS05LJHd2Fi7kux8TduRbmbWucMm8u7FJDSskaQo/dYZyc7KjBiqvq4JAKgjlm5Ym2PCMcqiUkViqk2JDI2cx0k6Rs144spIQWFxnfKNWubX0vhyqqeWIZpoJI0+2cjKPxFHbL6nTEy29WVaKTTQJKRbRnsWvzyjlpz1YcsM+2UkMH/AOwqooInFniiSxYaXTOzMzeByqDjO6C21VEQphWQHkQfQg4apdkwxLfiSRa+0JCNT437uvph03gr6R4H+j0TxuozRTLCqHMNRoDxMp5G4trrhPtSmeSJkUqC4sS1yADzsB1xmc0NNhmrAzTNSTlpJGZTVRACPiKqnQd4jJ7+p1IwrpoKdjaKVoz9hZChH7jcvljU0KobuGpn5cWM5o2t9rS38YHrjJ6tiypIkVTcEgoVzWHUq1wPmNcKupa2zZOlTKPVUP8A9Ritd99mTRS/WNnUgsGANzc2u3nfTwxOpqRGAWFJ4pCRoM6KBcZr65LWvy6431O6sToysZCzCxcuS1vDwI8sVgxNE8OU4jK7aqqnbG3HqeHnSJOGmQcOMJcAk3a3M688SHZ+49ZDCtQ0MgR1DKV1sOYLAaqeuow9bqbgww7QQ1jg04N47juPJfuq55KOtjoxsPW/8ejGe2Myqw2KVDd9NGEWIwOlgblRWy98M5C1ROcd1agC7gfZkH61P5h0OJfsTa8tJMgMbNTVDatGOJFmbQSoy8rn2kIB68wbynbW5NJVXMkShz76d1viRz+N8RuPYdTsi8kDtU0l7yQkd9R1dbaEjrYDzHUY2sewzdbr7rbSH0eJ4oILZ/ibRuPeW9WDgwk2XtSOoiWWJgyMND/gfAjwwrxrXnIwYMGBCju/cV6ZX/ZzRN8C4jb+Vzjm6nlnpqxxTFlmDSRqU9r3gbedh0x0vvut6Co8kzfwkN/hjnLbNRJDtWV4f0qzlksL969xp1Nzgg/eIzb0PuuRftA5HqPZPcE9bUNCJaWtkEaspa8zNIXze3n+rVQX5hdAAPPDRuCx48qfbp5B8QAR/TDvR9oVU4hSSoq0IlDSShicy926CNYxfkbd7mxvphp3H02koAsCZFsfCzaflh6WP+O/YUlHP7zNquH/ANbDxx5ipf8ASDeODGfSrRo1p36XvU3/AMVB8rjEn3e3k2rK0VLS1FMcsSZUyKxVFjW2c8M2IFgcx56eGGXtHp8pg+6JY/8AhyEf0xnSbzRx0CUlLHMkkq3qZIkzPJcmyAk3VAPAeI8b3olsBo29Ss9IsjO3dAmneTaEslfmnlimlVkV5IfYJSw07oGg0JAtppjofcVv7PIPCol/Nyf6EY5k2nAsbKFSVCF7wlFmzXaxA+zlsPgcdH9nVWGjmA6yLIPSWKM/8wbCxxKKzY7q1NBM4bto9VL8RqpkFHWvM+lPUqis/SOVLquY+6rqQMx0BUX54kuEm1SwgkKIJGyNZG5MbHunyPLHCnCVK1xcag49xQtNvwitYQzUy31FLUsoHjaN1ZB8LYltHsuHacJ+j7RqjKNSk0l7DwKLluPvAnExEncugA4qd7R3ip4NJZkQ/Zvdvgoux+WK62tTwzS8WJamSTpLPJw1H4VC57eQCjzw0bz0EuzHgziA3YsOCrKxyixzX8Q3zwi/9WRTy5RUGCMob5soIa9rai9reh06YhEe42SVWtaMVJdn0PCXV2kY82Ykn4C+gwqxFoN4H+j2BhJUZQC7Z2tZQQtrsTz5421dQ5jijTjicKLixXMoADXPLT7X+eMslZSTGMcKrfKoF+dgBf5YjQ2hLlGRWhhhJWTVZHHmVbXnr4m5w4f6TMb8P6yocrmuuTlroALAePxwSQnfBhLs2WRkJlXI2Y2XqF6X8+nwwqxxCxkjDAqwBUixB1BGNSb4VOz1AK/SKUaDMSJIx0BbXMnQEi45E4SpvFATbiAG9u8Cv9RbC5WVxoQynwsRbDNcW3JmyBBcJjJSbYvaRR1FhxOE592Xu/JvZPzxKAQRpqDjnnePd7gHPHrCTy+wfD8PgenLGrY+9VTS/oZWVfsHvJ/CdPliophaZPHBe439DhUyHpaG/a12BymOVitLaVO2ypzUwgmilYceIfq2OgkUdB5fDwtNoJ1dQykMrAEEciDyOKw2b2upIhirYAVYZWaPUEHQ3Um9vQnDj2ebwxpM9EsvEi1enfW+U6mMggEMNTbybyxeHFYT4TevFpf6fSaN95hGvDiLFYWDBgxpXnJj33b+wVHmlviSAP64522pJJ/pdjAM0wqRwxzu4YZR/EBjoTfqQfRcn7SWJP8A+isf5VbHOdJLJLtB3iRpGaSVsqe0VIfNl+8FJI8wMchfeOpvU+y5F+0NZ9PdWXNtfawjLQ7Uo6mdBmanjWIvZdWC93vkAHQW8sV5uJJm2ij+PEY/FWP+OEOyKb6PUxtNxITGwdbxNmLJqqge7cgAnWwvzwu3Dv8ASJH+xBI3xIt/jilLFWjxNhSUc1ozNq2fQz4Y9xaX/onywYzaJaNIoj2uUFhJ/d1TfKZRIPzOI/u9sV6mmzPtCKlgjYpklkZedn7qg2e+b1xZvazsjOJbD9LBmH44Gv8AMq4H7uKEvi9DuezJ3W3rNQpN7XZjpYpHvVHSxRQwU9SaplZ2eXIUUBggCKCSSLqWJ5a4tTsd2nmEYv7cGX96ncj55ZPyxQ+LB7LNucJjc/oZBL+4w4cvyVg3quGpbZNa/I8jZ6paM6bi3MdLV0Vho3o3gFFTmYxvIAQLJ0vfUnovS/mMOwOBlBBBFweYOJnUqhc1bxbXSpqHmSERZzcqrXF+p5cz6DCKir3hkWSJ2SRTcMOn/byxcu9XZRBMGemAim55QbRt5W90+mnlim66iaKRo3sGUlSAQ2o0Oo0/PGRzS02oIM61nT5xTjvXvfJXTRtKACsdgB7P3iPMnX0thkjr0gZmaCKfiIU+svZSQe8tiO9r+XjrjZcHKPDlex+PTCKpnjLAZvZa97Gxt87jFIDjXBkda5EaDMgrVR7xVEShY5mCjkOYHpflhzk2xtBFjqnMvDa4jkdO43iBpYj+tvLRJturaqk4loVOULliQRr3RYaDrbxx5s3Y9VVXhQlliVpMjyBVUD2iuY2v6eON4EF+AWetEbiVMt3qJquMVBkQyMSGV0zDMPK/hy00GF1UslOyymCOyXLPD3QVIIsy201sb26YgW7m2jETGWKxuykkWuCpuCpPI+f+eLG2Yk1VMtOkucSRnOZIsnDT7VhbMSDp0JI9ceVGglkSrwXowogeyslWxtqvUXfIqxW072Zi1+tuWnl4YdMaavsonp24lDOG8Uk0zeRI7p+IGEv+lGiISriamk5d8fVsfuv7J9L3xF0Nzbwtb2NFsN1Yc94v9NaS7RgEBaURq8b/AKRCBoftrceeo+OEUdZRN3lzwt4pmX/luMOW1Z0JyCoEbsvsmzIwN+d9AT4g/PDRsSRODfRkF0nTnYXOWQeg0a3QX5jCqSUxbb7/AAwWqYipzHJZgOt+QcW8gfU410+6EDuFEpRJT9TL7SBjyjfkRf3Wv5EXthwFORljzWddYJedxb2W8TbmPeFiNRphGL5xk1/XU/Q39+M+fPwPkdcdkMRNWgUmLR3VoTiD84po212eVlNcmPiIPfi74+I9ofEYY9n1rwypImjowI9Qf/B6E4tOg7R/o0ISZZJzyikWwLqOayFiMsqDQ9W063xr/wBFLtSrXjxqiiNnZY9GF7KuZwLs1yT4d3keeOOhMDm1HWnBe2P118aA+FSmTBF45WY27FYGzK9Z4Y5U9l1DD4jl6jlhViG9mNSRBLTue/TzOlvK9/65sTLHqNMwCvkXCRkoL2obT4aIP2aSTH1VOGv5yfliht2to8F5XExhm4RETi/tFkuLgHLdAwva2vniwe2HbmYygH23EK/ghuzn4ysR+6MVNilFbWL35mXD3JUqS6rVbv4+0lYk3aXUT00qGa0Yp2RkmaN5JHYFQ0ZVFa/eudLALzwi7NaDPxvvmKEf7xwD+WIRi4+yDZOlPcc2kqG9FHDT82DfDBTAAwMH5EdzyCKKSXlxwB7equXIPAYMZWwYVUUd35pLwCW36Fgx/Ae5J8ArZv3Bjmfb+zDT1MsXRWNvwnVfyIx1vUQB1ZGF1YEEeIIsR8sc79puwGjIc6tC3BkPiBrE/wC8pHxNumEY7RxwcHWb7x6hdiNrwiMRbux9FAMOW721Po9Qkh1S+Vx4o2jD5G/wxhsfYU9XJw6eJpX8F6DxPQL5nTl4jEl2ruLFTwtG1Skm0dX4EV3VERWaQM3LPlBa2ns21vfHoRA17Sx2Kww6zSHDBXvuVtPiU4QtmeGyE/aWwMb/ALyW18Q2JBiiuy3fHh5c5/RAJL5wE91/MxMdfus2HztR3vnMr0kL5Iwq5mXVmLANY/dsRoOd8eWIlRsn3iw994tXpVaxm242+265be0vtXWFWp6Vs0h0aRTy8Qp8fFvlrqKl2FKJ5ck08UC2J4kikjyXum/z8MN1Xs6RSSe8OrDX59RhHjbDhQ3tnOaxxIj2mUpBKqiuZri4y/dFgf8AG3kcb9t1VPI6mmhaFAoBVpDISw5tcjS/hg2zS06GP6PO0wKAuWj4eV7m6jU3Fra/+Aavh+iiL6OvGz5vpGdrlde7l9kDUa+WNDWho8IUCSbytqbUqJqdKRVzxoxcBIwXvrclgMxGvXwHhhDHWMOeo8DjZsza81M+eCRonIy5lNjY8x6aYW7u7Gad2e4yx6kE9526Ig1LOdT4C2pGmEi1Q0lwsCaHWc4AJx3b3aaokDLD3QDcvoi3Fgx9L3APMgaHFlbY2xTwSIn0iWGeNMmaJcxyEDutoR0BHhhDNtnK8DOhhp0Y/wBnCEt7JySMw7h71u5zBsTc8ontHZ1TLJLUGGQBmLm45Dppz0GPnHxXRHAudLK31X0MCCxgMxZjdPcDfsyU7qx9S0ivtF3tdZPr/a93wjtew5Ysiip2enRalVZyi8QEAqWsM2nI64oXdeqqFJanqFhy8wz2B8ypFmHriZxbyTVbrT1E8RiWMu5hunEsbZWbN7IHeIW1+uKwo7Ycw6c+K7SqMyYMF4cNQIPP0KXT7HpErJYqdIzE8N5UWxCPmsAPs5lJOUfZBxAxu7UU8kjQsM0RNxcZjH0Yq1s6EdVvYg3th+2NttXrUjg+rp7sFRVAD5UY52PO+YaDwGFe26pGqDT1cSPAwDRvY5kvoSbclDC2cEWuL3GMznziEyVqPGdBaRY4GwzEwfXYVGNk7dYqY5Irwk3BQhMnXuliNAdRrp08MLBtnMq8QNxFvkliAdh+NV0F+ouQfLDmd35450ggSJwyko5jUMMpAIc3AFsw7wBJvyw/VXZ7WmIFaxRL1URhE9A2rfEj5YdgivE2ixRfoXPl5Z7ZDqVDauczQkvFJHKbG4jYo5XkRpdW8G5+ZGHKGBuGs03FMqrqFbIef93Y26m97XOGjaWz9o0TZpeLb7RPEjPqeQ/I4SPvlUHlw19E/wAycZoukJANhG2a9iF+kRC2tDLXNOIcJc5KfdnMYj2hWIHSTMkb5k1U9TY6k6va5NzzOJrvHtX6PTs62MhssYPV20Uel9T5A4rXsmmeWulkY68I3yqFBuy2zADnz89MHalvkBmKNomaOHzlItLJ6ILoD4lsevDedEKotNg2+2OpfNxoYbFc1xsF5Grvgqv3y2iJagqpzJCOGp+0Qbu3qzknDDj0jHmPYhQxDYGDBeREeXuLjit1JTGR1Rfadgo9SbY6U7PNlBFkceyuWCP8MQ7x+MhYfuDFJ9nmyy0rThcxjssY+1LJ3UHwvr4Xx0jsfZwp4I4gb5FAJ8T7zepNz8cYIrtJHlg0cz2HVbYTakKeLug9+iWYMGDDIRiD9o2wFkXiEdyReFL5XP1T+qucv7w+zicY1VdKsqNG4zI6lWB6gixGJxGV2lvzUUzHVTNcn01RLQVTA5gy5o3CsULIwswDDUXU3B6aHE23baGWOSDZNHMamZCktTUspWGNx3rFdBcX1sCfA8sedpW6TqWbnLABmPWSE3ySeZGobzDdLXj27+9cq0/0U1BhjV+KlwzKxHOJsnfKkgMByuCDodNMGLpWTPmFh29sQs8RmjfLA3LHaVIuzqlZKWdKiNLI7pfJxMo4kZ8VOpB1BF+qnE62HsSmrwAsjRvILwuTmBsNYXBOjoBpYi6DrlJMa2NsSSeCWr2hMYaBmzEhAHnkAZYxGgA0Usbe7cm3UhsoquTZlS0E2bhnKzAd1hcB45U6rIAQbfDpiVJg1/G0TIv1juMOGKpAi1PCbAeR7HFSnbm4dVTXLR50H6yK7D4+8vxGIrUbNR+YF/EaH5j/ABxfW6G9wqFWORlMpW6ONFmUe8vg495OnMaclu2NzKSpuZIlzn307jfMc/jfGNsKfjhOWsv/ABiBczT7APut8D/mP8sZbIllpJhKII5rAjLIvETXrYHmOhxce1Ox5tTTzg/dlFv5l/6cRHau5NZBq9O7Dxj+sH8uo+IGKikR2WOE/mpSMCC61pkq6giLychzuRbKAPQch5YtXd6spQgWGWCE/ZlRoyf94rOG+IB8sNey4qWI5p3BkGuQq9l+a6n8sPc8ryd6lSMNbWSRCt78gugJ8bnTljzqXTNM4BzbNcwF6VFgQ4UM/wAjiCOkj14JalQWLXEhUaDgtkQ/eaSRAbeAVPMnphs2hVQ8mfn7kTSTOf3mJW/oowgnsjZqqqaRx+qjsQD56W+dsYRbakZstLAAep9p7ebHRfjfGUXeEADZ/kbeATm+0z+ZCxNm0aRqeRZkiaNCe4JLMb21uPA+eHnjrOqWSSqc6hSRHGhPO4XkOmt743bWli4eSfIHI1SImSUkajNI9yov0XKPXDHs7abwjKAGizFsjMdb/aKFTbTkCMVIDwLbRjbLueSi0FjjkcNfS1O9XX8AqWlQTRnMkMCDIpsR3+pBBIOo56YR7T3waeSJ2jXKiFXjN8rlj3gbEMU0Wwv488bNob1SzRiMxUyoBZQsIGX8JNyMMQgwaOrceS9Kix6I0VozHE5TFXup9uvvpTLURvM8sQRGVVa0ijNlGjgB7ALazBvxYmW0u0+hi5SGVvCNSfzNl/PFJRw3NgCT4Dn8hh/2ZuNWTexAyr9qT6sfnqfgDjZCivAqtHJedShAe+tDBaMi6fpPqn7a/a7PICsESxKfefvt8vZ+YOIQY3mlJsXkc8lXUk+AUfkNMWTsjsfGhqZr/ci0/mOvyAw/V8tNsxMlNEgndSQD9kc5JW9oRj11Og15O5j3CtEMgszXhvhZio1SkbMoTFfh1My8Sd+sEWoH79rqo+0WOuXFTT1YrqoF80dLGBfIrOYoFIBNhc3N+fiwvhRvjvUalzGjM6FszuR3pn+1bogAsq8gAMKJthTjZlNU0mdojxBU8InMsgdgM4XUpw8oHQXP2td1GgylEdZgBkM9p9s1ijxJ+Bu/Xq2BO+9O5zvAs8Mr1kQfLAYBmjSKwtG63zQkGy3FxzLWPOC7SpEFQ8dOWkTPljJGra2HLnroD10Ol7YVw1k9HFZJHiNTGwkTVbxkgKSPFhmsTrbUc8SDs63bZ3WfLd2bJTqeRfXM5+4guSfI9bYvFi6FhdflrKiyHpXAXZ7FY3ZlusI8oOq0+rHo1Q419QiG37w6rizMI9kbMWnhSJdQo1J5sxN2Y+bMST64WYyQmVGyN+O3Fa3urGy7DYjBgwYokRgwYMCEyb07B+kRhkA40dyl+TA+1G33WsPQhT0xzpvfu39HfixgiF2IsdGicHWNvAgg29PLXqbEP313SEyvIiZ8wtNEP1gHJl/vVHL7QAHMLaRrQ3aVm8ZjuMOCeQe2o7ccj2zVGwb2V086zfScklPEAGdgAEWwJyEEOToWAUk87aaL9u7DDUc20KueSaeSURxGyqkhsCXHMtGqAgWCjS1sMO8m7jUrBlOeB/0cnj90+DDw/wC4D3QVI2oaKjdoqWGmR85zWDal3dAechUcvG55aDex7XtD2XLE5rmktdemvd/eGSkyh1YwOc62JUgqbcSJujqR09Di891O0FJUUTSKynRKgaKx+zIP1Un8p6WvlxBtvfRpIEeSWOHZv0WQUdOAeM0inKJOWjFrG+bUNYjVjiEUtJU0kf0qnbi098kjqrGLNYFkdWAuNbZuR6HpjPEgkmvDsOIwPY6+M1dkSqKr7RzHsup8GKU3M7UsoCBgv9xK3c/3UnNPwNceFsWnsreuCchLmOU/qpO637uuVx5qTiLYgJqmw5H5buVi2ysLRn8u3pFvFuxLVyC8sawpYqhiLkt9pjnW9ug5ddejbtDdUwxNJNWBEUXLCID5XZtegHjbE3xoq6COUASIrgG4DAML+Nj1wkSjw4hrOEymZGe0SBVOUWzaZJGcAd72I3biso8Wte8jcz4Xt54kWy9z3qUfK70sINlCxZGfS7N3gCF1sLDWxxYkNMqCyKqjwUAf0xsxnZQW167zPorOpRq1WiXVVuOxlP8A3L/8Nf8APGxOxuLrUyH0RR/nixMGNWhZkoaV2ag0PZFSD2nmb95R/RcOdL2c0KfqAx++zN+RNvyxJsGOiGwYLhe44pNSbNiiFo40QfcUL/QYU4bNq7xwU+jveQjSNBmkPoo1t5mw88Vrvl2pWBQsUH7GJgZT5SSDSMeKpc/ewOiBpqi05C/5rNiA0kTNgzKme8++6QB1iZS6e3Ix+qi/ER7T+EY18cuKN2/vNLXSGGDO4kN3drB5SOrnQJGo5Loqjww1VO1pK6aOJmWKMuFRACI0zG1yBqTrqeeJlS7Ip6KeTZ1YF4FWqNDXLo19CjXuV4ebQryGl7g3xVkAzD4t+AwGvWfgzUnRRKrDuxOJ7BY7jbLspFHNwtqQveWOVFYSRC11i53A1JAsWuOmUjTvBtmKnkqKjZ+0ZYpJpCWpRA0ViSb3zHKMuutr3w27x7K+g1MzlTSzI6tTpG+a5Dd5lOhWEpqCdQTlFwDZrihqNqVTyO12Y5pJDoqL/QADkPL1ONLnNaC9xsUACSGNFq82JsqSunZ5XYoO/NKxJNvU6ljyGOhtyt3OCgldMjlQscf7KLSy/jawLegHu6s24O5aIkblbQJ3olb2pG/bP/VVPk3RbWDjAC6K/SOsH4jLWdZ5BbJCG2o3efTYEYMGDFUiMGDBgQjBgwYEIwYMGBCh29+5QlDvGgcPrLByD/fQ8ll+QbrY64ofePdJ6e8kd3gv7ViGjI91xzVgeunwx1Thh3g3UScmRCI5iLE2usg+zIvvC2l+Y8baGUnQ3V4W8YHsdfFOasQVX7jiPZc2Ptc1S0lPM6RRwAospUkBHYG7Bbk2tzHx8cSPefeP+1U9HQG1PSHJEeYkkYEPK3RgbnU6WueRwo3q7NirnhrwZjrwWPcfxMT8iPu6EdQuIOryUzurIFcqUYOuoDCxKnmpt1HQ9QcbIUZkW6wjA3/NdyyxIb4d92aku9O7EWSgNKjZ6mEs2ujZSFEljombmemuNNTJXbOdqeYB0jsWja00YB5G4N08uR8sO+62+EUksDVTIkdDTgQwgG80ka3XM9rXzXYAkAG1geeFu7kxSjqq2plMM+0ZeCkuUkquryOBcHLYFQb6ZRjr2B4qvEwuNcWmbDJe7B7XSlgXki+6/wDaIvzIlUejYneyu1RZLXWKXzhlAb+CTKR6XOKk3Yhpq6pVapeHGVEQkSyOZZHbhO1gFJI7pNtcoPnhrqt2RC7xzyiKSOWSM5lJUiNQ2YEHNc3UABTfMNcQNGl5HEbbR35qojz8zQdlntyXRkW/VPbvrNH+KFyP4kDL+eNy770R/wBYQfiuv9QMc8V2wKujVWFQBmhE6qkrqxiYgBspA1ufZ5417P2ztGRHaOeXhx2zuzhUW+guzkC56C9zhdFGwLTxHdNpYeII4Hsui232oh/rMZ9DmPyAONUm/VNbucWT8EMn9SoX88UFFUbVedacSTcaQZkUyKudSLgq1wrAjW6k8sNu1VqgheWo4gD8NgJ85VtTZlB0HdOvK4waKMcWjieyNLCGB5Dur22n2npGNI0j855kX+VM5OIPtzthLXAld/uwLwE+LsTKfhbEBO74jpYqqdmCzswhRACzCOwdyWNlUEgAaknwGHjZuwYTRV9XBeUwNEI+IoJRXyl3KaqWGq9QLEjocN9MT53k7LB6nmuaf+LQNtvtyWiHa9dXuYaSMjNqUhFifN3JufUnGe5W5yVb1EUpdKlFKwxsMoaULI2V794Wychbr4WLjJVRnZ0G0VVYqmKo+jzcICLiqUJzWWwEmUjUAa3Phg29vqbxmVANoU88bGojy/XRIHylwDYSWbUHoxBtyxdkNrBVYJfOai5xcZvM1t2dvTBNBHFXUwCwEJxYECTU7A91sqizRkjUW0YHnmGGrb29MT0r0bKJ+DUOaWYEqEhYnTxYG4sulvgBhq2zt56qqmkhj4JqD3o4izZrkEg9TcgEgAAnph+3b7Ond146sznVadPbI8XN7Rp5kj1vpjkWKyFa6/AY7h8C6xj4ljbs8Ex7J2HNWu0jsRGD9ZM5uNLCwv7TWsAOmnli7dy9wURFLxlIB3lib25G+3N/UJ6X+yHjdzcpYcjyhS6exGg+qi/CPef75HoB1lOMZD4prRLhcMtZzPILUKsMVWbz8uCMGDBiqRGDBgwIRgwYMCEYMGDAhGDBgwIRgwYMCEnrtnxzIUlQOh6ML/EeB8xriDbydmokWygVCDkkhtKv4Jevo9vNsWDgxN8Nr7/fina8tuXNO2ezd0YiFjm58GYcOS3lfRx5jTzwwGoqqQ8NwyqDfhyqHjJH3XBQ+ox1bXbPjmXLKiuvgwB18R4HzGI3tHcBHBEchCn9XKONH/Mc4/it5Y62JHh5OGuw8bjwSmHCf/1Oq0cFzhU7XLowI+saXitIDa5sQBltZQtza3K/phy3v3m/0jNFIwCMIURydAZALO5t0OmvOwGLI2v2Qg3P0b96mlA/kksPkTiIbQ7Msn62SPyngdP5rZT6jFRTGDztLd0+YmpGjP8AxIO+XWSQ9pm1Yp6xTBIskKQRxoynSyjXTmNSdDhTS1CzbD+jQ61EVVxXjHtuhUgMo5vYkAgXIthvfcKa/clp39JQD8iMYN2fVvSIN5h0P+OGFLo8pVxxSmjxpk1CpjR7Sjim2HAWXj09zOcwIjWQ3CM17AqLki+mIbvxVI1S6IiKI5Je9G2ZZA0jOr3zG5s3Q25WA5YB2fVv7ED1dP8APGa7gzj25KeP8Uo/oMH1VHFtccV0wIxEqhSg7xU9Rs6GkqC8UtKzGGVEEisj6sjDMCDe1iL8hhs2dvG9JIxpScjJkkEqhllBvfOmqga2AuSB11OH2g7Ns/OYv5QQvL+YFsSzZPZAND9GdvvVMqoP4I7n4EDCmmQ/wBdus4mQXRRn/kQN/aaq56uaoyxIncUlliiUhQzWu1tSWIAGZiTYAchh72X2eSsyiduGW5RqOJM3oi3t64uzZXZ4qCzyZV/Z06iJfi2rn1BXEm2dseGnBEMapfmQNT+JubH1JxMxY77BJo4nsOaoIUJtp8R4Dv0UA3W7MuGLhfo6nmxs9Qw9dUjHkMx8hif7M2RFTrliQKDqTqWY+LMdWPmThZgwrITWWi/M38U7nl1mHJGDBgxRIjBgwYEIwYMGBCMGDBgQjBgwYEIwYMGBCMGDBgQjBgwYEIwYMGBCMY9MGDAhV3vvyOKlr/aOPcGJRlSGsKTmMWfuR7QwYMchIiK0I/ZHpjIYMGLKa9wYMGBCMGDBgQjBgwYEIwYMGBCMGDBgQjBgwYEL/9k="/>
          <p:cNvSpPr>
            <a:spLocks noChangeAspect="1" noChangeArrowheads="1"/>
          </p:cNvSpPr>
          <p:nvPr/>
        </p:nvSpPr>
        <p:spPr bwMode="auto">
          <a:xfrm>
            <a:off x="379413" y="-72390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400"/>
          </a:p>
        </p:txBody>
      </p:sp>
      <p:cxnSp>
        <p:nvCxnSpPr>
          <p:cNvPr id="34825" name="Straight Connector 7"/>
          <p:cNvCxnSpPr>
            <a:cxnSpLocks noChangeShapeType="1"/>
          </p:cNvCxnSpPr>
          <p:nvPr/>
        </p:nvCxnSpPr>
        <p:spPr bwMode="auto">
          <a:xfrm flipV="1">
            <a:off x="723900" y="1600200"/>
            <a:ext cx="8204200" cy="50800"/>
          </a:xfrm>
          <a:prstGeom prst="line">
            <a:avLst/>
          </a:prstGeom>
          <a:noFill/>
          <a:ln w="6350" algn="ctr">
            <a:noFill/>
            <a:round/>
            <a:headEnd/>
            <a:tailEnd/>
          </a:ln>
        </p:spPr>
      </p:cxnSp>
      <p:sp>
        <p:nvSpPr>
          <p:cNvPr id="34826" name="Rectangle 6"/>
          <p:cNvSpPr txBox="1">
            <a:spLocks noChangeArrowheads="1"/>
          </p:cNvSpPr>
          <p:nvPr/>
        </p:nvSpPr>
        <p:spPr bwMode="auto">
          <a:xfrm>
            <a:off x="7239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B79BE65-C4E9-4567-9E56-92DC426E50C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6866" name="Slide Number Placeholder 3"/>
          <p:cNvSpPr txBox="1">
            <a:spLocks noGrp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9AA1223C-1388-47EE-AFD2-B32812F26689}" type="slidenum">
              <a:rPr lang="en-US" sz="1200" b="1">
                <a:solidFill>
                  <a:srgbClr val="273C56"/>
                </a:solidFill>
                <a:cs typeface="Times New Roman" pitchFamily="18" charset="0"/>
              </a:rPr>
              <a:pPr algn="r"/>
              <a:t>15</a:t>
            </a:fld>
            <a:endParaRPr lang="en-US" sz="1200" b="1">
              <a:solidFill>
                <a:srgbClr val="273C56"/>
              </a:solidFill>
              <a:cs typeface="Times New Roman" pitchFamily="18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55613" y="1708150"/>
            <a:ext cx="2927350" cy="64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lIns="91429" tIns="45715" rIns="91429" bIns="45715">
            <a:spAutoFit/>
          </a:bodyPr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37931725" indent="-37474525"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de-DE" sz="3600" b="1" dirty="0">
                <a:solidFill>
                  <a:srgbClr val="0000D2"/>
                </a:solidFill>
                <a:ea typeface="Arial Unicode MS" pitchFamily="34" charset="-128"/>
                <a:cs typeface="Times New Roman" pitchFamily="18" charset="0"/>
              </a:rPr>
              <a:t>A23G </a:t>
            </a:r>
            <a:r>
              <a:rPr lang="de-DE" sz="3600" b="1" dirty="0" smtClean="0">
                <a:solidFill>
                  <a:srgbClr val="0000D2"/>
                </a:solidFill>
                <a:ea typeface="Arial Unicode MS" pitchFamily="34" charset="-128"/>
                <a:cs typeface="Times New Roman" pitchFamily="18" charset="0"/>
              </a:rPr>
              <a:t>9/0202</a:t>
            </a:r>
            <a:endParaRPr lang="de-DE" sz="3600" b="1" dirty="0">
              <a:solidFill>
                <a:srgbClr val="0000D2"/>
              </a:solidFill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95288" y="2571750"/>
            <a:ext cx="74231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en-US" sz="2300">
                <a:solidFill>
                  <a:srgbClr val="0000FF"/>
                </a:solidFill>
                <a:cs typeface="Times New Roman" pitchFamily="18" charset="0"/>
              </a:rPr>
              <a:t>►</a:t>
            </a:r>
            <a:r>
              <a:rPr lang="de-DE" sz="2300">
                <a:ea typeface="Arial Unicode MS" pitchFamily="34" charset="-128"/>
                <a:cs typeface="Times New Roman" pitchFamily="18" charset="0"/>
              </a:rPr>
              <a:t> complete </a:t>
            </a:r>
            <a:r>
              <a:rPr lang="de-DE" sz="2300" b="1">
                <a:ea typeface="Arial Unicode MS" pitchFamily="34" charset="-128"/>
                <a:cs typeface="Times New Roman" pitchFamily="18" charset="0"/>
              </a:rPr>
              <a:t>group symbol</a:t>
            </a:r>
            <a:r>
              <a:rPr lang="de-DE" sz="2300">
                <a:ea typeface="Arial Unicode MS" pitchFamily="34" charset="-128"/>
                <a:cs typeface="Times New Roman" pitchFamily="18" charset="0"/>
              </a:rPr>
              <a:t>; consists of different components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1905000" y="3217863"/>
            <a:ext cx="5543550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r>
              <a:rPr lang="de-DE" sz="2300">
                <a:ea typeface="Arial Unicode MS" pitchFamily="34" charset="-128"/>
                <a:cs typeface="Times New Roman" pitchFamily="18" charset="0"/>
              </a:rPr>
              <a:t>A		  Section (A, B, ... H)</a:t>
            </a:r>
          </a:p>
          <a:p>
            <a:r>
              <a:rPr lang="de-DE" sz="2300">
                <a:ea typeface="Arial Unicode MS" pitchFamily="34" charset="-128"/>
                <a:cs typeface="Times New Roman" pitchFamily="18" charset="0"/>
              </a:rPr>
              <a:t>A23	                 Class  (any 2 digits)</a:t>
            </a:r>
          </a:p>
          <a:p>
            <a:r>
              <a:rPr lang="de-DE" sz="2300">
                <a:ea typeface="Arial Unicode MS" pitchFamily="34" charset="-128"/>
                <a:cs typeface="Times New Roman" pitchFamily="18" charset="0"/>
              </a:rPr>
              <a:t>A23G	                    Subclass (any letter)</a:t>
            </a:r>
          </a:p>
          <a:p>
            <a:r>
              <a:rPr lang="de-DE" sz="2300">
                <a:ea typeface="Arial Unicode MS" pitchFamily="34" charset="-128"/>
                <a:cs typeface="Times New Roman" pitchFamily="18" charset="0"/>
              </a:rPr>
              <a:t>A23G9/00                 Main Group  	</a:t>
            </a:r>
          </a:p>
          <a:p>
            <a:r>
              <a:rPr lang="de-DE" sz="2300">
                <a:ea typeface="Arial Unicode MS" pitchFamily="34" charset="-128"/>
                <a:cs typeface="Times New Roman" pitchFamily="18" charset="0"/>
              </a:rPr>
              <a:t>A23G </a:t>
            </a:r>
            <a:r>
              <a:rPr lang="de-DE" sz="2300">
                <a:solidFill>
                  <a:schemeClr val="accent2"/>
                </a:solidFill>
                <a:ea typeface="Arial Unicode MS" pitchFamily="34" charset="-128"/>
                <a:cs typeface="Times New Roman" pitchFamily="18" charset="0"/>
              </a:rPr>
              <a:t>9/0202</a:t>
            </a:r>
            <a:r>
              <a:rPr lang="de-DE" sz="2300">
                <a:ea typeface="Arial Unicode MS" pitchFamily="34" charset="-128"/>
                <a:cs typeface="Times New Roman" pitchFamily="18" charset="0"/>
              </a:rPr>
              <a:t>	          Subgroup</a:t>
            </a:r>
          </a:p>
          <a:p>
            <a:endParaRPr lang="de-DE" sz="2300">
              <a:ea typeface="Arial Unicode MS" pitchFamily="34" charset="-128"/>
              <a:cs typeface="Times New Roman" pitchFamily="18" charset="0"/>
            </a:endParaRPr>
          </a:p>
          <a:p>
            <a:endParaRPr lang="de-DE" sz="2300">
              <a:ea typeface="Arial Unicode MS" pitchFamily="34" charset="-128"/>
              <a:cs typeface="Times New Roman" pitchFamily="18" charset="0"/>
            </a:endParaRPr>
          </a:p>
          <a:p>
            <a:endParaRPr lang="de-DE" sz="2300"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6870" name="Rectangle 8"/>
          <p:cNvSpPr>
            <a:spLocks noChangeArrowheads="1"/>
          </p:cNvSpPr>
          <p:nvPr/>
        </p:nvSpPr>
        <p:spPr bwMode="auto">
          <a:xfrm>
            <a:off x="8505825" y="6257925"/>
            <a:ext cx="438150" cy="2476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17"/>
          <p:cNvSpPr>
            <a:spLocks noChangeArrowheads="1"/>
          </p:cNvSpPr>
          <p:nvPr/>
        </p:nvSpPr>
        <p:spPr bwMode="auto">
          <a:xfrm>
            <a:off x="1644650" y="273050"/>
            <a:ext cx="50323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3800">
                <a:solidFill>
                  <a:schemeClr val="hlink"/>
                </a:solidFill>
                <a:cs typeface="Times New Roman" pitchFamily="18" charset="0"/>
              </a:rPr>
              <a:t>Format of CPC Symbols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876300" y="5257800"/>
            <a:ext cx="7615238" cy="1352550"/>
          </a:xfrm>
          <a:prstGeom prst="rect">
            <a:avLst/>
          </a:prstGeom>
          <a:solidFill>
            <a:srgbClr val="D9EDEF"/>
          </a:solidFill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r>
              <a:rPr lang="de-DE" sz="2400">
                <a:cs typeface="Times New Roman" pitchFamily="18" charset="0"/>
              </a:rPr>
              <a:t>Note:	</a:t>
            </a:r>
          </a:p>
          <a:p>
            <a:pPr>
              <a:buFont typeface="Arial" charset="0"/>
              <a:buChar char="•"/>
            </a:pPr>
            <a:r>
              <a:rPr lang="de-DE" sz="2400">
                <a:cs typeface="Times New Roman" pitchFamily="18" charset="0"/>
              </a:rPr>
              <a:t>Documents are classified with main group and/or subgroup symbols</a:t>
            </a:r>
          </a:p>
          <a:p>
            <a:endParaRPr lang="de-DE" sz="2000">
              <a:latin typeface="Arial" charset="0"/>
              <a:cs typeface="Arial" charset="0"/>
            </a:endParaRPr>
          </a:p>
          <a:p>
            <a:r>
              <a:rPr lang="de-DE" sz="2000">
                <a:latin typeface="Arial" charset="0"/>
                <a:cs typeface="Arial" charset="0"/>
              </a:rPr>
              <a:t>	</a:t>
            </a:r>
            <a:endParaRPr lang="en-US" sz="200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  <p:bldP spid="48147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B402136-5D6C-4F3B-971D-71C67F5EFCD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8914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B92F3C51-A4AF-4E2A-810E-D1CE8127C260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16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676275" y="1752600"/>
            <a:ext cx="7962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Example of a CPC classification symbol</a:t>
            </a:r>
          </a:p>
        </p:txBody>
      </p:sp>
      <p:sp>
        <p:nvSpPr>
          <p:cNvPr id="38916" name="Line 5"/>
          <p:cNvSpPr>
            <a:spLocks noChangeShapeType="1"/>
          </p:cNvSpPr>
          <p:nvPr/>
        </p:nvSpPr>
        <p:spPr bwMode="auto">
          <a:xfrm>
            <a:off x="8797925" y="3076575"/>
            <a:ext cx="0" cy="254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7" name="Line 6"/>
          <p:cNvSpPr>
            <a:spLocks noChangeShapeType="1"/>
          </p:cNvSpPr>
          <p:nvPr/>
        </p:nvSpPr>
        <p:spPr bwMode="auto">
          <a:xfrm>
            <a:off x="828675" y="3076575"/>
            <a:ext cx="0" cy="2533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8" name="Line 7"/>
          <p:cNvSpPr>
            <a:spLocks noChangeShapeType="1"/>
          </p:cNvSpPr>
          <p:nvPr/>
        </p:nvSpPr>
        <p:spPr bwMode="auto">
          <a:xfrm flipH="1">
            <a:off x="819150" y="5610225"/>
            <a:ext cx="798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Line 8"/>
          <p:cNvSpPr>
            <a:spLocks noChangeShapeType="1"/>
          </p:cNvSpPr>
          <p:nvPr/>
        </p:nvSpPr>
        <p:spPr bwMode="auto">
          <a:xfrm>
            <a:off x="828675" y="4086225"/>
            <a:ext cx="16668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0" name="Line 9"/>
          <p:cNvSpPr>
            <a:spLocks noChangeShapeType="1"/>
          </p:cNvSpPr>
          <p:nvPr/>
        </p:nvSpPr>
        <p:spPr bwMode="auto">
          <a:xfrm>
            <a:off x="838200" y="4533900"/>
            <a:ext cx="3086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1" name="Line 10"/>
          <p:cNvSpPr>
            <a:spLocks noChangeShapeType="1"/>
          </p:cNvSpPr>
          <p:nvPr/>
        </p:nvSpPr>
        <p:spPr bwMode="auto">
          <a:xfrm>
            <a:off x="828675" y="5057775"/>
            <a:ext cx="47529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2" name="Line 11"/>
          <p:cNvSpPr>
            <a:spLocks noChangeShapeType="1"/>
          </p:cNvSpPr>
          <p:nvPr/>
        </p:nvSpPr>
        <p:spPr bwMode="auto">
          <a:xfrm flipV="1">
            <a:off x="5581650" y="3105150"/>
            <a:ext cx="0" cy="1952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3" name="Line 12"/>
          <p:cNvSpPr>
            <a:spLocks noChangeShapeType="1"/>
          </p:cNvSpPr>
          <p:nvPr/>
        </p:nvSpPr>
        <p:spPr bwMode="auto">
          <a:xfrm flipV="1">
            <a:off x="3914775" y="3105150"/>
            <a:ext cx="0" cy="1428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4" name="Line 13"/>
          <p:cNvSpPr>
            <a:spLocks noChangeShapeType="1"/>
          </p:cNvSpPr>
          <p:nvPr/>
        </p:nvSpPr>
        <p:spPr bwMode="auto">
          <a:xfrm flipH="1" flipV="1">
            <a:off x="2495550" y="310515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990600" y="3028950"/>
            <a:ext cx="1304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70C0"/>
                </a:solidFill>
              </a:rPr>
              <a:t>C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70C0"/>
                </a:solidFill>
              </a:rPr>
              <a:t>Section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2600325" y="3038475"/>
            <a:ext cx="11715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07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chemeClr val="accent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Class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4095750" y="3019425"/>
            <a:ext cx="13335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B050"/>
                </a:solidFill>
              </a:rPr>
              <a:t>D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00B050"/>
              </a:solidFill>
            </a:endParaRP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00B05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B050"/>
                </a:solidFill>
              </a:rPr>
              <a:t>Subclass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5581650" y="2967038"/>
            <a:ext cx="156527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7030A0"/>
                </a:solidFill>
              </a:rPr>
              <a:t>203/</a:t>
            </a:r>
            <a:r>
              <a:rPr lang="en-US" sz="2400" b="1">
                <a:solidFill>
                  <a:srgbClr val="FFC000"/>
                </a:solidFill>
              </a:rPr>
              <a:t>00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7030A0"/>
                </a:solidFill>
              </a:rPr>
              <a:t>or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7030A0"/>
                </a:solidFill>
              </a:rPr>
              <a:t>203/</a:t>
            </a:r>
            <a:r>
              <a:rPr lang="en-US" sz="2400" b="1">
                <a:solidFill>
                  <a:srgbClr val="FFC000"/>
                </a:solidFill>
              </a:rPr>
              <a:t>0214</a:t>
            </a:r>
          </a:p>
          <a:p>
            <a:pPr algn="ctr">
              <a:spcBef>
                <a:spcPct val="50000"/>
              </a:spcBef>
            </a:pPr>
            <a:endParaRPr lang="en-US" sz="2400" b="1">
              <a:solidFill>
                <a:srgbClr val="7030A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7030A0"/>
                </a:solidFill>
              </a:rPr>
              <a:t>Group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6896100" y="2981325"/>
            <a:ext cx="16954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6600"/>
                </a:solidFill>
              </a:rPr>
              <a:t>Main Group </a:t>
            </a:r>
            <a:r>
              <a:rPr lang="en-US" sz="1200">
                <a:solidFill>
                  <a:srgbClr val="006600"/>
                </a:solidFill>
              </a:rPr>
              <a:t>(always /00)</a:t>
            </a:r>
          </a:p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6600"/>
                </a:solidFill>
              </a:rPr>
              <a:t/>
            </a:r>
            <a:br>
              <a:rPr lang="en-US" sz="2000">
                <a:solidFill>
                  <a:srgbClr val="006600"/>
                </a:solidFill>
              </a:rPr>
            </a:br>
            <a:endParaRPr lang="en-US" sz="100">
              <a:solidFill>
                <a:srgbClr val="0066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Subgroup</a:t>
            </a:r>
          </a:p>
        </p:txBody>
      </p:sp>
      <p:sp>
        <p:nvSpPr>
          <p:cNvPr id="38930" name="Title 1"/>
          <p:cNvSpPr>
            <a:spLocks/>
          </p:cNvSpPr>
          <p:nvPr/>
        </p:nvSpPr>
        <p:spPr bwMode="auto">
          <a:xfrm>
            <a:off x="1520825" y="95250"/>
            <a:ext cx="531812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rgbClr val="000099"/>
                </a:solidFill>
                <a:latin typeface="Calibri" pitchFamily="34" charset="0"/>
              </a:rPr>
              <a:t>Nomenclature:</a:t>
            </a:r>
          </a:p>
          <a:p>
            <a:pPr algn="ctr"/>
            <a:r>
              <a:rPr lang="en-US" sz="2800">
                <a:solidFill>
                  <a:srgbClr val="000099"/>
                </a:solidFill>
                <a:latin typeface="Calibri" pitchFamily="34" charset="0"/>
              </a:rPr>
              <a:t>CPC Symbols</a:t>
            </a:r>
            <a:endParaRPr lang="en-GB" sz="28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38931" name="Rectangle 20"/>
          <p:cNvSpPr>
            <a:spLocks noChangeArrowheads="1"/>
          </p:cNvSpPr>
          <p:nvPr/>
        </p:nvSpPr>
        <p:spPr bwMode="auto">
          <a:xfrm>
            <a:off x="5730875" y="2925763"/>
            <a:ext cx="2833688" cy="674687"/>
          </a:xfrm>
          <a:prstGeom prst="rect">
            <a:avLst/>
          </a:prstGeom>
          <a:noFill/>
          <a:ln w="28575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2" name="Rectangle 21"/>
          <p:cNvSpPr>
            <a:spLocks noChangeArrowheads="1"/>
          </p:cNvSpPr>
          <p:nvPr/>
        </p:nvSpPr>
        <p:spPr bwMode="auto">
          <a:xfrm>
            <a:off x="5724525" y="4046538"/>
            <a:ext cx="2833688" cy="519112"/>
          </a:xfrm>
          <a:prstGeom prst="rect">
            <a:avLst/>
          </a:prstGeom>
          <a:noFill/>
          <a:ln w="28575">
            <a:solidFill>
              <a:srgbClr val="33333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0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0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0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1" grpId="0"/>
      <p:bldP spid="80912" grpId="0"/>
      <p:bldP spid="80913" grpId="0"/>
      <p:bldP spid="80914" grpId="0"/>
      <p:bldP spid="809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D44B0D-B6D2-428D-AA29-1D6CFDAD628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0962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B5A44B45-D566-467E-B5FD-5421F86C387A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17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pic>
        <p:nvPicPr>
          <p:cNvPr id="40963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588" y="1538288"/>
            <a:ext cx="7840662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Text Box 9"/>
          <p:cNvSpPr txBox="1">
            <a:spLocks noChangeArrowheads="1"/>
          </p:cNvSpPr>
          <p:nvPr/>
        </p:nvSpPr>
        <p:spPr bwMode="auto">
          <a:xfrm>
            <a:off x="2552700" y="6448425"/>
            <a:ext cx="5505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Website</a:t>
            </a:r>
            <a:r>
              <a:rPr lang="en-US" sz="1200"/>
              <a:t>: </a:t>
            </a:r>
            <a:r>
              <a:rPr lang="en-US" sz="1200">
                <a:hlinkClick r:id="rId4"/>
              </a:rPr>
              <a:t>http://worldwide.espacenet.com/eclasrch?locale=en_EP&amp;classification=ecla</a:t>
            </a:r>
            <a:r>
              <a:rPr lang="en-US" sz="1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86CEF2A-76C4-4395-95C9-B61B8F5AE9A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3010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ABE5F4E6-E5B2-46BF-BD44-7552A10EFCE1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18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9288" y="1701800"/>
            <a:ext cx="8101012" cy="4144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General features of Cooperative Patent Classification System (CPC)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Why the USPTO is pursuing this initiative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Draft CPC timeline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General look and feel of CPC</a:t>
            </a:r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3295650" y="508000"/>
            <a:ext cx="2000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Objectives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B11EFDB-7766-48CF-A88C-EEEA39141FC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78A4C7A4-D440-47B7-8DF1-2A0514F3984D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19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9288" y="1701800"/>
            <a:ext cx="8101012" cy="4144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General features of Cooperative Patent Classification System (CPC)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Why the USPTO is pursuing this initiative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Draft CPC timeline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General look and feel of CPC</a:t>
            </a:r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3295650" y="508000"/>
            <a:ext cx="2000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Objectives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89E3A6-AFA1-438B-AAEB-C579B5317CD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600" dirty="0" smtClean="0"/>
              <a:t>By the end of this overview, you should understand</a:t>
            </a:r>
          </a:p>
          <a:p>
            <a:pPr>
              <a:buFont typeface="Wingdings" pitchFamily="2" charset="2"/>
              <a:buNone/>
            </a:pPr>
            <a:endParaRPr lang="en-US" sz="800" b="1" dirty="0" smtClean="0"/>
          </a:p>
          <a:p>
            <a:pPr lvl="1"/>
            <a:r>
              <a:rPr lang="en-US" dirty="0" smtClean="0"/>
              <a:t>General features of the Cooperative Patent Classification (CPC) System</a:t>
            </a:r>
          </a:p>
          <a:p>
            <a:pPr lvl="1"/>
            <a:r>
              <a:rPr lang="en-US" dirty="0" smtClean="0"/>
              <a:t>Why the USPTO is pursuing this initiative</a:t>
            </a:r>
          </a:p>
          <a:p>
            <a:pPr lvl="1"/>
            <a:r>
              <a:rPr lang="en-US" dirty="0" smtClean="0"/>
              <a:t>Draft CPC timeline</a:t>
            </a:r>
          </a:p>
          <a:p>
            <a:pPr lvl="1"/>
            <a:r>
              <a:rPr lang="en-US" dirty="0" smtClean="0"/>
              <a:t>General look and feel of CPC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3295650" y="508000"/>
            <a:ext cx="2000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Objectives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76A49251-1E60-4F1C-B9E2-3B6030075483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20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9288" y="1701800"/>
            <a:ext cx="8101012" cy="4144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Collaborate with POPA throughout the development and </a:t>
            </a:r>
            <a:r>
              <a:rPr lang="en-US" smtClean="0">
                <a:solidFill>
                  <a:srgbClr val="000099"/>
                </a:solidFill>
                <a:latin typeface="Calibri" pitchFamily="34" charset="0"/>
              </a:rPr>
              <a:t>implementation phases</a:t>
            </a:r>
            <a:endParaRPr lang="en-US" dirty="0" smtClean="0">
              <a:solidFill>
                <a:srgbClr val="000099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Provide opportunities for examiners to participate and share feedback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Develop CPC training 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Finalize IT requirements to accommodate CPC</a:t>
            </a:r>
          </a:p>
        </p:txBody>
      </p:sp>
      <p:sp>
        <p:nvSpPr>
          <p:cNvPr id="53251" name="Rectangle 2"/>
          <p:cNvSpPr>
            <a:spLocks noChangeArrowheads="1"/>
          </p:cNvSpPr>
          <p:nvPr/>
        </p:nvSpPr>
        <p:spPr bwMode="auto">
          <a:xfrm>
            <a:off x="2122488" y="590550"/>
            <a:ext cx="428783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Conclusion: Next Steps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21CFFAA0-D2AB-401D-B247-E620E20979EE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21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9288" y="1509713"/>
            <a:ext cx="8101012" cy="50609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smtClean="0">
                <a:solidFill>
                  <a:srgbClr val="000099"/>
                </a:solidFill>
                <a:latin typeface="Calibri" pitchFamily="34" charset="0"/>
              </a:rPr>
              <a:t>CPC General Website:</a:t>
            </a:r>
            <a:br>
              <a:rPr lang="en-US" smtClean="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2400" smtClean="0">
                <a:solidFill>
                  <a:srgbClr val="000099"/>
                </a:solidFill>
                <a:latin typeface="Calibri" pitchFamily="34" charset="0"/>
                <a:hlinkClick r:id="rId3"/>
              </a:rPr>
              <a:t>http://www.CPCinfo.org</a:t>
            </a:r>
            <a:endParaRPr lang="en-US" smtClean="0">
              <a:solidFill>
                <a:srgbClr val="000099"/>
              </a:solidFill>
              <a:latin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mtClean="0">
                <a:solidFill>
                  <a:srgbClr val="000099"/>
                </a:solidFill>
                <a:latin typeface="Calibri" pitchFamily="34" charset="0"/>
              </a:rPr>
              <a:t>Link to Classification Homepage:  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  <a:hlinkClick r:id="rId4"/>
              </a:rPr>
              <a:t>http://ptoweb:8081/#a</a:t>
            </a:r>
            <a:r>
              <a:rPr lang="en-US" sz="2400" smtClean="0">
                <a:solidFill>
                  <a:srgbClr val="000099"/>
                </a:solidFill>
                <a:latin typeface="Calibri" pitchFamily="34" charset="0"/>
              </a:rPr>
              <a:t> </a:t>
            </a:r>
          </a:p>
          <a:p>
            <a:r>
              <a:rPr lang="en-US" smtClean="0">
                <a:solidFill>
                  <a:srgbClr val="000099"/>
                </a:solidFill>
                <a:latin typeface="Calibri" pitchFamily="34" charset="0"/>
              </a:rPr>
              <a:t>Until CPC is available, ECLA searches can be conducted online using ESPACENET, the EPO’s public search tool:</a:t>
            </a:r>
          </a:p>
          <a:p>
            <a:pPr lvl="1"/>
            <a:r>
              <a:rPr lang="en-US" smtClean="0">
                <a:solidFill>
                  <a:srgbClr val="000099"/>
                </a:solidFill>
                <a:latin typeface="Calibri" pitchFamily="34" charset="0"/>
                <a:hlinkClick r:id="rId5"/>
              </a:rPr>
              <a:t>http://worldwide.espacenet.com/</a:t>
            </a:r>
            <a:r>
              <a:rPr lang="en-US" smtClean="0">
                <a:solidFill>
                  <a:srgbClr val="000099"/>
                </a:solidFill>
                <a:latin typeface="Calibri" pitchFamily="34" charset="0"/>
              </a:rPr>
              <a:t> </a:t>
            </a:r>
          </a:p>
          <a:p>
            <a:r>
              <a:rPr lang="en-US" smtClean="0">
                <a:solidFill>
                  <a:srgbClr val="000099"/>
                </a:solidFill>
                <a:latin typeface="Calibri" pitchFamily="34" charset="0"/>
              </a:rPr>
              <a:t>Look for EIC/STIC Demos on ESPACENET &amp; ECLA</a:t>
            </a:r>
          </a:p>
          <a:p>
            <a:r>
              <a:rPr lang="en-US" smtClean="0">
                <a:solidFill>
                  <a:srgbClr val="000099"/>
                </a:solidFill>
                <a:latin typeface="Calibri" pitchFamily="34" charset="0"/>
              </a:rPr>
              <a:t>Feedback</a:t>
            </a:r>
          </a:p>
          <a:p>
            <a:pPr lvl="1"/>
            <a:r>
              <a:rPr lang="en-US" smtClean="0">
                <a:solidFill>
                  <a:srgbClr val="000099"/>
                </a:solidFill>
                <a:latin typeface="Calibri" pitchFamily="34" charset="0"/>
              </a:rPr>
              <a:t>Email: </a:t>
            </a:r>
            <a:r>
              <a:rPr lang="en-US" smtClean="0">
                <a:solidFill>
                  <a:srgbClr val="000099"/>
                </a:solidFill>
                <a:latin typeface="Calibri" pitchFamily="34" charset="0"/>
                <a:hlinkClick r:id="rId6"/>
              </a:rPr>
              <a:t>CPC@USPTO.gov</a:t>
            </a:r>
            <a:r>
              <a:rPr lang="en-US" smtClean="0">
                <a:solidFill>
                  <a:srgbClr val="00009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1743075" y="590550"/>
            <a:ext cx="49704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Conclusion: CPC Resources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CB4F076E-F3C4-404A-B92D-18211EC920D8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22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57346" name="Rectangle 4"/>
          <p:cNvSpPr>
            <a:spLocks noChangeArrowheads="1"/>
          </p:cNvSpPr>
          <p:nvPr/>
        </p:nvSpPr>
        <p:spPr bwMode="auto">
          <a:xfrm>
            <a:off x="2252663" y="269875"/>
            <a:ext cx="39370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3800">
                <a:solidFill>
                  <a:srgbClr val="000099"/>
                </a:solidFill>
                <a:latin typeface="Calibri" pitchFamily="34" charset="0"/>
              </a:rPr>
              <a:t>Thank you!</a:t>
            </a:r>
          </a:p>
          <a:p>
            <a:pPr algn="ctr" eaLnBrk="0" hangingPunct="0"/>
            <a:endParaRPr lang="en-US" sz="200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57347" name="Picture 3" descr="C:\Users\jcabeca\AppData\Local\Microsoft\Windows\Temporary Internet Files\Content.IE5\DGSUZQD4\MC90043806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5684" y="1732598"/>
            <a:ext cx="439420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7348" name="Group 1"/>
          <p:cNvGrpSpPr>
            <a:grpSpLocks/>
          </p:cNvGrpSpPr>
          <p:nvPr/>
        </p:nvGrpSpPr>
        <p:grpSpPr bwMode="auto">
          <a:xfrm>
            <a:off x="2297113" y="4324350"/>
            <a:ext cx="3741737" cy="627063"/>
            <a:chOff x="2449513" y="3769411"/>
            <a:chExt cx="4428483" cy="705752"/>
          </a:xfrm>
        </p:grpSpPr>
        <p:pic>
          <p:nvPicPr>
            <p:cNvPr id="57350" name="Picture 3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124576" y="3859485"/>
              <a:ext cx="753420" cy="575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351" name="Picture 12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0563" y="3821628"/>
              <a:ext cx="757392" cy="601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352" name="Picture 2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48138" y="3769411"/>
              <a:ext cx="734882" cy="70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353" name="Picture 5" descr="EPO_rgb_300dpi"/>
            <p:cNvPicPr>
              <a:picLocks noChangeAspect="1" noChangeArrowheads="1"/>
            </p:cNvPicPr>
            <p:nvPr/>
          </p:nvPicPr>
          <p:blipFill>
            <a:blip r:embed="rId7"/>
            <a:srcRect l="-2" r="52991"/>
            <a:stretch>
              <a:fillRect/>
            </a:stretch>
          </p:blipFill>
          <p:spPr bwMode="auto">
            <a:xfrm>
              <a:off x="2449513" y="3823735"/>
              <a:ext cx="651463" cy="6117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7354" name="Picture 2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87938" y="3820866"/>
              <a:ext cx="752096" cy="565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0C89B1-8EDE-40C0-8170-E598AD3BA6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2290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1323B48D-84C8-4804-A137-6DE542670BE3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3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9288" y="1701800"/>
            <a:ext cx="8101012" cy="4144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General features of Cooperative Patent Classification System (CPC)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Why the USPTO is pursuing this initiative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Draft CPC timeline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General look and feel of CPC</a:t>
            </a: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3295650" y="508000"/>
            <a:ext cx="2000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Objectives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A38F13-CB93-40CF-995F-1728CD33543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4338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B98FA90F-3F7C-4953-9690-59AF4BA2633B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4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362200" y="447675"/>
            <a:ext cx="3960813" cy="55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smtClean="0">
                <a:solidFill>
                  <a:srgbClr val="000099"/>
                </a:solidFill>
                <a:latin typeface="Calibri" pitchFamily="34" charset="0"/>
              </a:rPr>
              <a:t>General Features of CPC</a:t>
            </a:r>
            <a:endParaRPr lang="en-US" sz="2400" smtClean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304800" y="1557338"/>
            <a:ext cx="8439150" cy="499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m"/>
              <a:tabLst>
                <a:tab pos="0" algn="l"/>
              </a:tabLst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CPC is a joint USPTO/EPO classification system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m"/>
              <a:tabLst>
                <a:tab pos="0" algn="l"/>
              </a:tabLst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CPC will be kept up to date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m"/>
              <a:tabLst>
                <a:tab pos="0" algn="l"/>
              </a:tabLst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Ability to search a unified classification system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  <a:tabLst>
                <a:tab pos="0" algn="l"/>
              </a:tabLst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Reduces searching redundancy by providing a comprehensive patent document database</a:t>
            </a:r>
          </a:p>
          <a:p>
            <a:pPr marL="1200150" lvl="2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  <a:tabLst>
                <a:tab pos="0" algn="l"/>
              </a:tabLst>
            </a:pPr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Merges PGPub and U.S. Patent databases</a:t>
            </a:r>
          </a:p>
          <a:p>
            <a:pPr marL="1200150" lvl="2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  <a:tabLst>
                <a:tab pos="0" algn="l"/>
              </a:tabLst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Patent documents classified by patent family 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  <a:tabLst>
                <a:tab pos="0" algn="l"/>
              </a:tabLst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Permits search of </a:t>
            </a:r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foreign</a:t>
            </a: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 language document collection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  <a:tabLst>
                <a:tab pos="0" algn="l"/>
              </a:tabLst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Seamless integration of CPC symbols into current examination search tools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rgbClr val="600000"/>
              </a:buClr>
              <a:buSzPct val="111000"/>
              <a:buFont typeface="Courier New" pitchFamily="49" charset="0"/>
              <a:buChar char="o"/>
              <a:tabLst>
                <a:tab pos="0" algn="l"/>
              </a:tabLst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US and EP patent documents are already classified in ECLA and this backfile will be used as a basis for CPC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6C84002-ECD0-4D7E-9D04-636C2505821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6386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65554E7C-C122-46FF-864D-297C3724446F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5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547688" y="1557338"/>
            <a:ext cx="8101012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m"/>
            </a:pPr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Ability to search a unified classification system 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(Continued)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Ä"/>
            </a:pP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More refined breakdowns in many art areas yield more focused results</a:t>
            </a:r>
          </a:p>
          <a:p>
            <a:pPr marL="1200150" lvl="2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Ä"/>
            </a:pP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155,000 breakdowns in USPC vs.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200,000 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breakdowns in CPC, initially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m"/>
            </a:pPr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Collaborative maintenance of CPC</a:t>
            </a:r>
            <a:r>
              <a:rPr lang="en-US" sz="2800" dirty="0">
                <a:solidFill>
                  <a:schemeClr val="bg2"/>
                </a:solidFill>
                <a:latin typeface="Calibri" pitchFamily="34" charset="0"/>
              </a:rPr>
              <a:t> </a:t>
            </a:r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Classification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</a:pP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EPO and USPTO will jointly undertake revision (reclassification) projects</a:t>
            </a:r>
          </a:p>
          <a:p>
            <a:pPr marL="1200150" lvl="2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</a:pP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EPO and USPTO will work together with our counterparts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</a:pP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More frequent and timely updates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Ä"/>
            </a:pP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Greater examiner involvement in revision projects</a:t>
            </a: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2362200" y="447675"/>
            <a:ext cx="3960813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>
                <a:solidFill>
                  <a:srgbClr val="000099"/>
                </a:solidFill>
                <a:latin typeface="Calibri" pitchFamily="34" charset="0"/>
              </a:rPr>
              <a:t>General Features of CPC</a:t>
            </a:r>
            <a:endParaRPr lang="en-US" sz="2400">
              <a:solidFill>
                <a:srgbClr val="000099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4E2582E-E8CC-467D-9C8E-72AC7E76A2B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8434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DAE1AF83-79ED-4439-ACE1-581990628C93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6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9288" y="1701800"/>
            <a:ext cx="8101012" cy="4144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General features of Cooperative Patent Classification System (CPC)</a:t>
            </a:r>
          </a:p>
          <a:p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Why the USPTO is pursuing this initiative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Draft CPC timeline</a:t>
            </a:r>
          </a:p>
          <a:p>
            <a:r>
              <a:rPr lang="en-US" dirty="0" smtClean="0">
                <a:solidFill>
                  <a:schemeClr val="bg2"/>
                </a:solidFill>
                <a:latin typeface="Calibri" pitchFamily="34" charset="0"/>
              </a:rPr>
              <a:t>General look and feel of CPC</a:t>
            </a: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3295650" y="508000"/>
            <a:ext cx="20002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200">
                <a:solidFill>
                  <a:srgbClr val="000099"/>
                </a:solidFill>
                <a:latin typeface="Calibri" pitchFamily="34" charset="0"/>
              </a:rPr>
              <a:t>Objectives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AACD930-8342-409B-918A-DF02A799158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2" name="Rectangle 6"/>
          <p:cNvSpPr txBox="1">
            <a:spLocks noGrp="1" noChangeArrowheads="1"/>
          </p:cNvSpPr>
          <p:nvPr/>
        </p:nvSpPr>
        <p:spPr bwMode="auto">
          <a:xfrm>
            <a:off x="7086600" y="6308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A8994CAC-2D0D-4F90-921E-63D7168D5BEE}" type="slidenum">
              <a:rPr lang="en-US" sz="1200" b="1">
                <a:solidFill>
                  <a:srgbClr val="000099"/>
                </a:solidFill>
                <a:latin typeface="Calibri" pitchFamily="34" charset="0"/>
              </a:rPr>
              <a:pPr algn="r"/>
              <a:t>7</a:t>
            </a:fld>
            <a:endParaRPr lang="en-US" sz="1200" b="1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352550" y="360363"/>
            <a:ext cx="5489575" cy="833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smtClean="0">
                <a:solidFill>
                  <a:srgbClr val="000099"/>
                </a:solidFill>
                <a:latin typeface="Calibri" pitchFamily="34" charset="0"/>
              </a:rPr>
              <a:t>Major Intellectual Property Offices  </a:t>
            </a:r>
            <a:br>
              <a:rPr lang="en-US" sz="2800" smtClean="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2800" smtClean="0">
                <a:solidFill>
                  <a:srgbClr val="000099"/>
                </a:solidFill>
                <a:latin typeface="Calibri" pitchFamily="34" charset="0"/>
              </a:rPr>
              <a:t>and Patent Classification Systems</a:t>
            </a:r>
            <a:r>
              <a:rPr lang="en-US" sz="2600" smtClean="0">
                <a:solidFill>
                  <a:srgbClr val="00009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0484" name="Text Box 42"/>
          <p:cNvSpPr txBox="1">
            <a:spLocks noChangeArrowheads="1"/>
          </p:cNvSpPr>
          <p:nvPr/>
        </p:nvSpPr>
        <p:spPr bwMode="auto">
          <a:xfrm>
            <a:off x="561975" y="1536700"/>
            <a:ext cx="8382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588" tIns="65088" rIns="128588" bIns="65088">
            <a:spAutoFit/>
          </a:bodyPr>
          <a:lstStyle/>
          <a:p>
            <a:pPr algn="ctr"/>
            <a:r>
              <a:rPr lang="en-US" sz="1800">
                <a:solidFill>
                  <a:schemeClr val="hlink"/>
                </a:solidFill>
                <a:latin typeface="Calibri" pitchFamily="34" charset="0"/>
              </a:rPr>
              <a:t>IPC</a:t>
            </a:r>
            <a:r>
              <a:rPr lang="en-US" sz="1800">
                <a:solidFill>
                  <a:srgbClr val="000099"/>
                </a:solidFill>
                <a:latin typeface="Calibri" pitchFamily="34" charset="0"/>
              </a:rPr>
              <a:t> Based Classification Systems                     Non-IPC based Classification Systems</a:t>
            </a:r>
          </a:p>
        </p:txBody>
      </p:sp>
      <p:pic>
        <p:nvPicPr>
          <p:cNvPr id="20485" name="Picture 3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4225" y="5207000"/>
            <a:ext cx="1154113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4900" y="2074863"/>
            <a:ext cx="120332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5" descr="EPO_rgb_300dpi"/>
          <p:cNvPicPr>
            <a:picLocks noChangeAspect="1" noChangeArrowheads="1"/>
          </p:cNvPicPr>
          <p:nvPr/>
        </p:nvPicPr>
        <p:blipFill>
          <a:blip r:embed="rId5"/>
          <a:srcRect l="-2" r="52991"/>
          <a:stretch>
            <a:fillRect/>
          </a:stretch>
        </p:blipFill>
        <p:spPr bwMode="auto">
          <a:xfrm>
            <a:off x="919163" y="2195513"/>
            <a:ext cx="1049337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67025" y="3525838"/>
            <a:ext cx="11541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563" y="3838575"/>
            <a:ext cx="177165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600075" y="3219450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/>
              <a:t>European Patent Office (EPO)</a:t>
            </a:r>
          </a:p>
        </p:txBody>
      </p:sp>
      <p:sp>
        <p:nvSpPr>
          <p:cNvPr id="20491" name="Text Box 13"/>
          <p:cNvSpPr txBox="1">
            <a:spLocks noChangeArrowheads="1"/>
          </p:cNvSpPr>
          <p:nvPr/>
        </p:nvSpPr>
        <p:spPr bwMode="auto">
          <a:xfrm>
            <a:off x="466725" y="4743450"/>
            <a:ext cx="2247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/>
              <a:t>World Intellectual Property Office (WIPO)</a:t>
            </a:r>
          </a:p>
        </p:txBody>
      </p:sp>
      <p:sp>
        <p:nvSpPr>
          <p:cNvPr id="20492" name="Text Box 14"/>
          <p:cNvSpPr txBox="1">
            <a:spLocks noChangeArrowheads="1"/>
          </p:cNvSpPr>
          <p:nvPr/>
        </p:nvSpPr>
        <p:spPr bwMode="auto">
          <a:xfrm>
            <a:off x="2657475" y="45148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/>
              <a:t>State Intellectual Property Office of China (SIPO)</a:t>
            </a:r>
          </a:p>
        </p:txBody>
      </p:sp>
      <p:sp>
        <p:nvSpPr>
          <p:cNvPr id="20493" name="Text Box 15"/>
          <p:cNvSpPr txBox="1">
            <a:spLocks noChangeArrowheads="1"/>
          </p:cNvSpPr>
          <p:nvPr/>
        </p:nvSpPr>
        <p:spPr bwMode="auto">
          <a:xfrm>
            <a:off x="1143000" y="6134100"/>
            <a:ext cx="24098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/>
              <a:t>Korean Intellectual Property Office  (KIPO)</a:t>
            </a:r>
          </a:p>
        </p:txBody>
      </p:sp>
      <p:grpSp>
        <p:nvGrpSpPr>
          <p:cNvPr id="20494" name="Group 1"/>
          <p:cNvGrpSpPr>
            <a:grpSpLocks/>
          </p:cNvGrpSpPr>
          <p:nvPr/>
        </p:nvGrpSpPr>
        <p:grpSpPr bwMode="auto">
          <a:xfrm>
            <a:off x="2495550" y="2233613"/>
            <a:ext cx="2114550" cy="1165225"/>
            <a:chOff x="2495550" y="2233615"/>
            <a:chExt cx="2114550" cy="1165223"/>
          </a:xfrm>
        </p:grpSpPr>
        <p:sp>
          <p:nvSpPr>
            <p:cNvPr id="20496" name="Text Box 12"/>
            <p:cNvSpPr txBox="1">
              <a:spLocks noChangeArrowheads="1"/>
            </p:cNvSpPr>
            <p:nvPr/>
          </p:nvSpPr>
          <p:spPr bwMode="auto">
            <a:xfrm>
              <a:off x="2495550" y="3124200"/>
              <a:ext cx="2114550" cy="27463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200" b="1"/>
                <a:t>Japan Patent Office (JPO)</a:t>
              </a:r>
            </a:p>
          </p:txBody>
        </p:sp>
        <p:pic>
          <p:nvPicPr>
            <p:cNvPr id="20497" name="Picture 12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736850" y="2233615"/>
              <a:ext cx="1160463" cy="920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8" name="Rectangle 16"/>
            <p:cNvSpPr>
              <a:spLocks noChangeArrowheads="1"/>
            </p:cNvSpPr>
            <p:nvPr/>
          </p:nvSpPr>
          <p:spPr bwMode="auto">
            <a:xfrm>
              <a:off x="3238500" y="2990853"/>
              <a:ext cx="581025" cy="2000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95" name="Text Box 18"/>
          <p:cNvSpPr txBox="1">
            <a:spLocks noChangeArrowheads="1"/>
          </p:cNvSpPr>
          <p:nvPr/>
        </p:nvSpPr>
        <p:spPr bwMode="auto">
          <a:xfrm>
            <a:off x="5514975" y="3371850"/>
            <a:ext cx="311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/>
              <a:t>United States Patent and Trademark Office (USPTO)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1A6AC7-B9A1-4347-935A-BA8F3B3E22F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7483475" y="4602163"/>
            <a:ext cx="1428750" cy="577850"/>
          </a:xfrm>
          <a:prstGeom prst="rect">
            <a:avLst/>
          </a:prstGeom>
          <a:solidFill>
            <a:srgbClr val="CCE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b="1">
                <a:cs typeface="Times New Roman" pitchFamily="18" charset="0"/>
              </a:rPr>
              <a:t>200,000</a:t>
            </a:r>
            <a:endParaRPr lang="en-US" sz="1400" b="1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6054725" y="4602163"/>
            <a:ext cx="14287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>
                <a:cs typeface="Times New Roman" pitchFamily="18" charset="0"/>
              </a:rPr>
              <a:t>180,000 </a:t>
            </a:r>
            <a:endParaRPr lang="en-US"/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4627563" y="4602163"/>
            <a:ext cx="1427162" cy="5778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145,000</a:t>
            </a:r>
            <a:endParaRPr lang="en-US" b="1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3198813" y="4602163"/>
            <a:ext cx="14287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>
                <a:cs typeface="Times New Roman" pitchFamily="18" charset="0"/>
              </a:rPr>
              <a:t>69,000 </a:t>
            </a:r>
            <a:endParaRPr lang="en-US"/>
          </a:p>
        </p:txBody>
      </p:sp>
      <p:sp>
        <p:nvSpPr>
          <p:cNvPr id="22534" name="Rectangle 7"/>
          <p:cNvSpPr>
            <a:spLocks noChangeArrowheads="1"/>
          </p:cNvSpPr>
          <p:nvPr/>
        </p:nvSpPr>
        <p:spPr bwMode="auto">
          <a:xfrm>
            <a:off x="1770063" y="4602163"/>
            <a:ext cx="1428750" cy="5778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150,000 </a:t>
            </a:r>
            <a:endParaRPr lang="en-US" b="1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341313" y="4602163"/>
            <a:ext cx="14287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 i="1">
                <a:solidFill>
                  <a:srgbClr val="000080"/>
                </a:solidFill>
                <a:cs typeface="Times New Roman" pitchFamily="18" charset="0"/>
              </a:rPr>
              <a:t>Number of Subdivisions</a:t>
            </a:r>
            <a:endParaRPr lang="en-US"/>
          </a:p>
        </p:txBody>
      </p:sp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7483475" y="4024313"/>
            <a:ext cx="1428750" cy="5778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IPC Guide</a:t>
            </a:r>
            <a:endParaRPr lang="en-US" sz="1000" b="1">
              <a:cs typeface="Times New Roman" pitchFamily="18" charset="0"/>
            </a:endParaRPr>
          </a:p>
          <a:p>
            <a:pPr algn="ctr" eaLnBrk="0" hangingPunct="0"/>
            <a:r>
              <a:rPr lang="en-US" sz="1100" b="1">
                <a:cs typeface="Times New Roman" pitchFamily="18" charset="0"/>
              </a:rPr>
              <a:t>           +</a:t>
            </a:r>
            <a:endParaRPr lang="en-US" sz="1000" b="1">
              <a:cs typeface="Times New Roman" pitchFamily="18" charset="0"/>
            </a:endParaRPr>
          </a:p>
          <a:p>
            <a:pPr algn="ctr" eaLnBrk="0" hangingPunct="0"/>
            <a:r>
              <a:rPr lang="en-US" sz="1100" b="1">
                <a:cs typeface="Times New Roman" pitchFamily="18" charset="0"/>
              </a:rPr>
              <a:t>Art Specific Rules</a:t>
            </a:r>
            <a:endParaRPr lang="en-US" b="1"/>
          </a:p>
        </p:txBody>
      </p:sp>
      <p:sp>
        <p:nvSpPr>
          <p:cNvPr id="22537" name="Rectangle 10"/>
          <p:cNvSpPr>
            <a:spLocks noChangeArrowheads="1"/>
          </p:cNvSpPr>
          <p:nvPr/>
        </p:nvSpPr>
        <p:spPr bwMode="auto">
          <a:xfrm>
            <a:off x="6054725" y="4024313"/>
            <a:ext cx="14287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000">
                <a:cs typeface="Times New Roman" pitchFamily="18" charset="0"/>
              </a:rPr>
              <a:t>IPC Guide</a:t>
            </a:r>
          </a:p>
          <a:p>
            <a:pPr algn="ctr" eaLnBrk="0" hangingPunct="0"/>
            <a:r>
              <a:rPr lang="en-US" sz="1000">
                <a:cs typeface="Times New Roman" pitchFamily="18" charset="0"/>
              </a:rPr>
              <a:t> +</a:t>
            </a:r>
          </a:p>
          <a:p>
            <a:pPr algn="ctr" eaLnBrk="0" hangingPunct="0"/>
            <a:r>
              <a:rPr lang="en-US" sz="1000">
                <a:cs typeface="Times New Roman" pitchFamily="18" charset="0"/>
              </a:rPr>
              <a:t>Deep Indexing with F-Terms</a:t>
            </a:r>
            <a:endParaRPr lang="en-US" sz="1000"/>
          </a:p>
        </p:txBody>
      </p:sp>
      <p:sp>
        <p:nvSpPr>
          <p:cNvPr id="22538" name="Rectangle 11"/>
          <p:cNvSpPr>
            <a:spLocks noChangeArrowheads="1"/>
          </p:cNvSpPr>
          <p:nvPr/>
        </p:nvSpPr>
        <p:spPr bwMode="auto">
          <a:xfrm>
            <a:off x="4627563" y="4024313"/>
            <a:ext cx="1427162" cy="5778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IPC Guide</a:t>
            </a:r>
            <a:endParaRPr lang="en-US" sz="1000" b="1">
              <a:cs typeface="Times New Roman" pitchFamily="18" charset="0"/>
            </a:endParaRPr>
          </a:p>
          <a:p>
            <a:pPr algn="ctr" eaLnBrk="0" hangingPunct="0"/>
            <a:r>
              <a:rPr lang="en-US" sz="1100" b="1">
                <a:cs typeface="Times New Roman" pitchFamily="18" charset="0"/>
              </a:rPr>
              <a:t>      +</a:t>
            </a:r>
            <a:br>
              <a:rPr lang="en-US" sz="1100" b="1">
                <a:cs typeface="Times New Roman" pitchFamily="18" charset="0"/>
              </a:rPr>
            </a:br>
            <a:r>
              <a:rPr lang="en-US" sz="1100" b="1">
                <a:cs typeface="Times New Roman" pitchFamily="18" charset="0"/>
              </a:rPr>
              <a:t>Art Specific Rules</a:t>
            </a:r>
            <a:endParaRPr lang="en-US" b="1"/>
          </a:p>
        </p:txBody>
      </p:sp>
      <p:sp>
        <p:nvSpPr>
          <p:cNvPr id="22539" name="Rectangle 12"/>
          <p:cNvSpPr>
            <a:spLocks noChangeArrowheads="1"/>
          </p:cNvSpPr>
          <p:nvPr/>
        </p:nvSpPr>
        <p:spPr bwMode="auto">
          <a:xfrm>
            <a:off x="3198813" y="4024313"/>
            <a:ext cx="14287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>
                <a:cs typeface="Times New Roman" pitchFamily="18" charset="0"/>
              </a:rPr>
              <a:t>IPC Guide</a:t>
            </a:r>
            <a:endParaRPr lang="en-US"/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1770063" y="4024313"/>
            <a:ext cx="1428750" cy="5778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U.S. Classification Guidelines</a:t>
            </a:r>
            <a:endParaRPr lang="en-US" b="1"/>
          </a:p>
        </p:txBody>
      </p:sp>
      <p:sp>
        <p:nvSpPr>
          <p:cNvPr id="22541" name="Rectangle 14"/>
          <p:cNvSpPr>
            <a:spLocks noChangeArrowheads="1"/>
          </p:cNvSpPr>
          <p:nvPr/>
        </p:nvSpPr>
        <p:spPr bwMode="auto">
          <a:xfrm>
            <a:off x="341313" y="4024313"/>
            <a:ext cx="14287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 i="1">
                <a:solidFill>
                  <a:srgbClr val="000080"/>
                </a:solidFill>
                <a:cs typeface="Times New Roman" pitchFamily="18" charset="0"/>
              </a:rPr>
              <a:t>Rules for classification</a:t>
            </a:r>
            <a:endParaRPr lang="en-US"/>
          </a:p>
        </p:txBody>
      </p:sp>
      <p:sp>
        <p:nvSpPr>
          <p:cNvPr id="22542" name="Rectangle 15"/>
          <p:cNvSpPr>
            <a:spLocks noChangeArrowheads="1"/>
          </p:cNvSpPr>
          <p:nvPr/>
        </p:nvSpPr>
        <p:spPr bwMode="auto">
          <a:xfrm>
            <a:off x="7483475" y="3065463"/>
            <a:ext cx="1428750" cy="9588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Invention Information</a:t>
            </a:r>
          </a:p>
        </p:txBody>
      </p:sp>
      <p:sp>
        <p:nvSpPr>
          <p:cNvPr id="22543" name="Rectangle 16"/>
          <p:cNvSpPr>
            <a:spLocks noChangeArrowheads="1"/>
          </p:cNvSpPr>
          <p:nvPr/>
        </p:nvSpPr>
        <p:spPr bwMode="auto">
          <a:xfrm>
            <a:off x="6054725" y="3065463"/>
            <a:ext cx="142875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>
                <a:cs typeface="Times New Roman" pitchFamily="18" charset="0"/>
              </a:rPr>
              <a:t>Invention Information</a:t>
            </a:r>
          </a:p>
        </p:txBody>
      </p:sp>
      <p:sp>
        <p:nvSpPr>
          <p:cNvPr id="22544" name="Rectangle 17"/>
          <p:cNvSpPr>
            <a:spLocks noChangeArrowheads="1"/>
          </p:cNvSpPr>
          <p:nvPr/>
        </p:nvSpPr>
        <p:spPr bwMode="auto">
          <a:xfrm>
            <a:off x="4627563" y="3065463"/>
            <a:ext cx="1427162" cy="9588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Invention Information</a:t>
            </a:r>
          </a:p>
        </p:txBody>
      </p:sp>
      <p:sp>
        <p:nvSpPr>
          <p:cNvPr id="22545" name="Rectangle 18"/>
          <p:cNvSpPr>
            <a:spLocks noChangeArrowheads="1"/>
          </p:cNvSpPr>
          <p:nvPr/>
        </p:nvSpPr>
        <p:spPr bwMode="auto">
          <a:xfrm>
            <a:off x="3198813" y="3065463"/>
            <a:ext cx="142875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>
                <a:cs typeface="Times New Roman" pitchFamily="18" charset="0"/>
              </a:rPr>
              <a:t>Invention Information</a:t>
            </a:r>
            <a:endParaRPr lang="en-US"/>
          </a:p>
        </p:txBody>
      </p:sp>
      <p:sp>
        <p:nvSpPr>
          <p:cNvPr id="22546" name="Rectangle 19"/>
          <p:cNvSpPr>
            <a:spLocks noChangeArrowheads="1"/>
          </p:cNvSpPr>
          <p:nvPr/>
        </p:nvSpPr>
        <p:spPr bwMode="auto">
          <a:xfrm>
            <a:off x="1770063" y="3065463"/>
            <a:ext cx="1428750" cy="9588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2 Standards for Classification</a:t>
            </a:r>
            <a:r>
              <a:rPr lang="en-US" sz="1400" b="1">
                <a:solidFill>
                  <a:srgbClr val="FF0000"/>
                </a:solidFill>
                <a:cs typeface="Times New Roman" pitchFamily="18" charset="0"/>
              </a:rPr>
              <a:t>*</a:t>
            </a:r>
            <a:endParaRPr lang="en-US" sz="1400" b="1">
              <a:solidFill>
                <a:srgbClr val="FF0000"/>
              </a:solidFill>
            </a:endParaRPr>
          </a:p>
        </p:txBody>
      </p:sp>
      <p:sp>
        <p:nvSpPr>
          <p:cNvPr id="22547" name="Rectangle 20"/>
          <p:cNvSpPr>
            <a:spLocks noChangeArrowheads="1"/>
          </p:cNvSpPr>
          <p:nvPr/>
        </p:nvSpPr>
        <p:spPr bwMode="auto">
          <a:xfrm>
            <a:off x="341313" y="3065463"/>
            <a:ext cx="142875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 i="1">
                <a:solidFill>
                  <a:srgbClr val="000080"/>
                </a:solidFill>
                <a:cs typeface="Times New Roman" pitchFamily="18" charset="0"/>
              </a:rPr>
              <a:t>Classification</a:t>
            </a:r>
            <a:endParaRPr lang="en-US"/>
          </a:p>
        </p:txBody>
      </p:sp>
      <p:sp>
        <p:nvSpPr>
          <p:cNvPr id="22548" name="Rectangle 21"/>
          <p:cNvSpPr>
            <a:spLocks noChangeArrowheads="1"/>
          </p:cNvSpPr>
          <p:nvPr/>
        </p:nvSpPr>
        <p:spPr bwMode="auto">
          <a:xfrm>
            <a:off x="7483475" y="2487613"/>
            <a:ext cx="1428750" cy="577850"/>
          </a:xfrm>
          <a:prstGeom prst="rect">
            <a:avLst/>
          </a:prstGeom>
          <a:solidFill>
            <a:srgbClr val="CCE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b="1">
                <a:cs typeface="Times New Roman" pitchFamily="18" charset="0"/>
              </a:rPr>
              <a:t>CPC is an extension of IPC</a:t>
            </a:r>
            <a:endParaRPr lang="en-US" sz="1200" b="1"/>
          </a:p>
        </p:txBody>
      </p:sp>
      <p:sp>
        <p:nvSpPr>
          <p:cNvPr id="22549" name="Rectangle 22"/>
          <p:cNvSpPr>
            <a:spLocks noChangeArrowheads="1"/>
          </p:cNvSpPr>
          <p:nvPr/>
        </p:nvSpPr>
        <p:spPr bwMode="auto">
          <a:xfrm>
            <a:off x="6054725" y="2487613"/>
            <a:ext cx="14287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>
                <a:cs typeface="Times New Roman" pitchFamily="18" charset="0"/>
              </a:rPr>
              <a:t>FI is an extension of IPC</a:t>
            </a:r>
            <a:endParaRPr lang="en-US"/>
          </a:p>
        </p:txBody>
      </p:sp>
      <p:sp>
        <p:nvSpPr>
          <p:cNvPr id="22550" name="Rectangle 23"/>
          <p:cNvSpPr>
            <a:spLocks noChangeArrowheads="1"/>
          </p:cNvSpPr>
          <p:nvPr/>
        </p:nvSpPr>
        <p:spPr bwMode="auto">
          <a:xfrm>
            <a:off x="4627563" y="2487613"/>
            <a:ext cx="1427162" cy="5778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ECLA is an extension of IPC</a:t>
            </a:r>
            <a:endParaRPr lang="en-US" b="1"/>
          </a:p>
        </p:txBody>
      </p:sp>
      <p:sp>
        <p:nvSpPr>
          <p:cNvPr id="22551" name="Rectangle 24"/>
          <p:cNvSpPr>
            <a:spLocks noChangeArrowheads="1"/>
          </p:cNvSpPr>
          <p:nvPr/>
        </p:nvSpPr>
        <p:spPr bwMode="auto">
          <a:xfrm>
            <a:off x="3198813" y="2487613"/>
            <a:ext cx="14287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>
                <a:cs typeface="Times New Roman" pitchFamily="18" charset="0"/>
              </a:rPr>
              <a:t>----</a:t>
            </a:r>
            <a:endParaRPr lang="en-US"/>
          </a:p>
        </p:txBody>
      </p:sp>
      <p:sp>
        <p:nvSpPr>
          <p:cNvPr id="22552" name="Rectangle 25"/>
          <p:cNvSpPr>
            <a:spLocks noChangeArrowheads="1"/>
          </p:cNvSpPr>
          <p:nvPr/>
        </p:nvSpPr>
        <p:spPr bwMode="auto">
          <a:xfrm>
            <a:off x="1770063" y="2487613"/>
            <a:ext cx="1428750" cy="5778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None</a:t>
            </a:r>
            <a:endParaRPr lang="en-US" b="1"/>
          </a:p>
        </p:txBody>
      </p:sp>
      <p:sp>
        <p:nvSpPr>
          <p:cNvPr id="22553" name="Rectangle 26"/>
          <p:cNvSpPr>
            <a:spLocks noChangeArrowheads="1"/>
          </p:cNvSpPr>
          <p:nvPr/>
        </p:nvSpPr>
        <p:spPr bwMode="auto">
          <a:xfrm>
            <a:off x="341313" y="2487613"/>
            <a:ext cx="14287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 i="1">
                <a:solidFill>
                  <a:srgbClr val="000080"/>
                </a:solidFill>
                <a:cs typeface="Times New Roman" pitchFamily="18" charset="0"/>
              </a:rPr>
              <a:t>Relationship to IPC</a:t>
            </a:r>
            <a:endParaRPr lang="en-US"/>
          </a:p>
        </p:txBody>
      </p:sp>
      <p:sp>
        <p:nvSpPr>
          <p:cNvPr id="22554" name="Rectangle 33"/>
          <p:cNvSpPr>
            <a:spLocks noChangeArrowheads="1"/>
          </p:cNvSpPr>
          <p:nvPr/>
        </p:nvSpPr>
        <p:spPr bwMode="auto">
          <a:xfrm>
            <a:off x="7483475" y="2027238"/>
            <a:ext cx="1428750" cy="4508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USPTO/EPO</a:t>
            </a:r>
            <a:endParaRPr lang="en-US" b="1"/>
          </a:p>
        </p:txBody>
      </p:sp>
      <p:sp>
        <p:nvSpPr>
          <p:cNvPr id="22555" name="Rectangle 34"/>
          <p:cNvSpPr>
            <a:spLocks noChangeArrowheads="1"/>
          </p:cNvSpPr>
          <p:nvPr/>
        </p:nvSpPr>
        <p:spPr bwMode="auto">
          <a:xfrm>
            <a:off x="6054725" y="2027238"/>
            <a:ext cx="14287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>
                <a:cs typeface="Times New Roman" pitchFamily="18" charset="0"/>
              </a:rPr>
              <a:t>Japan Patent Office</a:t>
            </a:r>
            <a:endParaRPr lang="en-US"/>
          </a:p>
        </p:txBody>
      </p:sp>
      <p:sp>
        <p:nvSpPr>
          <p:cNvPr id="22556" name="Rectangle 35"/>
          <p:cNvSpPr>
            <a:spLocks noChangeArrowheads="1"/>
          </p:cNvSpPr>
          <p:nvPr/>
        </p:nvSpPr>
        <p:spPr bwMode="auto">
          <a:xfrm>
            <a:off x="4627563" y="2027238"/>
            <a:ext cx="1427162" cy="45085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EPO, member states</a:t>
            </a:r>
            <a:endParaRPr lang="en-US" b="1"/>
          </a:p>
        </p:txBody>
      </p:sp>
      <p:sp>
        <p:nvSpPr>
          <p:cNvPr id="22557" name="Rectangle 36"/>
          <p:cNvSpPr>
            <a:spLocks noChangeArrowheads="1"/>
          </p:cNvSpPr>
          <p:nvPr/>
        </p:nvSpPr>
        <p:spPr bwMode="auto">
          <a:xfrm>
            <a:off x="3198813" y="2027238"/>
            <a:ext cx="14287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>
                <a:cs typeface="Times New Roman" pitchFamily="18" charset="0"/>
              </a:rPr>
              <a:t>IPC Union Members (61)</a:t>
            </a:r>
            <a:endParaRPr lang="en-US"/>
          </a:p>
        </p:txBody>
      </p:sp>
      <p:sp>
        <p:nvSpPr>
          <p:cNvPr id="22558" name="Rectangle 37"/>
          <p:cNvSpPr>
            <a:spLocks noChangeArrowheads="1"/>
          </p:cNvSpPr>
          <p:nvPr/>
        </p:nvSpPr>
        <p:spPr bwMode="auto">
          <a:xfrm>
            <a:off x="1770063" y="2027238"/>
            <a:ext cx="1428750" cy="45085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>
                <a:cs typeface="Times New Roman" pitchFamily="18" charset="0"/>
              </a:rPr>
              <a:t>USPTO</a:t>
            </a:r>
            <a:endParaRPr lang="en-US" b="1"/>
          </a:p>
        </p:txBody>
      </p:sp>
      <p:sp>
        <p:nvSpPr>
          <p:cNvPr id="22559" name="Rectangle 38"/>
          <p:cNvSpPr>
            <a:spLocks noChangeArrowheads="1"/>
          </p:cNvSpPr>
          <p:nvPr/>
        </p:nvSpPr>
        <p:spPr bwMode="auto">
          <a:xfrm>
            <a:off x="341313" y="2027238"/>
            <a:ext cx="14287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100" b="1" i="1">
                <a:solidFill>
                  <a:srgbClr val="000080"/>
                </a:solidFill>
                <a:cs typeface="Times New Roman" pitchFamily="18" charset="0"/>
              </a:rPr>
              <a:t>Documents classified into system by</a:t>
            </a:r>
            <a:endParaRPr lang="en-US"/>
          </a:p>
        </p:txBody>
      </p:sp>
      <p:sp>
        <p:nvSpPr>
          <p:cNvPr id="22560" name="Rectangle 39"/>
          <p:cNvSpPr>
            <a:spLocks noChangeArrowheads="1"/>
          </p:cNvSpPr>
          <p:nvPr/>
        </p:nvSpPr>
        <p:spPr bwMode="auto">
          <a:xfrm>
            <a:off x="7483475" y="1677988"/>
            <a:ext cx="1428750" cy="349250"/>
          </a:xfrm>
          <a:prstGeom prst="rect">
            <a:avLst/>
          </a:prstGeom>
          <a:solidFill>
            <a:srgbClr val="E1E1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" sz="1100" b="1">
                <a:solidFill>
                  <a:srgbClr val="000080"/>
                </a:solidFill>
                <a:cs typeface="Times New Roman" pitchFamily="18" charset="0"/>
              </a:rPr>
              <a:t>CPC</a:t>
            </a:r>
            <a:endParaRPr lang="es-ES"/>
          </a:p>
        </p:txBody>
      </p:sp>
      <p:sp>
        <p:nvSpPr>
          <p:cNvPr id="22561" name="Rectangle 40"/>
          <p:cNvSpPr>
            <a:spLocks noChangeArrowheads="1"/>
          </p:cNvSpPr>
          <p:nvPr/>
        </p:nvSpPr>
        <p:spPr bwMode="auto">
          <a:xfrm>
            <a:off x="6054725" y="1677988"/>
            <a:ext cx="1428750" cy="349250"/>
          </a:xfrm>
          <a:prstGeom prst="rect">
            <a:avLst/>
          </a:prstGeom>
          <a:solidFill>
            <a:srgbClr val="E1E1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" sz="1100" b="1">
                <a:solidFill>
                  <a:srgbClr val="000080"/>
                </a:solidFill>
                <a:cs typeface="Times New Roman" pitchFamily="18" charset="0"/>
              </a:rPr>
              <a:t>FI</a:t>
            </a:r>
            <a:endParaRPr lang="es-ES"/>
          </a:p>
        </p:txBody>
      </p:sp>
      <p:sp>
        <p:nvSpPr>
          <p:cNvPr id="22562" name="Rectangle 41"/>
          <p:cNvSpPr>
            <a:spLocks noChangeArrowheads="1"/>
          </p:cNvSpPr>
          <p:nvPr/>
        </p:nvSpPr>
        <p:spPr bwMode="auto">
          <a:xfrm>
            <a:off x="4627563" y="1677988"/>
            <a:ext cx="1427162" cy="349250"/>
          </a:xfrm>
          <a:prstGeom prst="rect">
            <a:avLst/>
          </a:prstGeom>
          <a:solidFill>
            <a:srgbClr val="E1E1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" sz="1100" b="1">
                <a:solidFill>
                  <a:srgbClr val="000080"/>
                </a:solidFill>
                <a:cs typeface="Times New Roman" pitchFamily="18" charset="0"/>
              </a:rPr>
              <a:t>ECLA</a:t>
            </a:r>
            <a:endParaRPr lang="es-ES"/>
          </a:p>
        </p:txBody>
      </p:sp>
      <p:sp>
        <p:nvSpPr>
          <p:cNvPr id="22563" name="Rectangle 42"/>
          <p:cNvSpPr>
            <a:spLocks noChangeArrowheads="1"/>
          </p:cNvSpPr>
          <p:nvPr/>
        </p:nvSpPr>
        <p:spPr bwMode="auto">
          <a:xfrm>
            <a:off x="3198813" y="1677988"/>
            <a:ext cx="1428750" cy="349250"/>
          </a:xfrm>
          <a:prstGeom prst="rect">
            <a:avLst/>
          </a:prstGeom>
          <a:solidFill>
            <a:srgbClr val="E1E1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" sz="1100" b="1">
                <a:solidFill>
                  <a:srgbClr val="000080"/>
                </a:solidFill>
                <a:cs typeface="Times New Roman" pitchFamily="18" charset="0"/>
              </a:rPr>
              <a:t>IPC</a:t>
            </a:r>
            <a:endParaRPr lang="es-ES"/>
          </a:p>
        </p:txBody>
      </p:sp>
      <p:sp>
        <p:nvSpPr>
          <p:cNvPr id="22564" name="Rectangle 43"/>
          <p:cNvSpPr>
            <a:spLocks noChangeArrowheads="1"/>
          </p:cNvSpPr>
          <p:nvPr/>
        </p:nvSpPr>
        <p:spPr bwMode="auto">
          <a:xfrm>
            <a:off x="1770063" y="1677988"/>
            <a:ext cx="1428750" cy="349250"/>
          </a:xfrm>
          <a:prstGeom prst="rect">
            <a:avLst/>
          </a:prstGeom>
          <a:solidFill>
            <a:srgbClr val="E1E1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100" b="1">
                <a:solidFill>
                  <a:srgbClr val="000080"/>
                </a:solidFill>
                <a:cs typeface="Times New Roman" pitchFamily="18" charset="0"/>
              </a:rPr>
              <a:t>USPC</a:t>
            </a:r>
            <a:endParaRPr lang="en-US"/>
          </a:p>
        </p:txBody>
      </p:sp>
      <p:sp>
        <p:nvSpPr>
          <p:cNvPr id="22565" name="Rectangle 44"/>
          <p:cNvSpPr>
            <a:spLocks noChangeArrowheads="1"/>
          </p:cNvSpPr>
          <p:nvPr/>
        </p:nvSpPr>
        <p:spPr bwMode="auto">
          <a:xfrm>
            <a:off x="341313" y="1677988"/>
            <a:ext cx="1428750" cy="349250"/>
          </a:xfrm>
          <a:prstGeom prst="rect">
            <a:avLst/>
          </a:prstGeom>
          <a:solidFill>
            <a:srgbClr val="E1E1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en-US" sz="2400">
              <a:solidFill>
                <a:srgbClr val="000080"/>
              </a:solidFill>
              <a:latin typeface="Arial" charset="0"/>
            </a:endParaRPr>
          </a:p>
        </p:txBody>
      </p:sp>
      <p:sp>
        <p:nvSpPr>
          <p:cNvPr id="22566" name="Line 45"/>
          <p:cNvSpPr>
            <a:spLocks noChangeShapeType="1"/>
          </p:cNvSpPr>
          <p:nvPr/>
        </p:nvSpPr>
        <p:spPr bwMode="auto">
          <a:xfrm>
            <a:off x="341313" y="1677988"/>
            <a:ext cx="8570912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7" name="Line 46"/>
          <p:cNvSpPr>
            <a:spLocks noChangeShapeType="1"/>
          </p:cNvSpPr>
          <p:nvPr/>
        </p:nvSpPr>
        <p:spPr bwMode="auto">
          <a:xfrm>
            <a:off x="341313" y="5180013"/>
            <a:ext cx="8570912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8" name="Line 47"/>
          <p:cNvSpPr>
            <a:spLocks noChangeShapeType="1"/>
          </p:cNvSpPr>
          <p:nvPr/>
        </p:nvSpPr>
        <p:spPr bwMode="auto">
          <a:xfrm>
            <a:off x="341313" y="1687513"/>
            <a:ext cx="0" cy="34829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9" name="Line 48"/>
          <p:cNvSpPr>
            <a:spLocks noChangeShapeType="1"/>
          </p:cNvSpPr>
          <p:nvPr/>
        </p:nvSpPr>
        <p:spPr bwMode="auto">
          <a:xfrm>
            <a:off x="8912225" y="1677988"/>
            <a:ext cx="0" cy="350996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0" name="Line 49"/>
          <p:cNvSpPr>
            <a:spLocks noChangeShapeType="1"/>
          </p:cNvSpPr>
          <p:nvPr/>
        </p:nvSpPr>
        <p:spPr bwMode="auto">
          <a:xfrm>
            <a:off x="341313" y="2027238"/>
            <a:ext cx="8570912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1" name="Line 50"/>
          <p:cNvSpPr>
            <a:spLocks noChangeShapeType="1"/>
          </p:cNvSpPr>
          <p:nvPr/>
        </p:nvSpPr>
        <p:spPr bwMode="auto">
          <a:xfrm>
            <a:off x="1770063" y="1677988"/>
            <a:ext cx="0" cy="34925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2" name="Line 51"/>
          <p:cNvSpPr>
            <a:spLocks noChangeShapeType="1"/>
          </p:cNvSpPr>
          <p:nvPr/>
        </p:nvSpPr>
        <p:spPr bwMode="auto">
          <a:xfrm>
            <a:off x="3198813" y="1677988"/>
            <a:ext cx="7937" cy="350996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3" name="Line 52"/>
          <p:cNvSpPr>
            <a:spLocks noChangeShapeType="1"/>
          </p:cNvSpPr>
          <p:nvPr/>
        </p:nvSpPr>
        <p:spPr bwMode="auto">
          <a:xfrm>
            <a:off x="4627563" y="1677988"/>
            <a:ext cx="0" cy="34925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4" name="Line 53"/>
          <p:cNvSpPr>
            <a:spLocks noChangeShapeType="1"/>
          </p:cNvSpPr>
          <p:nvPr/>
        </p:nvSpPr>
        <p:spPr bwMode="auto">
          <a:xfrm>
            <a:off x="6054725" y="1677988"/>
            <a:ext cx="0" cy="350996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5" name="Line 54"/>
          <p:cNvSpPr>
            <a:spLocks noChangeShapeType="1"/>
          </p:cNvSpPr>
          <p:nvPr/>
        </p:nvSpPr>
        <p:spPr bwMode="auto">
          <a:xfrm>
            <a:off x="7483475" y="1677988"/>
            <a:ext cx="0" cy="34925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6" name="Line 57"/>
          <p:cNvSpPr>
            <a:spLocks noChangeShapeType="1"/>
          </p:cNvSpPr>
          <p:nvPr/>
        </p:nvSpPr>
        <p:spPr bwMode="auto">
          <a:xfrm>
            <a:off x="341313" y="3065463"/>
            <a:ext cx="8570912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7" name="Line 58"/>
          <p:cNvSpPr>
            <a:spLocks noChangeShapeType="1"/>
          </p:cNvSpPr>
          <p:nvPr/>
        </p:nvSpPr>
        <p:spPr bwMode="auto">
          <a:xfrm>
            <a:off x="341313" y="4024313"/>
            <a:ext cx="8570912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8" name="Line 59"/>
          <p:cNvSpPr>
            <a:spLocks noChangeShapeType="1"/>
          </p:cNvSpPr>
          <p:nvPr/>
        </p:nvSpPr>
        <p:spPr bwMode="auto">
          <a:xfrm>
            <a:off x="341313" y="4602163"/>
            <a:ext cx="8570912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79" name="Rectangle 2"/>
          <p:cNvSpPr>
            <a:spLocks noChangeArrowheads="1"/>
          </p:cNvSpPr>
          <p:nvPr/>
        </p:nvSpPr>
        <p:spPr bwMode="auto">
          <a:xfrm>
            <a:off x="1604963" y="358775"/>
            <a:ext cx="5149850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rgbClr val="000099"/>
                </a:solidFill>
                <a:latin typeface="Calibri" pitchFamily="34" charset="0"/>
              </a:rPr>
              <a:t>Comparison of Patent Classification Systems</a:t>
            </a:r>
          </a:p>
        </p:txBody>
      </p:sp>
      <p:sp>
        <p:nvSpPr>
          <p:cNvPr id="22580" name="Line 46"/>
          <p:cNvSpPr>
            <a:spLocks noChangeShapeType="1"/>
          </p:cNvSpPr>
          <p:nvPr/>
        </p:nvSpPr>
        <p:spPr bwMode="auto">
          <a:xfrm>
            <a:off x="341313" y="2474913"/>
            <a:ext cx="8570912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81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EA2F1F11-CA69-40C5-B666-3ECCED52A44B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8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22582" name="TextBox 1"/>
          <p:cNvSpPr txBox="1">
            <a:spLocks noChangeArrowheads="1"/>
          </p:cNvSpPr>
          <p:nvPr/>
        </p:nvSpPr>
        <p:spPr bwMode="auto">
          <a:xfrm>
            <a:off x="1092200" y="5353050"/>
            <a:ext cx="71421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/>
              <a:t>PG Publication – Invention Information </a:t>
            </a:r>
            <a:br>
              <a:rPr lang="en-US" sz="2000"/>
            </a:br>
            <a:r>
              <a:rPr lang="en-US" sz="2000"/>
              <a:t>	(i.e., Disclosed Invention or Inventive Concept)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/>
              <a:t>Routing/Docketing &amp; U.S. Patent Grant – Claim Scope	</a:t>
            </a:r>
          </a:p>
          <a:p>
            <a:pPr marL="342900" indent="-342900">
              <a:buFont typeface="Arial" charset="0"/>
              <a:buChar char="•"/>
            </a:pPr>
            <a:endParaRPr lang="en-US" sz="2000"/>
          </a:p>
        </p:txBody>
      </p:sp>
      <p:sp>
        <p:nvSpPr>
          <p:cNvPr id="22583" name="Rectangle 2"/>
          <p:cNvSpPr>
            <a:spLocks noChangeArrowheads="1"/>
          </p:cNvSpPr>
          <p:nvPr/>
        </p:nvSpPr>
        <p:spPr bwMode="auto">
          <a:xfrm>
            <a:off x="828675" y="5257800"/>
            <a:ext cx="263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6"/>
          <p:cNvSpPr txBox="1">
            <a:spLocks noGrp="1"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9144" anchor="b"/>
          <a:lstStyle/>
          <a:p>
            <a:pPr algn="r"/>
            <a:fld id="{E94E92E6-CB3C-4507-82A2-924E70382454}" type="slidenum">
              <a:rPr lang="en-US" sz="1200" b="1">
                <a:solidFill>
                  <a:srgbClr val="273C56"/>
                </a:solidFill>
                <a:latin typeface="Calibri" pitchFamily="34" charset="0"/>
              </a:rPr>
              <a:pPr algn="r"/>
              <a:t>9</a:t>
            </a:fld>
            <a:endParaRPr lang="en-US" sz="1200" b="1">
              <a:solidFill>
                <a:srgbClr val="273C56"/>
              </a:solidFill>
              <a:latin typeface="Calibri" pitchFamily="34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09725" y="306388"/>
            <a:ext cx="5030788" cy="8556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smtClean="0">
                <a:solidFill>
                  <a:srgbClr val="000099"/>
                </a:solidFill>
                <a:latin typeface="Calibri" pitchFamily="34" charset="0"/>
              </a:rPr>
              <a:t>Why the USPTO is pursuing this initiative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547688" y="1557338"/>
            <a:ext cx="8101012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m"/>
            </a:pPr>
            <a:r>
              <a:rPr lang="en-US" sz="2800">
                <a:solidFill>
                  <a:srgbClr val="000099"/>
                </a:solidFill>
                <a:latin typeface="Calibri" pitchFamily="34" charset="0"/>
              </a:rPr>
              <a:t>Provides the examination corps and stakeholders with: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Ä"/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International classification system based on International Patent Classification (IPC) standards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Ä"/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More comprehensive access to prior art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Ä"/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A classification scheme/system that is adaptive and more actively maintained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Ä"/>
            </a:pP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A single classification symbol set for all USPTO and EPO documents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SPTO_campus">
  <a:themeElements>
    <a:clrScheme name="1_USPTO_campus 1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273C56"/>
      </a:accent1>
      <a:accent2>
        <a:srgbClr val="800000"/>
      </a:accent2>
      <a:accent3>
        <a:srgbClr val="FFFFFF"/>
      </a:accent3>
      <a:accent4>
        <a:srgbClr val="000000"/>
      </a:accent4>
      <a:accent5>
        <a:srgbClr val="ACAFB4"/>
      </a:accent5>
      <a:accent6>
        <a:srgbClr val="730000"/>
      </a:accent6>
      <a:hlink>
        <a:srgbClr val="0000CC"/>
      </a:hlink>
      <a:folHlink>
        <a:srgbClr val="336699"/>
      </a:folHlink>
    </a:clrScheme>
    <a:fontScheme name="4_USPTO_campu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C0C0C0">
                <a:alpha val="60001"/>
              </a:srgbClr>
            </a:gs>
            <a:gs pos="100000">
              <a:srgbClr val="3366FF"/>
            </a:gs>
          </a:gsLst>
          <a:lin ang="0" scaled="1"/>
        </a:gradFill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128588" tIns="65088" rIns="128588" bIns="650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C0C0C0">
                <a:alpha val="60001"/>
              </a:srgbClr>
            </a:gs>
            <a:gs pos="100000">
              <a:srgbClr val="3366FF"/>
            </a:gs>
          </a:gsLst>
          <a:lin ang="0" scaled="1"/>
        </a:gradFill>
        <a:ln w="63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128588" tIns="65088" rIns="128588" bIns="6508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USPTO_campus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273C56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ACAFB4"/>
        </a:accent5>
        <a:accent6>
          <a:srgbClr val="730000"/>
        </a:accent6>
        <a:hlink>
          <a:srgbClr val="0000CC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63437</TotalTime>
  <Words>935</Words>
  <Application>Microsoft Office PowerPoint</Application>
  <PresentationFormat>Letter Paper (8.5x11 in)</PresentationFormat>
  <Paragraphs>255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4_USPTO_campus</vt:lpstr>
      <vt:lpstr>PowerPoint Presentation</vt:lpstr>
      <vt:lpstr>PowerPoint Presentation</vt:lpstr>
      <vt:lpstr>PowerPoint Presentation</vt:lpstr>
      <vt:lpstr>General Features of CPC</vt:lpstr>
      <vt:lpstr>PowerPoint Presentation</vt:lpstr>
      <vt:lpstr>PowerPoint Presentation</vt:lpstr>
      <vt:lpstr>Major Intellectual Property Offices   and Patent Classification Systems </vt:lpstr>
      <vt:lpstr>PowerPoint Presentation</vt:lpstr>
      <vt:lpstr>Why the USPTO is pursuing this initiative</vt:lpstr>
      <vt:lpstr>PowerPoint Presentation</vt:lpstr>
      <vt:lpstr>PowerPoint Presentation</vt:lpstr>
      <vt:lpstr>PowerPoint Presentation</vt:lpstr>
      <vt:lpstr>PowerPoint Presentation</vt:lpstr>
      <vt:lpstr>CPC Sections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USPTO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Kim</dc:creator>
  <cp:lastModifiedBy>USPTO</cp:lastModifiedBy>
  <cp:revision>1350</cp:revision>
  <cp:lastPrinted>2012-02-07T14:04:20Z</cp:lastPrinted>
  <dcterms:created xsi:type="dcterms:W3CDTF">2002-06-12T19:54:34Z</dcterms:created>
  <dcterms:modified xsi:type="dcterms:W3CDTF">2012-05-30T18:31:00Z</dcterms:modified>
</cp:coreProperties>
</file>