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1"/>
  </p:notesMasterIdLst>
  <p:handoutMasterIdLst>
    <p:handoutMasterId r:id="rId52"/>
  </p:handoutMasterIdLst>
  <p:sldIdLst>
    <p:sldId id="256" r:id="rId2"/>
    <p:sldId id="257" r:id="rId3"/>
    <p:sldId id="259" r:id="rId4"/>
    <p:sldId id="261" r:id="rId5"/>
    <p:sldId id="262" r:id="rId6"/>
    <p:sldId id="263" r:id="rId7"/>
    <p:sldId id="264" r:id="rId8"/>
    <p:sldId id="265" r:id="rId9"/>
    <p:sldId id="266" r:id="rId10"/>
    <p:sldId id="267" r:id="rId11"/>
    <p:sldId id="311" r:id="rId12"/>
    <p:sldId id="315" r:id="rId13"/>
    <p:sldId id="268" r:id="rId14"/>
    <p:sldId id="305" r:id="rId15"/>
    <p:sldId id="271" r:id="rId16"/>
    <p:sldId id="270" r:id="rId17"/>
    <p:sldId id="272" r:id="rId18"/>
    <p:sldId id="273" r:id="rId19"/>
    <p:sldId id="274" r:id="rId20"/>
    <p:sldId id="275" r:id="rId21"/>
    <p:sldId id="277" r:id="rId22"/>
    <p:sldId id="276" r:id="rId23"/>
    <p:sldId id="278" r:id="rId24"/>
    <p:sldId id="312" r:id="rId25"/>
    <p:sldId id="288" r:id="rId26"/>
    <p:sldId id="313" r:id="rId27"/>
    <p:sldId id="306" r:id="rId28"/>
    <p:sldId id="307" r:id="rId29"/>
    <p:sldId id="283" r:id="rId30"/>
    <p:sldId id="280" r:id="rId31"/>
    <p:sldId id="281" r:id="rId32"/>
    <p:sldId id="282" r:id="rId33"/>
    <p:sldId id="284" r:id="rId34"/>
    <p:sldId id="285" r:id="rId35"/>
    <p:sldId id="287" r:id="rId36"/>
    <p:sldId id="292" r:id="rId37"/>
    <p:sldId id="289" r:id="rId38"/>
    <p:sldId id="290" r:id="rId39"/>
    <p:sldId id="286" r:id="rId40"/>
    <p:sldId id="293" r:id="rId41"/>
    <p:sldId id="294" r:id="rId42"/>
    <p:sldId id="295" r:id="rId43"/>
    <p:sldId id="296" r:id="rId44"/>
    <p:sldId id="298" r:id="rId45"/>
    <p:sldId id="300" r:id="rId46"/>
    <p:sldId id="302" r:id="rId47"/>
    <p:sldId id="314" r:id="rId48"/>
    <p:sldId id="308" r:id="rId49"/>
    <p:sldId id="309" r:id="rId50"/>
  </p:sldIdLst>
  <p:sldSz cx="9144000" cy="6858000" type="screen4x3"/>
  <p:notesSz cx="7035800" cy="9334500"/>
  <p:defaultTextStyle>
    <a:defPPr>
      <a:defRPr lang="en-US"/>
    </a:defPPr>
    <a:lvl1pPr algn="l" rtl="0" eaLnBrk="0" fontAlgn="base" hangingPunct="0">
      <a:spcBef>
        <a:spcPct val="0"/>
      </a:spcBef>
      <a:spcAft>
        <a:spcPct val="0"/>
      </a:spcAft>
      <a:defRPr sz="2800" b="1" kern="1200">
        <a:solidFill>
          <a:schemeClr val="hlink"/>
        </a:solidFill>
        <a:latin typeface="Tw Cen MT" pitchFamily="34" charset="0"/>
        <a:ea typeface="+mn-ea"/>
        <a:cs typeface="+mn-cs"/>
      </a:defRPr>
    </a:lvl1pPr>
    <a:lvl2pPr marL="457200" algn="l" rtl="0" eaLnBrk="0" fontAlgn="base" hangingPunct="0">
      <a:spcBef>
        <a:spcPct val="0"/>
      </a:spcBef>
      <a:spcAft>
        <a:spcPct val="0"/>
      </a:spcAft>
      <a:defRPr sz="2800" b="1" kern="1200">
        <a:solidFill>
          <a:schemeClr val="hlink"/>
        </a:solidFill>
        <a:latin typeface="Tw Cen MT" pitchFamily="34" charset="0"/>
        <a:ea typeface="+mn-ea"/>
        <a:cs typeface="+mn-cs"/>
      </a:defRPr>
    </a:lvl2pPr>
    <a:lvl3pPr marL="914400" algn="l" rtl="0" eaLnBrk="0" fontAlgn="base" hangingPunct="0">
      <a:spcBef>
        <a:spcPct val="0"/>
      </a:spcBef>
      <a:spcAft>
        <a:spcPct val="0"/>
      </a:spcAft>
      <a:defRPr sz="2800" b="1" kern="1200">
        <a:solidFill>
          <a:schemeClr val="hlink"/>
        </a:solidFill>
        <a:latin typeface="Tw Cen MT" pitchFamily="34" charset="0"/>
        <a:ea typeface="+mn-ea"/>
        <a:cs typeface="+mn-cs"/>
      </a:defRPr>
    </a:lvl3pPr>
    <a:lvl4pPr marL="1371600" algn="l" rtl="0" eaLnBrk="0" fontAlgn="base" hangingPunct="0">
      <a:spcBef>
        <a:spcPct val="0"/>
      </a:spcBef>
      <a:spcAft>
        <a:spcPct val="0"/>
      </a:spcAft>
      <a:defRPr sz="2800" b="1" kern="1200">
        <a:solidFill>
          <a:schemeClr val="hlink"/>
        </a:solidFill>
        <a:latin typeface="Tw Cen MT" pitchFamily="34" charset="0"/>
        <a:ea typeface="+mn-ea"/>
        <a:cs typeface="+mn-cs"/>
      </a:defRPr>
    </a:lvl4pPr>
    <a:lvl5pPr marL="1828800" algn="l" rtl="0" eaLnBrk="0" fontAlgn="base" hangingPunct="0">
      <a:spcBef>
        <a:spcPct val="0"/>
      </a:spcBef>
      <a:spcAft>
        <a:spcPct val="0"/>
      </a:spcAft>
      <a:defRPr sz="2800" b="1" kern="1200">
        <a:solidFill>
          <a:schemeClr val="hlink"/>
        </a:solidFill>
        <a:latin typeface="Tw Cen MT" pitchFamily="34" charset="0"/>
        <a:ea typeface="+mn-ea"/>
        <a:cs typeface="+mn-cs"/>
      </a:defRPr>
    </a:lvl5pPr>
    <a:lvl6pPr marL="2286000" algn="l" defTabSz="914400" rtl="0" eaLnBrk="1" latinLnBrk="0" hangingPunct="1">
      <a:defRPr sz="2800" b="1" kern="1200">
        <a:solidFill>
          <a:schemeClr val="hlink"/>
        </a:solidFill>
        <a:latin typeface="Tw Cen MT" pitchFamily="34" charset="0"/>
        <a:ea typeface="+mn-ea"/>
        <a:cs typeface="+mn-cs"/>
      </a:defRPr>
    </a:lvl6pPr>
    <a:lvl7pPr marL="2743200" algn="l" defTabSz="914400" rtl="0" eaLnBrk="1" latinLnBrk="0" hangingPunct="1">
      <a:defRPr sz="2800" b="1" kern="1200">
        <a:solidFill>
          <a:schemeClr val="hlink"/>
        </a:solidFill>
        <a:latin typeface="Tw Cen MT" pitchFamily="34" charset="0"/>
        <a:ea typeface="+mn-ea"/>
        <a:cs typeface="+mn-cs"/>
      </a:defRPr>
    </a:lvl7pPr>
    <a:lvl8pPr marL="3200400" algn="l" defTabSz="914400" rtl="0" eaLnBrk="1" latinLnBrk="0" hangingPunct="1">
      <a:defRPr sz="2800" b="1" kern="1200">
        <a:solidFill>
          <a:schemeClr val="hlink"/>
        </a:solidFill>
        <a:latin typeface="Tw Cen MT" pitchFamily="34" charset="0"/>
        <a:ea typeface="+mn-ea"/>
        <a:cs typeface="+mn-cs"/>
      </a:defRPr>
    </a:lvl8pPr>
    <a:lvl9pPr marL="3657600" algn="l" defTabSz="914400" rtl="0" eaLnBrk="1" latinLnBrk="0" hangingPunct="1">
      <a:defRPr sz="2800" b="1" kern="1200">
        <a:solidFill>
          <a:schemeClr val="hlink"/>
        </a:solidFill>
        <a:latin typeface="Tw Cen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66"/>
    <a:srgbClr val="003399"/>
    <a:srgbClr val="008000"/>
    <a:srgbClr val="000000"/>
    <a:srgbClr val="6699FF"/>
    <a:srgbClr val="0066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7" autoAdjust="0"/>
    <p:restoredTop sz="94630" autoAdjust="0"/>
  </p:normalViewPr>
  <p:slideViewPr>
    <p:cSldViewPr>
      <p:cViewPr varScale="1">
        <p:scale>
          <a:sx n="82" d="100"/>
          <a:sy n="82" d="100"/>
        </p:scale>
        <p:origin x="-288"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495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2" tIns="46621" rIns="93242" bIns="46621" numCol="1" anchor="t" anchorCtr="0" compatLnSpc="1">
            <a:prstTxWarp prst="textNoShape">
              <a:avLst/>
            </a:prstTxWarp>
          </a:bodyPr>
          <a:lstStyle>
            <a:lvl1pPr defTabSz="931863">
              <a:defRPr sz="1200" b="0">
                <a:solidFill>
                  <a:schemeClr val="tx1"/>
                </a:solidFill>
                <a:latin typeface="Times New Roman" pitchFamily="18" charset="0"/>
              </a:defRPr>
            </a:lvl1pPr>
          </a:lstStyle>
          <a:p>
            <a:endParaRPr lang="en-US"/>
          </a:p>
        </p:txBody>
      </p:sp>
      <p:sp>
        <p:nvSpPr>
          <p:cNvPr id="119811" name="Rectangle 3"/>
          <p:cNvSpPr>
            <a:spLocks noGrp="1" noChangeArrowheads="1"/>
          </p:cNvSpPr>
          <p:nvPr>
            <p:ph type="dt" sz="quarter" idx="1"/>
          </p:nvPr>
        </p:nvSpPr>
        <p:spPr bwMode="auto">
          <a:xfrm>
            <a:off x="3986213" y="0"/>
            <a:ext cx="30495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2" tIns="46621" rIns="93242" bIns="46621" numCol="1" anchor="t" anchorCtr="0" compatLnSpc="1">
            <a:prstTxWarp prst="textNoShape">
              <a:avLst/>
            </a:prstTxWarp>
          </a:bodyPr>
          <a:lstStyle>
            <a:lvl1pPr algn="r" defTabSz="931863">
              <a:defRPr sz="1200" b="0">
                <a:solidFill>
                  <a:schemeClr val="tx1"/>
                </a:solidFill>
                <a:latin typeface="Times New Roman" pitchFamily="18" charset="0"/>
              </a:defRPr>
            </a:lvl1pPr>
          </a:lstStyle>
          <a:p>
            <a:endParaRPr lang="en-US"/>
          </a:p>
        </p:txBody>
      </p:sp>
      <p:sp>
        <p:nvSpPr>
          <p:cNvPr id="119812" name="Rectangle 4"/>
          <p:cNvSpPr>
            <a:spLocks noGrp="1" noChangeArrowheads="1"/>
          </p:cNvSpPr>
          <p:nvPr>
            <p:ph type="ftr" sz="quarter" idx="2"/>
          </p:nvPr>
        </p:nvSpPr>
        <p:spPr bwMode="auto">
          <a:xfrm>
            <a:off x="0" y="8899525"/>
            <a:ext cx="30495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2" tIns="46621" rIns="93242" bIns="46621" numCol="1" anchor="b" anchorCtr="0" compatLnSpc="1">
            <a:prstTxWarp prst="textNoShape">
              <a:avLst/>
            </a:prstTxWarp>
          </a:bodyPr>
          <a:lstStyle>
            <a:lvl1pPr defTabSz="931863">
              <a:defRPr sz="1200" b="0">
                <a:solidFill>
                  <a:schemeClr val="tx1"/>
                </a:solidFill>
                <a:latin typeface="Times New Roman" pitchFamily="18" charset="0"/>
              </a:defRPr>
            </a:lvl1pPr>
          </a:lstStyle>
          <a:p>
            <a:endParaRPr lang="en-US"/>
          </a:p>
        </p:txBody>
      </p:sp>
      <p:sp>
        <p:nvSpPr>
          <p:cNvPr id="119813" name="Rectangle 5"/>
          <p:cNvSpPr>
            <a:spLocks noGrp="1" noChangeArrowheads="1"/>
          </p:cNvSpPr>
          <p:nvPr>
            <p:ph type="sldNum" sz="quarter" idx="3"/>
          </p:nvPr>
        </p:nvSpPr>
        <p:spPr bwMode="auto">
          <a:xfrm>
            <a:off x="3986213" y="8899525"/>
            <a:ext cx="30495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2" tIns="46621" rIns="93242" bIns="46621" numCol="1" anchor="b" anchorCtr="0" compatLnSpc="1">
            <a:prstTxWarp prst="textNoShape">
              <a:avLst/>
            </a:prstTxWarp>
          </a:bodyPr>
          <a:lstStyle>
            <a:lvl1pPr algn="r" defTabSz="931863">
              <a:defRPr sz="1200" b="0">
                <a:solidFill>
                  <a:schemeClr val="tx1"/>
                </a:solidFill>
                <a:latin typeface="Times New Roman" pitchFamily="18" charset="0"/>
              </a:defRPr>
            </a:lvl1pPr>
          </a:lstStyle>
          <a:p>
            <a:fld id="{366FC402-0D2D-40BD-A6DA-0D6CF2D78346}" type="slidenum">
              <a:rPr lang="en-US"/>
              <a:pPr/>
              <a:t>‹#›</a:t>
            </a:fld>
            <a:endParaRPr lang="en-US"/>
          </a:p>
        </p:txBody>
      </p:sp>
    </p:spTree>
    <p:extLst>
      <p:ext uri="{BB962C8B-B14F-4D97-AF65-F5344CB8AC3E}">
        <p14:creationId xmlns:p14="http://schemas.microsoft.com/office/powerpoint/2010/main" val="4223928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4958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27" tIns="47264" rIns="94527" bIns="47264" numCol="1" anchor="t" anchorCtr="0" compatLnSpc="1">
            <a:prstTxWarp prst="textNoShape">
              <a:avLst/>
            </a:prstTxWarp>
          </a:bodyPr>
          <a:lstStyle>
            <a:lvl1pPr defTabSz="944563">
              <a:defRPr sz="1200" b="0">
                <a:solidFill>
                  <a:schemeClr val="tx1"/>
                </a:solidFill>
                <a:latin typeface="Times New Roman" pitchFamily="18" charset="0"/>
              </a:defRPr>
            </a:lvl1pPr>
          </a:lstStyle>
          <a:p>
            <a:endParaRPr lang="en-US"/>
          </a:p>
        </p:txBody>
      </p:sp>
      <p:sp>
        <p:nvSpPr>
          <p:cNvPr id="10243" name="Rectangle 3"/>
          <p:cNvSpPr>
            <a:spLocks noGrp="1" noChangeArrowheads="1"/>
          </p:cNvSpPr>
          <p:nvPr>
            <p:ph type="dt" idx="1"/>
          </p:nvPr>
        </p:nvSpPr>
        <p:spPr bwMode="auto">
          <a:xfrm>
            <a:off x="3986213" y="0"/>
            <a:ext cx="30495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27" tIns="47264" rIns="94527" bIns="47264" numCol="1" anchor="t" anchorCtr="0" compatLnSpc="1">
            <a:prstTxWarp prst="textNoShape">
              <a:avLst/>
            </a:prstTxWarp>
          </a:bodyPr>
          <a:lstStyle>
            <a:lvl1pPr algn="r" defTabSz="944563">
              <a:defRPr sz="1200" b="0">
                <a:solidFill>
                  <a:schemeClr val="tx1"/>
                </a:solidFill>
                <a:latin typeface="Times New Roman" pitchFamily="18" charset="0"/>
              </a:defRPr>
            </a:lvl1pPr>
          </a:lstStyle>
          <a:p>
            <a:endParaRPr lang="en-US"/>
          </a:p>
        </p:txBody>
      </p:sp>
      <p:sp>
        <p:nvSpPr>
          <p:cNvPr id="10244" name="Rectangle 4"/>
          <p:cNvSpPr>
            <a:spLocks noGrp="1" noRot="1" noChangeAspect="1" noChangeArrowheads="1" noTextEdit="1"/>
          </p:cNvSpPr>
          <p:nvPr>
            <p:ph type="sldImg" idx="2"/>
          </p:nvPr>
        </p:nvSpPr>
        <p:spPr bwMode="auto">
          <a:xfrm>
            <a:off x="1182688" y="698500"/>
            <a:ext cx="4668837" cy="35020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36625" y="4433888"/>
            <a:ext cx="5162550" cy="42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27" tIns="47264" rIns="94527" bIns="472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67775"/>
            <a:ext cx="304958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27" tIns="47264" rIns="94527" bIns="47264" numCol="1" anchor="b" anchorCtr="0" compatLnSpc="1">
            <a:prstTxWarp prst="textNoShape">
              <a:avLst/>
            </a:prstTxWarp>
          </a:bodyPr>
          <a:lstStyle>
            <a:lvl1pPr defTabSz="944563">
              <a:defRPr sz="1200" b="0">
                <a:solidFill>
                  <a:schemeClr val="tx1"/>
                </a:solidFill>
                <a:latin typeface="Times New Roman" pitchFamily="18" charset="0"/>
              </a:defRPr>
            </a:lvl1pPr>
          </a:lstStyle>
          <a:p>
            <a:endParaRPr lang="en-US"/>
          </a:p>
        </p:txBody>
      </p:sp>
      <p:sp>
        <p:nvSpPr>
          <p:cNvPr id="10247" name="Rectangle 7"/>
          <p:cNvSpPr>
            <a:spLocks noGrp="1" noChangeArrowheads="1"/>
          </p:cNvSpPr>
          <p:nvPr>
            <p:ph type="sldNum" sz="quarter" idx="5"/>
          </p:nvPr>
        </p:nvSpPr>
        <p:spPr bwMode="auto">
          <a:xfrm>
            <a:off x="3986213" y="8867775"/>
            <a:ext cx="30495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27" tIns="47264" rIns="94527" bIns="47264" numCol="1" anchor="b" anchorCtr="0" compatLnSpc="1">
            <a:prstTxWarp prst="textNoShape">
              <a:avLst/>
            </a:prstTxWarp>
          </a:bodyPr>
          <a:lstStyle>
            <a:lvl1pPr algn="r" defTabSz="944563">
              <a:defRPr sz="1200" b="0">
                <a:solidFill>
                  <a:schemeClr val="tx1"/>
                </a:solidFill>
                <a:latin typeface="Times New Roman" pitchFamily="18" charset="0"/>
              </a:defRPr>
            </a:lvl1pPr>
          </a:lstStyle>
          <a:p>
            <a:fld id="{171BDC90-B262-449B-B299-82D923C87FFC}" type="slidenum">
              <a:rPr lang="en-US"/>
              <a:pPr/>
              <a:t>‹#›</a:t>
            </a:fld>
            <a:endParaRPr lang="en-US"/>
          </a:p>
        </p:txBody>
      </p:sp>
    </p:spTree>
    <p:extLst>
      <p:ext uri="{BB962C8B-B14F-4D97-AF65-F5344CB8AC3E}">
        <p14:creationId xmlns:p14="http://schemas.microsoft.com/office/powerpoint/2010/main" val="3187036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44563">
              <a:defRPr sz="2800" b="1">
                <a:solidFill>
                  <a:schemeClr val="hlink"/>
                </a:solidFill>
                <a:latin typeface="Tw Cen MT" pitchFamily="34" charset="0"/>
              </a:defRPr>
            </a:lvl1pPr>
            <a:lvl2pPr marL="742950" indent="-285750" defTabSz="944563">
              <a:defRPr sz="2800" b="1">
                <a:solidFill>
                  <a:schemeClr val="hlink"/>
                </a:solidFill>
                <a:latin typeface="Tw Cen MT" pitchFamily="34" charset="0"/>
              </a:defRPr>
            </a:lvl2pPr>
            <a:lvl3pPr marL="1143000" indent="-228600" defTabSz="944563">
              <a:defRPr sz="2800" b="1">
                <a:solidFill>
                  <a:schemeClr val="hlink"/>
                </a:solidFill>
                <a:latin typeface="Tw Cen MT" pitchFamily="34" charset="0"/>
              </a:defRPr>
            </a:lvl3pPr>
            <a:lvl4pPr marL="1600200" indent="-228600" defTabSz="944563">
              <a:defRPr sz="2800" b="1">
                <a:solidFill>
                  <a:schemeClr val="hlink"/>
                </a:solidFill>
                <a:latin typeface="Tw Cen MT" pitchFamily="34" charset="0"/>
              </a:defRPr>
            </a:lvl4pPr>
            <a:lvl5pPr marL="2057400" indent="-228600" defTabSz="944563">
              <a:defRPr sz="2800" b="1">
                <a:solidFill>
                  <a:schemeClr val="hlink"/>
                </a:solidFill>
                <a:latin typeface="Tw Cen MT" pitchFamily="34" charset="0"/>
              </a:defRPr>
            </a:lvl5pPr>
            <a:lvl6pPr marL="2514600" indent="-228600" defTabSz="944563" eaLnBrk="0" fontAlgn="base" hangingPunct="0">
              <a:spcBef>
                <a:spcPct val="0"/>
              </a:spcBef>
              <a:spcAft>
                <a:spcPct val="0"/>
              </a:spcAft>
              <a:defRPr sz="2800" b="1">
                <a:solidFill>
                  <a:schemeClr val="hlink"/>
                </a:solidFill>
                <a:latin typeface="Tw Cen MT" pitchFamily="34" charset="0"/>
              </a:defRPr>
            </a:lvl6pPr>
            <a:lvl7pPr marL="2971800" indent="-228600" defTabSz="944563" eaLnBrk="0" fontAlgn="base" hangingPunct="0">
              <a:spcBef>
                <a:spcPct val="0"/>
              </a:spcBef>
              <a:spcAft>
                <a:spcPct val="0"/>
              </a:spcAft>
              <a:defRPr sz="2800" b="1">
                <a:solidFill>
                  <a:schemeClr val="hlink"/>
                </a:solidFill>
                <a:latin typeface="Tw Cen MT" pitchFamily="34" charset="0"/>
              </a:defRPr>
            </a:lvl7pPr>
            <a:lvl8pPr marL="3429000" indent="-228600" defTabSz="944563" eaLnBrk="0" fontAlgn="base" hangingPunct="0">
              <a:spcBef>
                <a:spcPct val="0"/>
              </a:spcBef>
              <a:spcAft>
                <a:spcPct val="0"/>
              </a:spcAft>
              <a:defRPr sz="2800" b="1">
                <a:solidFill>
                  <a:schemeClr val="hlink"/>
                </a:solidFill>
                <a:latin typeface="Tw Cen MT" pitchFamily="34" charset="0"/>
              </a:defRPr>
            </a:lvl8pPr>
            <a:lvl9pPr marL="3886200" indent="-228600" defTabSz="944563" eaLnBrk="0" fontAlgn="base" hangingPunct="0">
              <a:spcBef>
                <a:spcPct val="0"/>
              </a:spcBef>
              <a:spcAft>
                <a:spcPct val="0"/>
              </a:spcAft>
              <a:defRPr sz="2800" b="1">
                <a:solidFill>
                  <a:schemeClr val="hlink"/>
                </a:solidFill>
                <a:latin typeface="Tw Cen MT" pitchFamily="34" charset="0"/>
              </a:defRPr>
            </a:lvl9pPr>
          </a:lstStyle>
          <a:p>
            <a:fld id="{13ACF842-6299-4CA1-AAA8-102E5C688478}" type="slidenum">
              <a:rPr lang="en-US" sz="1200" b="0" smtClean="0">
                <a:solidFill>
                  <a:schemeClr val="tx1"/>
                </a:solidFill>
                <a:latin typeface="Times New Roman" pitchFamily="18" charset="0"/>
              </a:rPr>
              <a:pPr/>
              <a:t>8</a:t>
            </a:fld>
            <a:endParaRPr lang="en-US" sz="1200" b="0" smtClean="0">
              <a:solidFill>
                <a:schemeClr val="tx1"/>
              </a:solidFill>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smtClean="0"/>
              <a:t>Please note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44563">
              <a:defRPr sz="2800" b="1">
                <a:solidFill>
                  <a:schemeClr val="hlink"/>
                </a:solidFill>
                <a:latin typeface="Tw Cen MT" pitchFamily="34" charset="0"/>
              </a:defRPr>
            </a:lvl1pPr>
            <a:lvl2pPr marL="742950" indent="-285750" defTabSz="944563">
              <a:defRPr sz="2800" b="1">
                <a:solidFill>
                  <a:schemeClr val="hlink"/>
                </a:solidFill>
                <a:latin typeface="Tw Cen MT" pitchFamily="34" charset="0"/>
              </a:defRPr>
            </a:lvl2pPr>
            <a:lvl3pPr marL="1143000" indent="-228600" defTabSz="944563">
              <a:defRPr sz="2800" b="1">
                <a:solidFill>
                  <a:schemeClr val="hlink"/>
                </a:solidFill>
                <a:latin typeface="Tw Cen MT" pitchFamily="34" charset="0"/>
              </a:defRPr>
            </a:lvl3pPr>
            <a:lvl4pPr marL="1600200" indent="-228600" defTabSz="944563">
              <a:defRPr sz="2800" b="1">
                <a:solidFill>
                  <a:schemeClr val="hlink"/>
                </a:solidFill>
                <a:latin typeface="Tw Cen MT" pitchFamily="34" charset="0"/>
              </a:defRPr>
            </a:lvl4pPr>
            <a:lvl5pPr marL="2057400" indent="-228600" defTabSz="944563">
              <a:defRPr sz="2800" b="1">
                <a:solidFill>
                  <a:schemeClr val="hlink"/>
                </a:solidFill>
                <a:latin typeface="Tw Cen MT" pitchFamily="34" charset="0"/>
              </a:defRPr>
            </a:lvl5pPr>
            <a:lvl6pPr marL="2514600" indent="-228600" defTabSz="944563" eaLnBrk="0" fontAlgn="base" hangingPunct="0">
              <a:spcBef>
                <a:spcPct val="0"/>
              </a:spcBef>
              <a:spcAft>
                <a:spcPct val="0"/>
              </a:spcAft>
              <a:defRPr sz="2800" b="1">
                <a:solidFill>
                  <a:schemeClr val="hlink"/>
                </a:solidFill>
                <a:latin typeface="Tw Cen MT" pitchFamily="34" charset="0"/>
              </a:defRPr>
            </a:lvl6pPr>
            <a:lvl7pPr marL="2971800" indent="-228600" defTabSz="944563" eaLnBrk="0" fontAlgn="base" hangingPunct="0">
              <a:spcBef>
                <a:spcPct val="0"/>
              </a:spcBef>
              <a:spcAft>
                <a:spcPct val="0"/>
              </a:spcAft>
              <a:defRPr sz="2800" b="1">
                <a:solidFill>
                  <a:schemeClr val="hlink"/>
                </a:solidFill>
                <a:latin typeface="Tw Cen MT" pitchFamily="34" charset="0"/>
              </a:defRPr>
            </a:lvl7pPr>
            <a:lvl8pPr marL="3429000" indent="-228600" defTabSz="944563" eaLnBrk="0" fontAlgn="base" hangingPunct="0">
              <a:spcBef>
                <a:spcPct val="0"/>
              </a:spcBef>
              <a:spcAft>
                <a:spcPct val="0"/>
              </a:spcAft>
              <a:defRPr sz="2800" b="1">
                <a:solidFill>
                  <a:schemeClr val="hlink"/>
                </a:solidFill>
                <a:latin typeface="Tw Cen MT" pitchFamily="34" charset="0"/>
              </a:defRPr>
            </a:lvl8pPr>
            <a:lvl9pPr marL="3886200" indent="-228600" defTabSz="944563" eaLnBrk="0" fontAlgn="base" hangingPunct="0">
              <a:spcBef>
                <a:spcPct val="0"/>
              </a:spcBef>
              <a:spcAft>
                <a:spcPct val="0"/>
              </a:spcAft>
              <a:defRPr sz="2800" b="1">
                <a:solidFill>
                  <a:schemeClr val="hlink"/>
                </a:solidFill>
                <a:latin typeface="Tw Cen MT" pitchFamily="34" charset="0"/>
              </a:defRPr>
            </a:lvl9pPr>
          </a:lstStyle>
          <a:p>
            <a:fld id="{E1BF64B0-B038-4E52-BF9E-7ECB0746A5A6}" type="slidenum">
              <a:rPr lang="en-US" sz="1200" b="0" smtClean="0">
                <a:solidFill>
                  <a:schemeClr val="tx1"/>
                </a:solidFill>
                <a:latin typeface="Times New Roman" pitchFamily="18" charset="0"/>
              </a:rPr>
              <a:pPr/>
              <a:t>9</a:t>
            </a:fld>
            <a:endParaRPr lang="en-US" sz="1200" b="0" smtClean="0">
              <a:solidFill>
                <a:schemeClr val="tx1"/>
              </a:solidFill>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Petition</a:t>
            </a:r>
            <a:r>
              <a:rPr lang="en-US" baseline="0" dirty="0" smtClean="0"/>
              <a:t> 182 in old days. </a:t>
            </a:r>
            <a:endParaRPr lang="en-US" dirty="0"/>
          </a:p>
        </p:txBody>
      </p:sp>
      <p:sp>
        <p:nvSpPr>
          <p:cNvPr id="4" name="Slide Number Placeholder 3"/>
          <p:cNvSpPr>
            <a:spLocks noGrp="1"/>
          </p:cNvSpPr>
          <p:nvPr>
            <p:ph type="sldNum" sz="quarter" idx="10"/>
          </p:nvPr>
        </p:nvSpPr>
        <p:spPr/>
        <p:txBody>
          <a:bodyPr/>
          <a:lstStyle/>
          <a:p>
            <a:fld id="{171BDC90-B262-449B-B299-82D923C87FFC}" type="slidenum">
              <a:rPr lang="en-US" smtClean="0"/>
              <a:pPr/>
              <a:t>14</a:t>
            </a:fld>
            <a:endParaRPr lang="en-US"/>
          </a:p>
        </p:txBody>
      </p:sp>
    </p:spTree>
    <p:extLst>
      <p:ext uri="{BB962C8B-B14F-4D97-AF65-F5344CB8AC3E}">
        <p14:creationId xmlns:p14="http://schemas.microsoft.com/office/powerpoint/2010/main" val="160482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Continuation declaration.</a:t>
            </a:r>
            <a:r>
              <a:rPr lang="en-US" baseline="0" dirty="0" smtClean="0"/>
              <a:t> Must put in new form to meet the current requirements.</a:t>
            </a:r>
            <a:endParaRPr lang="en-US" dirty="0"/>
          </a:p>
        </p:txBody>
      </p:sp>
      <p:sp>
        <p:nvSpPr>
          <p:cNvPr id="4" name="Slide Number Placeholder 3"/>
          <p:cNvSpPr>
            <a:spLocks noGrp="1"/>
          </p:cNvSpPr>
          <p:nvPr>
            <p:ph type="sldNum" sz="quarter" idx="10"/>
          </p:nvPr>
        </p:nvSpPr>
        <p:spPr/>
        <p:txBody>
          <a:bodyPr/>
          <a:lstStyle/>
          <a:p>
            <a:fld id="{171BDC90-B262-449B-B299-82D923C87FFC}" type="slidenum">
              <a:rPr lang="en-US" smtClean="0"/>
              <a:pPr/>
              <a:t>17</a:t>
            </a:fld>
            <a:endParaRPr lang="en-US"/>
          </a:p>
        </p:txBody>
      </p:sp>
    </p:spTree>
    <p:extLst>
      <p:ext uri="{BB962C8B-B14F-4D97-AF65-F5344CB8AC3E}">
        <p14:creationId xmlns:p14="http://schemas.microsoft.com/office/powerpoint/2010/main" val="316464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PTO/SB/81</a:t>
            </a:r>
            <a:endParaRPr lang="en-US" dirty="0"/>
          </a:p>
        </p:txBody>
      </p:sp>
      <p:sp>
        <p:nvSpPr>
          <p:cNvPr id="4" name="Slide Number Placeholder 3"/>
          <p:cNvSpPr>
            <a:spLocks noGrp="1"/>
          </p:cNvSpPr>
          <p:nvPr>
            <p:ph type="sldNum" sz="quarter" idx="10"/>
          </p:nvPr>
        </p:nvSpPr>
        <p:spPr/>
        <p:txBody>
          <a:bodyPr/>
          <a:lstStyle/>
          <a:p>
            <a:fld id="{171BDC90-B262-449B-B299-82D923C87FFC}" type="slidenum">
              <a:rPr lang="en-US" smtClean="0"/>
              <a:pPr/>
              <a:t>20</a:t>
            </a:fld>
            <a:endParaRPr lang="en-US"/>
          </a:p>
        </p:txBody>
      </p:sp>
    </p:spTree>
    <p:extLst>
      <p:ext uri="{BB962C8B-B14F-4D97-AF65-F5344CB8AC3E}">
        <p14:creationId xmlns:p14="http://schemas.microsoft.com/office/powerpoint/2010/main" val="158111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1BDC90-B262-449B-B299-82D923C87FFC}" type="slidenum">
              <a:rPr lang="en-US" smtClean="0"/>
              <a:pPr/>
              <a:t>21</a:t>
            </a:fld>
            <a:endParaRPr lang="en-US"/>
          </a:p>
        </p:txBody>
      </p:sp>
    </p:spTree>
    <p:extLst>
      <p:ext uri="{BB962C8B-B14F-4D97-AF65-F5344CB8AC3E}">
        <p14:creationId xmlns:p14="http://schemas.microsoft.com/office/powerpoint/2010/main" val="76320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assigned</a:t>
            </a:r>
            <a:r>
              <a:rPr lang="en-US" baseline="0" dirty="0" smtClean="0"/>
              <a:t> need  ADS. </a:t>
            </a:r>
            <a:endParaRPr lang="en-US" dirty="0"/>
          </a:p>
        </p:txBody>
      </p:sp>
      <p:sp>
        <p:nvSpPr>
          <p:cNvPr id="4" name="Slide Number Placeholder 3"/>
          <p:cNvSpPr>
            <a:spLocks noGrp="1"/>
          </p:cNvSpPr>
          <p:nvPr>
            <p:ph type="sldNum" sz="quarter" idx="10"/>
          </p:nvPr>
        </p:nvSpPr>
        <p:spPr/>
        <p:txBody>
          <a:bodyPr/>
          <a:lstStyle/>
          <a:p>
            <a:fld id="{171BDC90-B262-449B-B299-82D923C87FFC}" type="slidenum">
              <a:rPr lang="en-US" smtClean="0"/>
              <a:pPr/>
              <a:t>29</a:t>
            </a:fld>
            <a:endParaRPr lang="en-US"/>
          </a:p>
        </p:txBody>
      </p:sp>
    </p:spTree>
    <p:extLst>
      <p:ext uri="{BB962C8B-B14F-4D97-AF65-F5344CB8AC3E}">
        <p14:creationId xmlns:p14="http://schemas.microsoft.com/office/powerpoint/2010/main" val="138310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1BDC90-B262-449B-B299-82D923C87FFC}" type="slidenum">
              <a:rPr lang="en-US" smtClean="0"/>
              <a:pPr/>
              <a:t>38</a:t>
            </a:fld>
            <a:endParaRPr lang="en-US"/>
          </a:p>
        </p:txBody>
      </p:sp>
    </p:spTree>
    <p:extLst>
      <p:ext uri="{BB962C8B-B14F-4D97-AF65-F5344CB8AC3E}">
        <p14:creationId xmlns:p14="http://schemas.microsoft.com/office/powerpoint/2010/main" val="457818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2" name="Rectangle 4"/>
          <p:cNvSpPr>
            <a:spLocks noGrp="1" noChangeArrowheads="1"/>
          </p:cNvSpPr>
          <p:nvPr>
            <p:ph type="subTitle" sz="quarter" idx="1"/>
          </p:nvPr>
        </p:nvSpPr>
        <p:spPr>
          <a:xfrm>
            <a:off x="1371600" y="3886200"/>
            <a:ext cx="6400800" cy="1752600"/>
          </a:xfrm>
        </p:spPr>
        <p:txBody>
          <a:bodyPr/>
          <a:lstStyle>
            <a:lvl1pPr marL="0" indent="0" algn="ctr">
              <a:defRPr sz="2000" b="1">
                <a:solidFill>
                  <a:schemeClr val="tx1"/>
                </a:solidFill>
              </a:defRPr>
            </a:lvl1pPr>
          </a:lstStyle>
          <a:p>
            <a:pPr lvl="0"/>
            <a:r>
              <a:rPr lang="en-US" noProof="0" smtClean="0"/>
              <a:t>Subtitle</a:t>
            </a:r>
          </a:p>
        </p:txBody>
      </p:sp>
      <p:sp>
        <p:nvSpPr>
          <p:cNvPr id="27653" name="Rectangle 5"/>
          <p:cNvSpPr>
            <a:spLocks noGrp="1" noChangeArrowheads="1"/>
          </p:cNvSpPr>
          <p:nvPr>
            <p:ph type="dt" sz="quarter" idx="2"/>
          </p:nvPr>
        </p:nvSpPr>
        <p:spPr>
          <a:xfrm>
            <a:off x="381000" y="6248400"/>
            <a:ext cx="1905000" cy="457200"/>
          </a:xfrm>
        </p:spPr>
        <p:txBody>
          <a:bodyPr/>
          <a:lstStyle>
            <a:lvl1pPr>
              <a:defRPr/>
            </a:lvl1pPr>
          </a:lstStyle>
          <a:p>
            <a:endParaRPr lang="en-US"/>
          </a:p>
        </p:txBody>
      </p:sp>
      <p:sp>
        <p:nvSpPr>
          <p:cNvPr id="27654"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7655" name="Rectangle 7"/>
          <p:cNvSpPr>
            <a:spLocks noGrp="1" noChangeArrowheads="1"/>
          </p:cNvSpPr>
          <p:nvPr>
            <p:ph type="sldNum" sz="quarter" idx="4"/>
          </p:nvPr>
        </p:nvSpPr>
        <p:spPr>
          <a:xfrm>
            <a:off x="6858000" y="6248400"/>
            <a:ext cx="1905000" cy="457200"/>
          </a:xfrm>
        </p:spPr>
        <p:txBody>
          <a:bodyPr/>
          <a:lstStyle>
            <a:lvl1pPr>
              <a:defRPr>
                <a:solidFill>
                  <a:schemeClr val="tx1"/>
                </a:solidFill>
              </a:defRPr>
            </a:lvl1pPr>
          </a:lstStyle>
          <a:p>
            <a:fld id="{57A4CFCA-AE8B-42E4-9995-EAA72E9ED6BB}" type="slidenum">
              <a:rPr lang="en-US"/>
              <a:pPr/>
              <a:t>‹#›</a:t>
            </a:fld>
            <a:endParaRPr lang="en-US"/>
          </a:p>
        </p:txBody>
      </p:sp>
      <p:pic>
        <p:nvPicPr>
          <p:cNvPr id="27658" name="Picture 10" descr="USPTOwords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990600"/>
            <a:ext cx="3352800" cy="1147763"/>
          </a:xfrm>
          <a:prstGeom prst="rect">
            <a:avLst/>
          </a:prstGeom>
          <a:noFill/>
          <a:extLst>
            <a:ext uri="{909E8E84-426E-40DD-AFC4-6F175D3DCCD1}">
              <a14:hiddenFill xmlns:a14="http://schemas.microsoft.com/office/drawing/2010/main">
                <a:solidFill>
                  <a:srgbClr val="FFFFFF"/>
                </a:solidFill>
              </a14:hiddenFill>
            </a:ext>
          </a:extLst>
        </p:spPr>
      </p:pic>
      <p:grpSp>
        <p:nvGrpSpPr>
          <p:cNvPr id="27659" name="Group 11"/>
          <p:cNvGrpSpPr>
            <a:grpSpLocks/>
          </p:cNvGrpSpPr>
          <p:nvPr/>
        </p:nvGrpSpPr>
        <p:grpSpPr bwMode="auto">
          <a:xfrm>
            <a:off x="-838200" y="2971800"/>
            <a:ext cx="9982200" cy="288925"/>
            <a:chOff x="-528" y="2122"/>
            <a:chExt cx="6288" cy="182"/>
          </a:xfrm>
        </p:grpSpPr>
        <p:sp>
          <p:nvSpPr>
            <p:cNvPr id="27660" name="Rectangle 12"/>
            <p:cNvSpPr>
              <a:spLocks noChangeArrowheads="1"/>
            </p:cNvSpPr>
            <p:nvPr/>
          </p:nvSpPr>
          <p:spPr bwMode="gray">
            <a:xfrm>
              <a:off x="0" y="2174"/>
              <a:ext cx="5760" cy="78"/>
            </a:xfrm>
            <a:prstGeom prst="rect">
              <a:avLst/>
            </a:prstGeom>
            <a:gradFill rotWithShape="0">
              <a:gsLst>
                <a:gs pos="0">
                  <a:srgbClr val="000036"/>
                </a:gs>
                <a:gs pos="50000">
                  <a:srgbClr val="5B5B99"/>
                </a:gs>
                <a:gs pos="100000">
                  <a:srgbClr val="000036"/>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7661" name="AutoShape 13"/>
            <p:cNvSpPr>
              <a:spLocks noChangeArrowheads="1"/>
            </p:cNvSpPr>
            <p:nvPr/>
          </p:nvSpPr>
          <p:spPr bwMode="auto">
            <a:xfrm>
              <a:off x="-528" y="2122"/>
              <a:ext cx="192" cy="182"/>
            </a:xfrm>
            <a:prstGeom prst="star5">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7662" name="Object 14"/>
          <p:cNvGraphicFramePr>
            <a:graphicFrameLocks noChangeAspect="1"/>
          </p:cNvGraphicFramePr>
          <p:nvPr/>
        </p:nvGraphicFramePr>
        <p:xfrm>
          <a:off x="1828800" y="838200"/>
          <a:ext cx="1447800" cy="1447800"/>
        </p:xfrm>
        <a:graphic>
          <a:graphicData uri="http://schemas.openxmlformats.org/presentationml/2006/ole">
            <mc:AlternateContent xmlns:mc="http://schemas.openxmlformats.org/markup-compatibility/2006">
              <mc:Choice xmlns:v="urn:schemas-microsoft-com:vml" Requires="v">
                <p:oleObj spid="_x0000_s27699" name="Photo Editor Photo" r:id="rId4" imgW="3238952" imgH="3238952" progId="MSPhotoEd.3">
                  <p:embed/>
                </p:oleObj>
              </mc:Choice>
              <mc:Fallback>
                <p:oleObj name="Photo Editor Photo" r:id="rId4" imgW="3238952" imgH="3238952" progId="MSPhotoEd.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8382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3" name="Rectangle 15"/>
          <p:cNvSpPr>
            <a:spLocks noGrp="1" noChangeArrowheads="1"/>
          </p:cNvSpPr>
          <p:nvPr>
            <p:ph type="ctrTitle" sz="quarter"/>
          </p:nvPr>
        </p:nvSpPr>
        <p:spPr>
          <a:xfrm>
            <a:off x="685800" y="2130425"/>
            <a:ext cx="7772400" cy="1470025"/>
          </a:xfrm>
        </p:spPr>
        <p:txBody>
          <a:bodyPr lIns="91440" tIns="45720" rIns="91440" bIns="45720" anchor="ctr"/>
          <a:lstStyle>
            <a:lvl1pPr>
              <a:defRPr>
                <a:solidFill>
                  <a:schemeClr val="tx2"/>
                </a:solidFill>
              </a:defRPr>
            </a:lvl1pPr>
          </a:lstStyle>
          <a:p>
            <a:pPr lvl="0"/>
            <a:r>
              <a:rPr 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522ED0-6534-427B-BEF2-719A182CA3BE}" type="slidenum">
              <a:rPr lang="en-US"/>
              <a:pPr/>
              <a:t>‹#›</a:t>
            </a:fld>
            <a:endParaRPr lang="en-US"/>
          </a:p>
        </p:txBody>
      </p:sp>
    </p:spTree>
    <p:extLst>
      <p:ext uri="{BB962C8B-B14F-4D97-AF65-F5344CB8AC3E}">
        <p14:creationId xmlns:p14="http://schemas.microsoft.com/office/powerpoint/2010/main" val="33921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66700"/>
            <a:ext cx="1931987"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5050" y="266700"/>
            <a:ext cx="5643563"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ABFA3D-968C-48D7-97EF-92B47FA9B153}" type="slidenum">
              <a:rPr lang="en-US"/>
              <a:pPr/>
              <a:t>‹#›</a:t>
            </a:fld>
            <a:endParaRPr lang="en-US"/>
          </a:p>
        </p:txBody>
      </p:sp>
    </p:spTree>
    <p:extLst>
      <p:ext uri="{BB962C8B-B14F-4D97-AF65-F5344CB8AC3E}">
        <p14:creationId xmlns:p14="http://schemas.microsoft.com/office/powerpoint/2010/main" val="90312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7328BA-44C0-4073-B2EC-326DBDD8AFA4}" type="slidenum">
              <a:rPr lang="en-US"/>
              <a:pPr/>
              <a:t>‹#›</a:t>
            </a:fld>
            <a:endParaRPr lang="en-US"/>
          </a:p>
        </p:txBody>
      </p:sp>
    </p:spTree>
    <p:extLst>
      <p:ext uri="{BB962C8B-B14F-4D97-AF65-F5344CB8AC3E}">
        <p14:creationId xmlns:p14="http://schemas.microsoft.com/office/powerpoint/2010/main" val="207734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5EAB5-12E0-4339-8C0C-49C13BBC03BF}" type="slidenum">
              <a:rPr lang="en-US"/>
              <a:pPr/>
              <a:t>‹#›</a:t>
            </a:fld>
            <a:endParaRPr lang="en-US"/>
          </a:p>
        </p:txBody>
      </p:sp>
    </p:spTree>
    <p:extLst>
      <p:ext uri="{BB962C8B-B14F-4D97-AF65-F5344CB8AC3E}">
        <p14:creationId xmlns:p14="http://schemas.microsoft.com/office/powerpoint/2010/main" val="358344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505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E7D1FA-9DF2-4658-BB8E-2F3F12332CEF}" type="slidenum">
              <a:rPr lang="en-US"/>
              <a:pPr/>
              <a:t>‹#›</a:t>
            </a:fld>
            <a:endParaRPr lang="en-US"/>
          </a:p>
        </p:txBody>
      </p:sp>
    </p:spTree>
    <p:extLst>
      <p:ext uri="{BB962C8B-B14F-4D97-AF65-F5344CB8AC3E}">
        <p14:creationId xmlns:p14="http://schemas.microsoft.com/office/powerpoint/2010/main" val="57115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F37C3C9-571A-478E-9674-4EEF76AD13C5}" type="slidenum">
              <a:rPr lang="en-US"/>
              <a:pPr/>
              <a:t>‹#›</a:t>
            </a:fld>
            <a:endParaRPr lang="en-US"/>
          </a:p>
        </p:txBody>
      </p:sp>
    </p:spTree>
    <p:extLst>
      <p:ext uri="{BB962C8B-B14F-4D97-AF65-F5344CB8AC3E}">
        <p14:creationId xmlns:p14="http://schemas.microsoft.com/office/powerpoint/2010/main" val="119544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0B2BD4-DC0C-4D54-9D18-8C41A12CF60A}" type="slidenum">
              <a:rPr lang="en-US"/>
              <a:pPr/>
              <a:t>‹#›</a:t>
            </a:fld>
            <a:endParaRPr lang="en-US"/>
          </a:p>
        </p:txBody>
      </p:sp>
    </p:spTree>
    <p:extLst>
      <p:ext uri="{BB962C8B-B14F-4D97-AF65-F5344CB8AC3E}">
        <p14:creationId xmlns:p14="http://schemas.microsoft.com/office/powerpoint/2010/main" val="75324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FAA4F52-73DC-4941-BDBE-487BB768FBDA}" type="slidenum">
              <a:rPr lang="en-US"/>
              <a:pPr/>
              <a:t>‹#›</a:t>
            </a:fld>
            <a:endParaRPr lang="en-US"/>
          </a:p>
        </p:txBody>
      </p:sp>
    </p:spTree>
    <p:extLst>
      <p:ext uri="{BB962C8B-B14F-4D97-AF65-F5344CB8AC3E}">
        <p14:creationId xmlns:p14="http://schemas.microsoft.com/office/powerpoint/2010/main" val="249417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204919-3816-4B20-8803-06E350A837B1}" type="slidenum">
              <a:rPr lang="en-US"/>
              <a:pPr/>
              <a:t>‹#›</a:t>
            </a:fld>
            <a:endParaRPr lang="en-US"/>
          </a:p>
        </p:txBody>
      </p:sp>
    </p:spTree>
    <p:extLst>
      <p:ext uri="{BB962C8B-B14F-4D97-AF65-F5344CB8AC3E}">
        <p14:creationId xmlns:p14="http://schemas.microsoft.com/office/powerpoint/2010/main" val="115459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90B8E8-5465-4EC4-BF00-F30CF08196B8}" type="slidenum">
              <a:rPr lang="en-US"/>
              <a:pPr/>
              <a:t>‹#›</a:t>
            </a:fld>
            <a:endParaRPr lang="en-US"/>
          </a:p>
        </p:txBody>
      </p:sp>
    </p:spTree>
    <p:extLst>
      <p:ext uri="{BB962C8B-B14F-4D97-AF65-F5344CB8AC3E}">
        <p14:creationId xmlns:p14="http://schemas.microsoft.com/office/powerpoint/2010/main" val="40891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bwMode="auto">
          <a:xfrm>
            <a:off x="1295400" y="266700"/>
            <a:ext cx="67818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nvPr>
        </p:nvSpPr>
        <p:spPr bwMode="auto">
          <a:xfrm>
            <a:off x="1035050" y="1676400"/>
            <a:ext cx="7727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Insert text here.</a:t>
            </a:r>
          </a:p>
        </p:txBody>
      </p:sp>
      <p:sp>
        <p:nvSpPr>
          <p:cNvPr id="26629" name="Rectangle 5"/>
          <p:cNvSpPr>
            <a:spLocks noGrp="1" noChangeArrowheads="1"/>
          </p:cNvSpPr>
          <p:nvPr>
            <p:ph type="dt" sz="half" idx="2"/>
          </p:nvPr>
        </p:nvSpPr>
        <p:spPr bwMode="auto">
          <a:xfrm>
            <a:off x="3810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b="0">
                <a:solidFill>
                  <a:schemeClr val="tx1"/>
                </a:solidFill>
                <a:latin typeface="Times New Roman" pitchFamily="18" charset="0"/>
              </a:defRPr>
            </a:lvl1pPr>
          </a:lstStyle>
          <a:p>
            <a:endParaRPr lang="en-US"/>
          </a:p>
        </p:txBody>
      </p:sp>
      <p:sp>
        <p:nvSpPr>
          <p:cNvPr id="26630" name="Rectangle 6"/>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b="0">
                <a:solidFill>
                  <a:schemeClr val="tx1"/>
                </a:solidFill>
                <a:latin typeface="Times New Roman" pitchFamily="18" charset="0"/>
              </a:defRPr>
            </a:lvl1pPr>
          </a:lstStyle>
          <a:p>
            <a:endParaRPr lang="en-US"/>
          </a:p>
        </p:txBody>
      </p:sp>
      <p:sp>
        <p:nvSpPr>
          <p:cNvPr id="26631" name="Rectangle 7"/>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b="0">
                <a:solidFill>
                  <a:srgbClr val="000000"/>
                </a:solidFill>
                <a:latin typeface="Times New Roman" pitchFamily="18" charset="0"/>
              </a:defRPr>
            </a:lvl1pPr>
          </a:lstStyle>
          <a:p>
            <a:fld id="{87AF8D69-EF02-44CD-B3E7-E68FE690EE48}" type="slidenum">
              <a:rPr lang="en-US"/>
              <a:pPr/>
              <a:t>‹#›</a:t>
            </a:fld>
            <a:endParaRPr lang="en-US"/>
          </a:p>
        </p:txBody>
      </p:sp>
      <p:graphicFrame>
        <p:nvGraphicFramePr>
          <p:cNvPr id="26640" name="Object 16"/>
          <p:cNvGraphicFramePr>
            <a:graphicFrameLocks noChangeAspect="1"/>
          </p:cNvGraphicFramePr>
          <p:nvPr/>
        </p:nvGraphicFramePr>
        <p:xfrm>
          <a:off x="152400" y="152400"/>
          <a:ext cx="1143000" cy="1143000"/>
        </p:xfrm>
        <a:graphic>
          <a:graphicData uri="http://schemas.openxmlformats.org/presentationml/2006/ole">
            <mc:AlternateContent xmlns:mc="http://schemas.openxmlformats.org/markup-compatibility/2006">
              <mc:Choice xmlns:v="urn:schemas-microsoft-com:vml" Requires="v">
                <p:oleObj spid="_x0000_s26679" name="Photo Editor Photo" r:id="rId14" imgW="3238952" imgH="3238952" progId="MSPhotoEd.3">
                  <p:embed/>
                </p:oleObj>
              </mc:Choice>
              <mc:Fallback>
                <p:oleObj name="Photo Editor Photo" r:id="rId14" imgW="3238952" imgH="3238952" progId="MSPhotoEd.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524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6641" name="Group 17"/>
          <p:cNvGrpSpPr>
            <a:grpSpLocks/>
          </p:cNvGrpSpPr>
          <p:nvPr/>
        </p:nvGrpSpPr>
        <p:grpSpPr bwMode="auto">
          <a:xfrm>
            <a:off x="0" y="1447800"/>
            <a:ext cx="9829800" cy="288925"/>
            <a:chOff x="0" y="960"/>
            <a:chExt cx="6192" cy="182"/>
          </a:xfrm>
        </p:grpSpPr>
        <p:sp>
          <p:nvSpPr>
            <p:cNvPr id="26642" name="Rectangle 18"/>
            <p:cNvSpPr>
              <a:spLocks noChangeArrowheads="1"/>
            </p:cNvSpPr>
            <p:nvPr/>
          </p:nvSpPr>
          <p:spPr bwMode="gray">
            <a:xfrm>
              <a:off x="0" y="1012"/>
              <a:ext cx="5760" cy="78"/>
            </a:xfrm>
            <a:prstGeom prst="rect">
              <a:avLst/>
            </a:prstGeom>
            <a:gradFill rotWithShape="0">
              <a:gsLst>
                <a:gs pos="0">
                  <a:srgbClr val="000036"/>
                </a:gs>
                <a:gs pos="50000">
                  <a:srgbClr val="5B5B99"/>
                </a:gs>
                <a:gs pos="100000">
                  <a:srgbClr val="000036"/>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6643" name="AutoShape 19"/>
            <p:cNvSpPr>
              <a:spLocks noChangeArrowheads="1"/>
            </p:cNvSpPr>
            <p:nvPr/>
          </p:nvSpPr>
          <p:spPr bwMode="auto">
            <a:xfrm>
              <a:off x="6000" y="960"/>
              <a:ext cx="192" cy="182"/>
            </a:xfrm>
            <a:prstGeom prst="star5">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eaLnBrk="0" fontAlgn="base" hangingPunct="0">
        <a:spcBef>
          <a:spcPct val="0"/>
        </a:spcBef>
        <a:spcAft>
          <a:spcPct val="0"/>
        </a:spcAft>
        <a:defRPr sz="2800" b="1">
          <a:solidFill>
            <a:schemeClr val="bg2"/>
          </a:solidFill>
          <a:latin typeface="+mj-lt"/>
          <a:ea typeface="+mj-ea"/>
          <a:cs typeface="+mj-cs"/>
        </a:defRPr>
      </a:lvl1pPr>
      <a:lvl2pPr algn="ctr" rtl="0" eaLnBrk="0" fontAlgn="base" hangingPunct="0">
        <a:spcBef>
          <a:spcPct val="0"/>
        </a:spcBef>
        <a:spcAft>
          <a:spcPct val="0"/>
        </a:spcAft>
        <a:defRPr sz="2800" b="1">
          <a:solidFill>
            <a:schemeClr val="bg2"/>
          </a:solidFill>
          <a:latin typeface="Tw Cen MT" pitchFamily="34" charset="0"/>
        </a:defRPr>
      </a:lvl2pPr>
      <a:lvl3pPr algn="ctr" rtl="0" eaLnBrk="0" fontAlgn="base" hangingPunct="0">
        <a:spcBef>
          <a:spcPct val="0"/>
        </a:spcBef>
        <a:spcAft>
          <a:spcPct val="0"/>
        </a:spcAft>
        <a:defRPr sz="2800" b="1">
          <a:solidFill>
            <a:schemeClr val="bg2"/>
          </a:solidFill>
          <a:latin typeface="Tw Cen MT" pitchFamily="34" charset="0"/>
        </a:defRPr>
      </a:lvl3pPr>
      <a:lvl4pPr algn="ctr" rtl="0" eaLnBrk="0" fontAlgn="base" hangingPunct="0">
        <a:spcBef>
          <a:spcPct val="0"/>
        </a:spcBef>
        <a:spcAft>
          <a:spcPct val="0"/>
        </a:spcAft>
        <a:defRPr sz="2800" b="1">
          <a:solidFill>
            <a:schemeClr val="bg2"/>
          </a:solidFill>
          <a:latin typeface="Tw Cen MT" pitchFamily="34" charset="0"/>
        </a:defRPr>
      </a:lvl4pPr>
      <a:lvl5pPr algn="ctr" rtl="0" eaLnBrk="0" fontAlgn="base" hangingPunct="0">
        <a:spcBef>
          <a:spcPct val="0"/>
        </a:spcBef>
        <a:spcAft>
          <a:spcPct val="0"/>
        </a:spcAft>
        <a:defRPr sz="2800" b="1">
          <a:solidFill>
            <a:schemeClr val="bg2"/>
          </a:solidFill>
          <a:latin typeface="Tw Cen MT" pitchFamily="34" charset="0"/>
        </a:defRPr>
      </a:lvl5pPr>
      <a:lvl6pPr marL="457200" algn="ctr" rtl="0" eaLnBrk="0" fontAlgn="base" hangingPunct="0">
        <a:spcBef>
          <a:spcPct val="0"/>
        </a:spcBef>
        <a:spcAft>
          <a:spcPct val="0"/>
        </a:spcAft>
        <a:defRPr sz="2800" b="1">
          <a:solidFill>
            <a:schemeClr val="bg2"/>
          </a:solidFill>
          <a:latin typeface="Tw Cen MT" pitchFamily="34" charset="0"/>
        </a:defRPr>
      </a:lvl6pPr>
      <a:lvl7pPr marL="914400" algn="ctr" rtl="0" eaLnBrk="0" fontAlgn="base" hangingPunct="0">
        <a:spcBef>
          <a:spcPct val="0"/>
        </a:spcBef>
        <a:spcAft>
          <a:spcPct val="0"/>
        </a:spcAft>
        <a:defRPr sz="2800" b="1">
          <a:solidFill>
            <a:schemeClr val="bg2"/>
          </a:solidFill>
          <a:latin typeface="Tw Cen MT" pitchFamily="34" charset="0"/>
        </a:defRPr>
      </a:lvl7pPr>
      <a:lvl8pPr marL="1371600" algn="ctr" rtl="0" eaLnBrk="0" fontAlgn="base" hangingPunct="0">
        <a:spcBef>
          <a:spcPct val="0"/>
        </a:spcBef>
        <a:spcAft>
          <a:spcPct val="0"/>
        </a:spcAft>
        <a:defRPr sz="2800" b="1">
          <a:solidFill>
            <a:schemeClr val="bg2"/>
          </a:solidFill>
          <a:latin typeface="Tw Cen MT" pitchFamily="34" charset="0"/>
        </a:defRPr>
      </a:lvl8pPr>
      <a:lvl9pPr marL="1828800" algn="ctr" rtl="0" eaLnBrk="0" fontAlgn="base" hangingPunct="0">
        <a:spcBef>
          <a:spcPct val="0"/>
        </a:spcBef>
        <a:spcAft>
          <a:spcPct val="0"/>
        </a:spcAft>
        <a:defRPr sz="2800" b="1">
          <a:solidFill>
            <a:schemeClr val="bg2"/>
          </a:solidFill>
          <a:latin typeface="Tw Cen MT" pitchFamily="34"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defRPr sz="24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defRPr sz="2400">
          <a:solidFill>
            <a:schemeClr val="bg2"/>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lr>
          <a:schemeClr val="tx1"/>
        </a:buClr>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uspto.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E8B20031-759F-4AA6-8B60-0A657F25E68A}" type="slidenum">
              <a:rPr lang="en-US"/>
              <a:pPr/>
              <a:t>1</a:t>
            </a:fld>
            <a:endParaRPr lang="en-US"/>
          </a:p>
        </p:txBody>
      </p:sp>
      <p:sp>
        <p:nvSpPr>
          <p:cNvPr id="380930" name="Rectangle 2"/>
          <p:cNvSpPr>
            <a:spLocks noGrp="1" noChangeArrowheads="1"/>
          </p:cNvSpPr>
          <p:nvPr>
            <p:ph type="ctrTitle"/>
          </p:nvPr>
        </p:nvSpPr>
        <p:spPr/>
        <p:txBody>
          <a:bodyPr/>
          <a:lstStyle/>
          <a:p>
            <a:r>
              <a:rPr lang="en-US" dirty="0" smtClean="0">
                <a:solidFill>
                  <a:schemeClr val="tx1"/>
                </a:solidFill>
              </a:rPr>
              <a:t> REISSUES </a:t>
            </a:r>
            <a:endParaRPr lang="en-US" dirty="0">
              <a:solidFill>
                <a:schemeClr val="tx1"/>
              </a:solidFill>
            </a:endParaRPr>
          </a:p>
        </p:txBody>
      </p:sp>
      <p:sp>
        <p:nvSpPr>
          <p:cNvPr id="380931" name="Rectangle 3"/>
          <p:cNvSpPr>
            <a:spLocks noGrp="1" noChangeArrowheads="1"/>
          </p:cNvSpPr>
          <p:nvPr>
            <p:ph type="subTitle" idx="1"/>
          </p:nvPr>
        </p:nvSpPr>
        <p:spPr/>
        <p:txBody>
          <a:bodyPr/>
          <a:lstStyle/>
          <a:p>
            <a:r>
              <a:rPr lang="en-US" sz="2800" dirty="0" smtClean="0"/>
              <a:t>BEST PRACTICES IN REISSUES </a:t>
            </a:r>
          </a:p>
          <a:p>
            <a:r>
              <a:rPr lang="en-US" sz="2800" dirty="0" smtClean="0"/>
              <a:t>Pre &amp; On/After September 16, 2012</a:t>
            </a:r>
          </a:p>
          <a:p>
            <a:r>
              <a:rPr lang="en-US" sz="2800" dirty="0" smtClean="0"/>
              <a:t>Jean F Vollano </a:t>
            </a:r>
          </a:p>
          <a:p>
            <a:r>
              <a:rPr lang="en-US" sz="2800" dirty="0" smtClean="0"/>
              <a:t>QAS 1600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F105A486-12B6-45F4-BABF-8A573F9A7738}" type="slidenum">
              <a:rPr lang="en-US" sz="1400" b="0" smtClean="0">
                <a:solidFill>
                  <a:srgbClr val="000000"/>
                </a:solidFill>
                <a:latin typeface="Times New Roman" pitchFamily="18" charset="0"/>
              </a:rPr>
              <a:pPr/>
              <a:t>10</a:t>
            </a:fld>
            <a:endParaRPr lang="en-US" sz="1400" b="0" smtClean="0">
              <a:solidFill>
                <a:srgbClr val="000000"/>
              </a:solidFill>
              <a:latin typeface="Times New Roman" pitchFamily="18" charset="0"/>
            </a:endParaRPr>
          </a:p>
        </p:txBody>
      </p:sp>
      <p:sp>
        <p:nvSpPr>
          <p:cNvPr id="30723" name="Rectangle 2"/>
          <p:cNvSpPr>
            <a:spLocks noGrp="1" noChangeArrowheads="1"/>
          </p:cNvSpPr>
          <p:nvPr>
            <p:ph type="title"/>
          </p:nvPr>
        </p:nvSpPr>
        <p:spPr/>
        <p:txBody>
          <a:bodyPr/>
          <a:lstStyle/>
          <a:p>
            <a:r>
              <a:rPr lang="en-US" dirty="0" smtClean="0"/>
              <a:t>CERTIFICATE OF CORRECTION</a:t>
            </a:r>
          </a:p>
        </p:txBody>
      </p:sp>
      <p:sp>
        <p:nvSpPr>
          <p:cNvPr id="30724" name="Rectangle 3"/>
          <p:cNvSpPr>
            <a:spLocks noGrp="1" noChangeArrowheads="1"/>
          </p:cNvSpPr>
          <p:nvPr>
            <p:ph type="body" idx="1"/>
          </p:nvPr>
        </p:nvSpPr>
        <p:spPr>
          <a:xfrm>
            <a:off x="990600" y="1676400"/>
            <a:ext cx="7727950" cy="4114800"/>
          </a:xfrm>
        </p:spPr>
        <p:txBody>
          <a:bodyPr/>
          <a:lstStyle/>
          <a:p>
            <a:r>
              <a:rPr lang="en-US" sz="2000" dirty="0" smtClean="0"/>
              <a:t>If the changes are extensive a clean copy of the specification with the Certificate of Correction change maybe required by the examiner. For the clean copy of the specification to be entered. A petition must be filed under 37CFR 1.183 for waiver of 37 CFR 1.125(d) and 37 CFR 1.173(a)(1). The examiner’s requirement for the clean copy will generally serve as sufficient basis for granting the petition.</a:t>
            </a:r>
          </a:p>
          <a:p>
            <a:endParaRPr lang="en-US" sz="2000" dirty="0" smtClean="0"/>
          </a:p>
          <a:p>
            <a:r>
              <a:rPr lang="en-US" b="1" u="sng" dirty="0" smtClean="0"/>
              <a:t>Note-Applicant is required to include a copy of any certificate of correction (37 CFR 1.322 – 1.324) issued in the patent for which the reissue is requested.</a:t>
            </a:r>
            <a:r>
              <a:rPr lang="en-US" dirty="0" smtClean="0"/>
              <a:t> (MPEP 1410 Content of reissue). Remember this submission does NOT take the place of  the incorporation of the corrections into the specification </a:t>
            </a:r>
            <a:r>
              <a:rPr lang="en-US" dirty="0" err="1" smtClean="0"/>
              <a:t>etc</a:t>
            </a:r>
            <a:endParaRPr lang="en-US" dirty="0" smtClean="0"/>
          </a:p>
          <a:p>
            <a:endParaRPr lang="en-US" dirty="0" smtClean="0"/>
          </a:p>
          <a:p>
            <a:endParaRPr lang="en-US" sz="2000" dirty="0" smtClean="0"/>
          </a:p>
        </p:txBody>
      </p:sp>
    </p:spTree>
    <p:extLst>
      <p:ext uri="{BB962C8B-B14F-4D97-AF65-F5344CB8AC3E}">
        <p14:creationId xmlns:p14="http://schemas.microsoft.com/office/powerpoint/2010/main" val="54809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583F9A03-481E-4F2D-8FC2-3963A7C3B3CA}" type="slidenum">
              <a:rPr lang="en-US" sz="1400" b="0" smtClean="0">
                <a:solidFill>
                  <a:srgbClr val="000000"/>
                </a:solidFill>
                <a:latin typeface="Times New Roman" pitchFamily="18" charset="0"/>
              </a:rPr>
              <a:pPr/>
              <a:t>11</a:t>
            </a:fld>
            <a:endParaRPr lang="en-US" sz="1400" b="0" smtClean="0">
              <a:solidFill>
                <a:srgbClr val="000000"/>
              </a:solidFill>
              <a:latin typeface="Times New Roman" pitchFamily="18" charset="0"/>
            </a:endParaRPr>
          </a:p>
        </p:txBody>
      </p:sp>
      <p:sp>
        <p:nvSpPr>
          <p:cNvPr id="31747" name="Rectangle 2"/>
          <p:cNvSpPr>
            <a:spLocks noGrp="1" noChangeArrowheads="1"/>
          </p:cNvSpPr>
          <p:nvPr>
            <p:ph type="title"/>
          </p:nvPr>
        </p:nvSpPr>
        <p:spPr/>
        <p:txBody>
          <a:bodyPr/>
          <a:lstStyle/>
          <a:p>
            <a:r>
              <a:rPr lang="en-US" dirty="0"/>
              <a:t/>
            </a:r>
            <a:br>
              <a:rPr lang="en-US" dirty="0"/>
            </a:br>
            <a:r>
              <a:rPr lang="en-US" dirty="0"/>
              <a:t>CERTIFICATE </a:t>
            </a:r>
            <a:r>
              <a:rPr lang="en-US" dirty="0" smtClean="0"/>
              <a:t>OF CORRECTION</a:t>
            </a:r>
          </a:p>
        </p:txBody>
      </p:sp>
      <p:sp>
        <p:nvSpPr>
          <p:cNvPr id="31748" name="Rectangle 3"/>
          <p:cNvSpPr>
            <a:spLocks noGrp="1" noChangeArrowheads="1"/>
          </p:cNvSpPr>
          <p:nvPr>
            <p:ph type="body" idx="1"/>
          </p:nvPr>
        </p:nvSpPr>
        <p:spPr>
          <a:xfrm>
            <a:off x="838200" y="1850231"/>
            <a:ext cx="7727950" cy="4114800"/>
          </a:xfrm>
        </p:spPr>
        <p:txBody>
          <a:bodyPr/>
          <a:lstStyle/>
          <a:p>
            <a:pPr>
              <a:lnSpc>
                <a:spcPct val="80000"/>
              </a:lnSpc>
            </a:pPr>
            <a:r>
              <a:rPr lang="en-US" sz="1600" dirty="0" smtClean="0"/>
              <a:t>Example </a:t>
            </a:r>
          </a:p>
          <a:p>
            <a:pPr>
              <a:lnSpc>
                <a:spcPct val="80000"/>
              </a:lnSpc>
            </a:pPr>
            <a:endParaRPr lang="en-US" sz="1600" dirty="0" smtClean="0"/>
          </a:p>
          <a:p>
            <a:pPr>
              <a:lnSpc>
                <a:spcPct val="80000"/>
              </a:lnSpc>
            </a:pPr>
            <a:endParaRPr lang="en-US" sz="1000" dirty="0" smtClean="0"/>
          </a:p>
          <a:p>
            <a:pPr>
              <a:lnSpc>
                <a:spcPct val="80000"/>
              </a:lnSpc>
            </a:pPr>
            <a:endParaRPr lang="en-US" sz="1000" dirty="0" smtClean="0"/>
          </a:p>
          <a:p>
            <a:pPr>
              <a:lnSpc>
                <a:spcPct val="80000"/>
              </a:lnSpc>
            </a:pPr>
            <a:endParaRPr lang="en-US" sz="1000" dirty="0" smtClean="0"/>
          </a:p>
          <a:p>
            <a:pPr>
              <a:lnSpc>
                <a:spcPct val="80000"/>
              </a:lnSpc>
            </a:pPr>
            <a:endParaRPr lang="en-US" sz="1000" dirty="0" smtClean="0"/>
          </a:p>
          <a:p>
            <a:pPr>
              <a:lnSpc>
                <a:spcPct val="80000"/>
              </a:lnSpc>
            </a:pPr>
            <a:endParaRPr lang="en-US" sz="1000" dirty="0" smtClean="0"/>
          </a:p>
          <a:p>
            <a:pPr>
              <a:lnSpc>
                <a:spcPct val="80000"/>
              </a:lnSpc>
            </a:pPr>
            <a:endParaRPr lang="en-US" sz="1000" dirty="0" smtClean="0"/>
          </a:p>
          <a:p>
            <a:pPr>
              <a:lnSpc>
                <a:spcPct val="80000"/>
              </a:lnSpc>
            </a:pPr>
            <a:endParaRPr lang="en-US" sz="1000" dirty="0" smtClean="0"/>
          </a:p>
          <a:p>
            <a:pPr>
              <a:lnSpc>
                <a:spcPct val="80000"/>
              </a:lnSpc>
            </a:pPr>
            <a:endParaRPr lang="en-US" sz="1000" dirty="0" smtClean="0"/>
          </a:p>
          <a:p>
            <a:pPr>
              <a:lnSpc>
                <a:spcPct val="80000"/>
              </a:lnSpc>
            </a:pPr>
            <a:endParaRPr lang="en-US" sz="1000" dirty="0" smtClean="0"/>
          </a:p>
          <a:p>
            <a:pPr>
              <a:lnSpc>
                <a:spcPct val="80000"/>
              </a:lnSpc>
            </a:pPr>
            <a:r>
              <a:rPr lang="en-US" sz="1000" dirty="0" smtClean="0"/>
              <a:t> </a:t>
            </a:r>
          </a:p>
          <a:p>
            <a:pPr>
              <a:lnSpc>
                <a:spcPct val="80000"/>
              </a:lnSpc>
            </a:pPr>
            <a:endParaRPr lang="en-US" sz="1400" dirty="0" smtClean="0"/>
          </a:p>
          <a:p>
            <a:pPr>
              <a:lnSpc>
                <a:spcPct val="80000"/>
              </a:lnSpc>
            </a:pPr>
            <a:endParaRPr lang="en-US" sz="1400" dirty="0" smtClean="0"/>
          </a:p>
          <a:p>
            <a:pPr>
              <a:lnSpc>
                <a:spcPct val="80000"/>
              </a:lnSpc>
            </a:pPr>
            <a:endParaRPr lang="en-US" sz="1400" b="1" dirty="0" smtClean="0"/>
          </a:p>
          <a:p>
            <a:pPr>
              <a:lnSpc>
                <a:spcPct val="80000"/>
              </a:lnSpc>
            </a:pPr>
            <a:r>
              <a:rPr lang="en-US" sz="1400" b="1" dirty="0" smtClean="0"/>
              <a:t>CTGGGCTTCA GCTCTAAGAA CTTCATTGCC CTGGGGATCA GACAGCCCCT ACCTACCC 1800 </a:t>
            </a:r>
          </a:p>
          <a:p>
            <a:pPr>
              <a:lnSpc>
                <a:spcPct val="80000"/>
              </a:lnSpc>
            </a:pPr>
            <a:r>
              <a:rPr lang="en-US" sz="1400" b="1" dirty="0" smtClean="0"/>
              <a:t>GCCCACTCCT CTGGAGACTG AGCCTTGCCC GTGCATATTT AGGTCATTTC CCACACTG 1860 </a:t>
            </a:r>
          </a:p>
          <a:p>
            <a:pPr>
              <a:lnSpc>
                <a:spcPct val="80000"/>
              </a:lnSpc>
            </a:pPr>
            <a:r>
              <a:rPr lang="en-US" sz="1400" b="1" dirty="0" smtClean="0"/>
              <a:t>TTAGAGAACT TGTCACCAGA AACCACATGT ATTTGCATGT TTTTTGTTAA</a:t>
            </a:r>
            <a:r>
              <a:rPr lang="en-US" sz="1400" b="1" dirty="0" smtClean="0">
                <a:solidFill>
                  <a:schemeClr val="accent2"/>
                </a:solidFill>
              </a:rPr>
              <a:t> </a:t>
            </a:r>
            <a:r>
              <a:rPr lang="en-US" sz="1600" b="1" dirty="0" smtClean="0">
                <a:solidFill>
                  <a:schemeClr val="accent2"/>
                </a:solidFill>
              </a:rPr>
              <a:t>TTTAGCTA</a:t>
            </a:r>
            <a:r>
              <a:rPr lang="en-US" sz="1400" b="1" dirty="0" smtClean="0">
                <a:solidFill>
                  <a:schemeClr val="accent2"/>
                </a:solidFill>
              </a:rPr>
              <a:t> </a:t>
            </a:r>
            <a:r>
              <a:rPr lang="en-US" sz="1400" b="1" dirty="0" smtClean="0"/>
              <a:t>1920 </a:t>
            </a:r>
          </a:p>
          <a:p>
            <a:pPr>
              <a:lnSpc>
                <a:spcPct val="80000"/>
              </a:lnSpc>
            </a:pPr>
            <a:r>
              <a:rPr lang="en-US" sz="1400" b="1" dirty="0" smtClean="0"/>
              <a:t>GCAATTGAAT GTAGATACTC AGAAGAAATA AAAAATGATG TT 1962 </a:t>
            </a:r>
            <a:endParaRPr lang="en-US" sz="1600" b="1" dirty="0" smtClean="0"/>
          </a:p>
          <a:p>
            <a:pPr>
              <a:lnSpc>
                <a:spcPct val="80000"/>
              </a:lnSpc>
            </a:pPr>
            <a:endParaRPr lang="en-US" sz="1600" b="1" dirty="0" smtClean="0"/>
          </a:p>
          <a:p>
            <a:pPr>
              <a:lnSpc>
                <a:spcPct val="80000"/>
              </a:lnSpc>
            </a:pPr>
            <a:r>
              <a:rPr lang="en-US" sz="1600" dirty="0" smtClean="0"/>
              <a:t>Column 13 above has not </a:t>
            </a:r>
            <a:r>
              <a:rPr lang="en-US" sz="1600" dirty="0"/>
              <a:t>been changed </a:t>
            </a:r>
            <a:r>
              <a:rPr lang="en-US" sz="1600" dirty="0" smtClean="0"/>
              <a:t>. It is not per certificate of correction.</a:t>
            </a:r>
            <a:r>
              <a:rPr lang="en-US" sz="800" dirty="0" smtClean="0"/>
              <a:t> </a:t>
            </a:r>
          </a:p>
        </p:txBody>
      </p:sp>
      <p:pic>
        <p:nvPicPr>
          <p:cNvPr id="3174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50231"/>
            <a:ext cx="5181600"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27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 OF CORRECTION</a:t>
            </a:r>
          </a:p>
        </p:txBody>
      </p:sp>
      <p:sp>
        <p:nvSpPr>
          <p:cNvPr id="3" name="Content Placeholder 2"/>
          <p:cNvSpPr>
            <a:spLocks noGrp="1"/>
          </p:cNvSpPr>
          <p:nvPr>
            <p:ph idx="1"/>
          </p:nvPr>
        </p:nvSpPr>
        <p:spPr>
          <a:xfrm>
            <a:off x="685800" y="1676400"/>
            <a:ext cx="8077200" cy="4419600"/>
          </a:xfrm>
        </p:spPr>
        <p:txBody>
          <a:bodyPr/>
          <a:lstStyle/>
          <a:p>
            <a:r>
              <a:rPr lang="en-US" dirty="0" smtClean="0"/>
              <a:t> </a:t>
            </a:r>
          </a:p>
          <a:p>
            <a:endParaRPr lang="en-US" dirty="0"/>
          </a:p>
          <a:p>
            <a:endParaRPr lang="en-US" dirty="0" smtClean="0"/>
          </a:p>
          <a:p>
            <a:endParaRPr lang="en-US" dirty="0"/>
          </a:p>
          <a:p>
            <a:endParaRPr lang="en-US" dirty="0" smtClean="0"/>
          </a:p>
          <a:p>
            <a:endParaRPr lang="en-US" sz="1000" dirty="0"/>
          </a:p>
          <a:p>
            <a:r>
              <a:rPr lang="en-US" sz="1600" dirty="0" smtClean="0"/>
              <a:t> The following is on the title page as submitted:</a:t>
            </a:r>
          </a:p>
          <a:p>
            <a:endParaRPr lang="en-US" sz="1600" dirty="0"/>
          </a:p>
          <a:p>
            <a:r>
              <a:rPr lang="en-US" sz="1600" dirty="0" smtClean="0"/>
              <a:t>Thus the title page has not been filed </a:t>
            </a:r>
            <a:r>
              <a:rPr lang="en-US" sz="1600" u="sng" dirty="0" smtClean="0"/>
              <a:t>as issued </a:t>
            </a:r>
            <a:r>
              <a:rPr lang="en-US" sz="1600" dirty="0" smtClean="0"/>
              <a:t>so a change has to be made after submission.</a:t>
            </a:r>
          </a:p>
          <a:p>
            <a:r>
              <a:rPr lang="en-US" sz="1600" dirty="0" smtClean="0"/>
              <a:t>One could state- </a:t>
            </a:r>
            <a:r>
              <a:rPr lang="en-US" sz="1600" dirty="0"/>
              <a:t>O</a:t>
            </a:r>
            <a:r>
              <a:rPr lang="en-US" sz="1600" dirty="0" smtClean="0"/>
              <a:t>n the title page, please delete Item [60] and replace it, per the certificate of correction, with the following. </a:t>
            </a:r>
          </a:p>
          <a:p>
            <a:r>
              <a:rPr lang="en-US" sz="1600" dirty="0"/>
              <a:t> </a:t>
            </a:r>
            <a:r>
              <a:rPr lang="en-US" sz="1600" dirty="0" smtClean="0"/>
              <a:t>      [60] Provisional application No. 60/009,608, Jan. 4, 1996. </a:t>
            </a:r>
          </a:p>
          <a:p>
            <a:r>
              <a:rPr lang="en-US" sz="1600" dirty="0" smtClean="0"/>
              <a:t>Note - there is no underlining or bracketing since it is </a:t>
            </a:r>
            <a:r>
              <a:rPr lang="en-US" sz="1600" u="sng" dirty="0" smtClean="0"/>
              <a:t>NOT</a:t>
            </a:r>
            <a:r>
              <a:rPr lang="en-US" sz="1600" dirty="0" smtClean="0"/>
              <a:t> an amendment</a:t>
            </a:r>
            <a:endParaRPr lang="en-US" sz="1600"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12</a:t>
            </a:fld>
            <a:endParaRPr lang="en-US"/>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45339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102" y="4343400"/>
            <a:ext cx="34671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81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lstStyle/>
          <a:p>
            <a:r>
              <a:rPr lang="en-US" dirty="0"/>
              <a:t> </a:t>
            </a:r>
            <a:r>
              <a:rPr lang="en-US" sz="2800" dirty="0" smtClean="0"/>
              <a:t>Changes to Implement the Inventor’s Oath final rules published August14, 2012:</a:t>
            </a:r>
          </a:p>
          <a:p>
            <a:r>
              <a:rPr lang="en-US" dirty="0"/>
              <a:t> </a:t>
            </a:r>
            <a:r>
              <a:rPr lang="en-US" dirty="0" smtClean="0"/>
              <a:t>         The final rule revises  reissue rules 1.172 and 1.175 </a:t>
            </a:r>
            <a:r>
              <a:rPr lang="en-US" u="sng" dirty="0" smtClean="0"/>
              <a:t>effective</a:t>
            </a:r>
            <a:r>
              <a:rPr lang="en-US" dirty="0" smtClean="0"/>
              <a:t>  for any reissue </a:t>
            </a:r>
            <a:r>
              <a:rPr lang="en-US" b="1" u="sng" dirty="0" smtClean="0"/>
              <a:t>filed on or after September 16, 2012.</a:t>
            </a:r>
          </a:p>
          <a:p>
            <a:r>
              <a:rPr lang="en-US" dirty="0"/>
              <a:t> </a:t>
            </a:r>
            <a:r>
              <a:rPr lang="en-US" dirty="0" smtClean="0"/>
              <a:t>         For any reissue filed before  September 16, 2012 the reissue rules for 1.172 and 1.175 are pre AIA </a:t>
            </a:r>
          </a:p>
          <a:p>
            <a:r>
              <a:rPr lang="en-US" dirty="0"/>
              <a:t> </a:t>
            </a:r>
            <a:r>
              <a:rPr lang="en-US" dirty="0" smtClean="0"/>
              <a:t>         The  AIA and pre AIA rules for the various reissue oaths and other forms will be discussed.</a:t>
            </a:r>
          </a:p>
        </p:txBody>
      </p:sp>
      <p:sp>
        <p:nvSpPr>
          <p:cNvPr id="32772" name="Slide Number Placeholder 3"/>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9CF4E128-EEDA-42C5-955E-26C07C0E3136}" type="slidenum">
              <a:rPr lang="en-US" sz="1400" b="0" smtClean="0">
                <a:solidFill>
                  <a:srgbClr val="000000"/>
                </a:solidFill>
                <a:latin typeface="Times New Roman" pitchFamily="18" charset="0"/>
              </a:rPr>
              <a:pPr/>
              <a:t>13</a:t>
            </a:fld>
            <a:endParaRPr lang="en-US" sz="1400" b="0" dirty="0" smtClean="0">
              <a:solidFill>
                <a:srgbClr val="000000"/>
              </a:solidFill>
              <a:latin typeface="Times New Roman" pitchFamily="18" charset="0"/>
            </a:endParaRPr>
          </a:p>
        </p:txBody>
      </p:sp>
      <p:sp>
        <p:nvSpPr>
          <p:cNvPr id="2" name="Title 1"/>
          <p:cNvSpPr>
            <a:spLocks noGrp="1"/>
          </p:cNvSpPr>
          <p:nvPr>
            <p:ph type="title"/>
          </p:nvPr>
        </p:nvSpPr>
        <p:spPr/>
        <p:txBody>
          <a:bodyPr/>
          <a:lstStyle/>
          <a:p>
            <a:r>
              <a:rPr lang="en-US" dirty="0" smtClean="0"/>
              <a:t>REISSUES and the </a:t>
            </a:r>
            <a:br>
              <a:rPr lang="en-US" dirty="0" smtClean="0"/>
            </a:br>
            <a:r>
              <a:rPr lang="en-US" dirty="0" smtClean="0"/>
              <a:t>Leahy-Smith America Invents Act</a:t>
            </a:r>
            <a:endParaRPr lang="en-US" dirty="0"/>
          </a:p>
        </p:txBody>
      </p:sp>
    </p:spTree>
    <p:extLst>
      <p:ext uri="{BB962C8B-B14F-4D97-AF65-F5344CB8AC3E}">
        <p14:creationId xmlns:p14="http://schemas.microsoft.com/office/powerpoint/2010/main" val="195322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AIA APPLICANT </a:t>
            </a:r>
            <a:endParaRPr lang="en-US" dirty="0"/>
          </a:p>
        </p:txBody>
      </p:sp>
      <p:sp>
        <p:nvSpPr>
          <p:cNvPr id="3" name="Content Placeholder 2"/>
          <p:cNvSpPr>
            <a:spLocks noGrp="1"/>
          </p:cNvSpPr>
          <p:nvPr>
            <p:ph idx="1"/>
          </p:nvPr>
        </p:nvSpPr>
        <p:spPr/>
        <p:txBody>
          <a:bodyPr/>
          <a:lstStyle/>
          <a:p>
            <a:endParaRPr lang="en-US" dirty="0"/>
          </a:p>
          <a:p>
            <a:r>
              <a:rPr lang="en-US" sz="2800" dirty="0" smtClean="0"/>
              <a:t>Applicants may be the inventors</a:t>
            </a:r>
          </a:p>
          <a:p>
            <a:r>
              <a:rPr lang="en-US" sz="2800" dirty="0" smtClean="0"/>
              <a:t>Applicants </a:t>
            </a:r>
            <a:r>
              <a:rPr lang="en-US" sz="2800" dirty="0"/>
              <a:t>may be persons </a:t>
            </a:r>
            <a:r>
              <a:rPr lang="en-US" sz="2800" dirty="0" smtClean="0"/>
              <a:t>(§1.42(b</a:t>
            </a:r>
            <a:r>
              <a:rPr lang="en-US" sz="2800" dirty="0"/>
              <a:t>), 1.46): To whom the inventor has assigned; </a:t>
            </a:r>
          </a:p>
          <a:p>
            <a:r>
              <a:rPr lang="en-US" sz="2800" dirty="0"/>
              <a:t>To whom the inventor is under an obligation to assign; and </a:t>
            </a:r>
          </a:p>
          <a:p>
            <a:r>
              <a:rPr lang="en-US" sz="2800" dirty="0"/>
              <a:t>Who otherwise show sufficient proprietary interest in the matter. </a:t>
            </a:r>
          </a:p>
          <a:p>
            <a:endParaRPr lang="en-US" sz="2800" dirty="0"/>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14</a:t>
            </a:fld>
            <a:endParaRPr lang="en-US"/>
          </a:p>
        </p:txBody>
      </p:sp>
    </p:spTree>
    <p:extLst>
      <p:ext uri="{BB962C8B-B14F-4D97-AF65-F5344CB8AC3E}">
        <p14:creationId xmlns:p14="http://schemas.microsoft.com/office/powerpoint/2010/main" val="211990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E0F195AB-2893-474E-BA29-32016136DCC4}" type="slidenum">
              <a:rPr lang="en-US" sz="1400" b="0" smtClean="0">
                <a:solidFill>
                  <a:srgbClr val="000000"/>
                </a:solidFill>
                <a:latin typeface="Times New Roman" pitchFamily="18" charset="0"/>
              </a:rPr>
              <a:pPr/>
              <a:t>15</a:t>
            </a:fld>
            <a:endParaRPr lang="en-US" sz="1400" b="0" smtClean="0">
              <a:solidFill>
                <a:srgbClr val="000000"/>
              </a:solidFill>
              <a:latin typeface="Times New Roman" pitchFamily="18" charset="0"/>
            </a:endParaRPr>
          </a:p>
        </p:txBody>
      </p:sp>
      <p:sp>
        <p:nvSpPr>
          <p:cNvPr id="40963" name="Rectangle 2"/>
          <p:cNvSpPr>
            <a:spLocks noGrp="1" noChangeArrowheads="1"/>
          </p:cNvSpPr>
          <p:nvPr>
            <p:ph type="title"/>
          </p:nvPr>
        </p:nvSpPr>
        <p:spPr/>
        <p:txBody>
          <a:bodyPr/>
          <a:lstStyle/>
          <a:p>
            <a:r>
              <a:rPr lang="en-US" smtClean="0"/>
              <a:t>OATH/DECLARATION</a:t>
            </a:r>
          </a:p>
        </p:txBody>
      </p:sp>
      <p:sp>
        <p:nvSpPr>
          <p:cNvPr id="40964" name="Rectangle 3"/>
          <p:cNvSpPr>
            <a:spLocks noGrp="1" noChangeArrowheads="1"/>
          </p:cNvSpPr>
          <p:nvPr>
            <p:ph type="body" idx="1"/>
          </p:nvPr>
        </p:nvSpPr>
        <p:spPr/>
        <p:txBody>
          <a:bodyPr/>
          <a:lstStyle/>
          <a:p>
            <a:r>
              <a:rPr lang="en-US" dirty="0" smtClean="0"/>
              <a:t>Reissue oath must contain a </a:t>
            </a:r>
            <a:r>
              <a:rPr lang="en-US" u="sng" dirty="0" smtClean="0"/>
              <a:t>SPECIFIC</a:t>
            </a:r>
            <a:r>
              <a:rPr lang="en-US" dirty="0" smtClean="0"/>
              <a:t> error and an error upon which the reissue can be based.</a:t>
            </a:r>
          </a:p>
          <a:p>
            <a:r>
              <a:rPr lang="en-US" sz="2000" dirty="0" smtClean="0"/>
              <a:t>        Not all errors can be corrected under reissue practice( e.g. no recapture) See MPEP 1402 for what may constitute the “error” required by  35 USC 251.</a:t>
            </a:r>
          </a:p>
          <a:p>
            <a:r>
              <a:rPr lang="en-US" sz="2000" dirty="0" smtClean="0"/>
              <a:t>        For the specific error in the claims - It is  not sufficient for an oath /declaration to merely state  “this application is being filed to correct errors in the patent which may be noted from the changes made in the disclosure. ” Rather, the oath /declaration must specifically identify an error. In addition, it is not sufficient to merely reproduce the claims with brackets and underlining and state that such will identify the error.         </a:t>
            </a:r>
          </a:p>
        </p:txBody>
      </p:sp>
    </p:spTree>
    <p:extLst>
      <p:ext uri="{BB962C8B-B14F-4D97-AF65-F5344CB8AC3E}">
        <p14:creationId xmlns:p14="http://schemas.microsoft.com/office/powerpoint/2010/main" val="58585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7BE785E7-BFD6-4C7F-BD50-A1421828E452}" type="slidenum">
              <a:rPr lang="en-US" sz="1400" b="0" smtClean="0">
                <a:solidFill>
                  <a:srgbClr val="000000"/>
                </a:solidFill>
                <a:latin typeface="Times New Roman" pitchFamily="18" charset="0"/>
              </a:rPr>
              <a:pPr/>
              <a:t>16</a:t>
            </a:fld>
            <a:endParaRPr lang="en-US" sz="1400" b="0" smtClean="0">
              <a:solidFill>
                <a:srgbClr val="000000"/>
              </a:solidFill>
              <a:latin typeface="Times New Roman" pitchFamily="18" charset="0"/>
            </a:endParaRPr>
          </a:p>
        </p:txBody>
      </p:sp>
      <p:sp>
        <p:nvSpPr>
          <p:cNvPr id="33795" name="Rectangle 2"/>
          <p:cNvSpPr>
            <a:spLocks noGrp="1" noChangeArrowheads="1"/>
          </p:cNvSpPr>
          <p:nvPr>
            <p:ph type="title"/>
          </p:nvPr>
        </p:nvSpPr>
        <p:spPr/>
        <p:txBody>
          <a:bodyPr/>
          <a:lstStyle/>
          <a:p>
            <a:r>
              <a:rPr lang="en-US" smtClean="0"/>
              <a:t>OATH/DECLARATION</a:t>
            </a:r>
          </a:p>
        </p:txBody>
      </p:sp>
      <p:sp>
        <p:nvSpPr>
          <p:cNvPr id="33796" name="Rectangle 3"/>
          <p:cNvSpPr>
            <a:spLocks noGrp="1" noChangeArrowheads="1"/>
          </p:cNvSpPr>
          <p:nvPr>
            <p:ph type="body" idx="1"/>
          </p:nvPr>
        </p:nvSpPr>
        <p:spPr/>
        <p:txBody>
          <a:bodyPr/>
          <a:lstStyle/>
          <a:p>
            <a:r>
              <a:rPr lang="en-US" smtClean="0"/>
              <a:t> Two types of first or full oath in reissue ( if reissue is filed before 9/16/12)</a:t>
            </a:r>
          </a:p>
          <a:p>
            <a:r>
              <a:rPr lang="en-US" smtClean="0"/>
              <a:t>	INVENTOR OATH- PTO/SB/51 (05-08) </a:t>
            </a:r>
          </a:p>
          <a:p>
            <a:r>
              <a:rPr lang="en-US" smtClean="0"/>
              <a:t>    ASSIGNEE OATH – PTO/SB/52 (05-08)</a:t>
            </a:r>
          </a:p>
          <a:p>
            <a:r>
              <a:rPr lang="en-US" smtClean="0"/>
              <a:t>	 Inventor oath must be used for broadening reissue   </a:t>
            </a:r>
          </a:p>
          <a:p>
            <a:r>
              <a:rPr lang="en-US" smtClean="0"/>
              <a:t>     Assignee oath can be used for narrowing reissue or reissue not broadening the claims (e.g. inventorship change)</a:t>
            </a:r>
          </a:p>
          <a:p>
            <a:r>
              <a:rPr lang="en-US" b="1" smtClean="0"/>
              <a:t>If Reissue is filed on or after 9/16/12 Two types of oath </a:t>
            </a:r>
          </a:p>
          <a:p>
            <a:r>
              <a:rPr lang="en-US" b="1" smtClean="0"/>
              <a:t> INVENTOR OATH - PTO/AIA/05(06-12)</a:t>
            </a:r>
          </a:p>
          <a:p>
            <a:r>
              <a:rPr lang="en-US" b="1" smtClean="0"/>
              <a:t> ASSIGNEE OATH – PTO/AIA/06(06-12</a:t>
            </a:r>
            <a:r>
              <a:rPr lang="en-US" smtClean="0"/>
              <a:t>)</a:t>
            </a:r>
          </a:p>
          <a:p>
            <a:r>
              <a:rPr lang="en-US" smtClean="0"/>
              <a:t>  </a:t>
            </a:r>
            <a:r>
              <a:rPr lang="en-US" b="1" smtClean="0"/>
              <a:t>SUBSTITUTE STATEMENT- PTO/AIA/07 (06-12)</a:t>
            </a:r>
            <a:endParaRPr lang="en-US" smtClean="0"/>
          </a:p>
          <a:p>
            <a:r>
              <a:rPr lang="en-US" smtClean="0"/>
              <a:t> </a:t>
            </a:r>
          </a:p>
          <a:p>
            <a:r>
              <a:rPr lang="en-US" smtClean="0"/>
              <a:t> </a:t>
            </a:r>
          </a:p>
        </p:txBody>
      </p:sp>
    </p:spTree>
    <p:extLst>
      <p:ext uri="{BB962C8B-B14F-4D97-AF65-F5344CB8AC3E}">
        <p14:creationId xmlns:p14="http://schemas.microsoft.com/office/powerpoint/2010/main" val="349804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 OATH   </a:t>
            </a:r>
            <a:br>
              <a:rPr lang="en-US" dirty="0" smtClean="0"/>
            </a:br>
            <a:r>
              <a:rPr lang="en-US" dirty="0" smtClean="0"/>
              <a:t>AIA changes September 16, 2012</a:t>
            </a:r>
          </a:p>
        </p:txBody>
      </p:sp>
      <p:sp>
        <p:nvSpPr>
          <p:cNvPr id="35843" name="Content Placeholder 2"/>
          <p:cNvSpPr>
            <a:spLocks noGrp="1"/>
          </p:cNvSpPr>
          <p:nvPr>
            <p:ph idx="1"/>
          </p:nvPr>
        </p:nvSpPr>
        <p:spPr/>
        <p:txBody>
          <a:bodyPr/>
          <a:lstStyle/>
          <a:p>
            <a:pPr>
              <a:lnSpc>
                <a:spcPct val="90000"/>
              </a:lnSpc>
            </a:pPr>
            <a:r>
              <a:rPr lang="en-US" b="1" dirty="0" smtClean="0"/>
              <a:t> Note-Sept 16, 2012 per AIA some of the oath requirements 1.63 &amp;1.175 have changed. </a:t>
            </a:r>
          </a:p>
          <a:p>
            <a:pPr>
              <a:lnSpc>
                <a:spcPct val="90000"/>
              </a:lnSpc>
            </a:pPr>
            <a:r>
              <a:rPr lang="en-US" b="1" dirty="0" smtClean="0"/>
              <a:t>	- Duty to disclose under 1.56 is eliminated from the oath - foreign priority has been removed from the oath .  </a:t>
            </a:r>
          </a:p>
          <a:p>
            <a:pPr>
              <a:lnSpc>
                <a:spcPct val="90000"/>
              </a:lnSpc>
            </a:pPr>
            <a:r>
              <a:rPr lang="en-US" b="1" dirty="0" smtClean="0"/>
              <a:t>    - The 35 USC 251 statute no longer has a requirement of “without  deceptive intent” statement. </a:t>
            </a:r>
          </a:p>
          <a:p>
            <a:pPr>
              <a:lnSpc>
                <a:spcPct val="90000"/>
              </a:lnSpc>
            </a:pPr>
            <a:r>
              <a:rPr lang="en-US" b="1" dirty="0" smtClean="0"/>
              <a:t>    - the willful or false statement made is modified to  read … is punishable under 18 U.S.C. 1001 by fine or imprisonment of not more than (5) years or both. </a:t>
            </a:r>
          </a:p>
          <a:p>
            <a:pPr>
              <a:lnSpc>
                <a:spcPct val="90000"/>
              </a:lnSpc>
            </a:pPr>
            <a:r>
              <a:rPr lang="en-US" b="1" dirty="0" smtClean="0"/>
              <a:t>    - “</a:t>
            </a:r>
            <a:r>
              <a:rPr lang="en-US" b="1" u="sng" dirty="0" smtClean="0"/>
              <a:t>made or authorized to be made”  statement is required by statute not rule changes</a:t>
            </a:r>
          </a:p>
        </p:txBody>
      </p:sp>
      <p:sp>
        <p:nvSpPr>
          <p:cNvPr id="35844" name="Slide Number Placeholder 3"/>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6A2CBDA5-1B8D-45BF-8A1C-4C4EF202EB39}" type="slidenum">
              <a:rPr lang="en-US" sz="1400" b="0" smtClean="0">
                <a:solidFill>
                  <a:srgbClr val="000000"/>
                </a:solidFill>
                <a:latin typeface="Times New Roman" pitchFamily="18" charset="0"/>
              </a:rPr>
              <a:pPr/>
              <a:t>17</a:t>
            </a:fld>
            <a:endParaRPr lang="en-US" sz="1400" b="0" smtClean="0">
              <a:solidFill>
                <a:srgbClr val="000000"/>
              </a:solidFill>
              <a:latin typeface="Times New Roman" pitchFamily="18" charset="0"/>
            </a:endParaRPr>
          </a:p>
        </p:txBody>
      </p:sp>
    </p:spTree>
    <p:extLst>
      <p:ext uri="{BB962C8B-B14F-4D97-AF65-F5344CB8AC3E}">
        <p14:creationId xmlns:p14="http://schemas.microsoft.com/office/powerpoint/2010/main" val="143029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Oath PTO/AIA/05(06-12)</a:t>
            </a:r>
            <a:br>
              <a:rPr lang="en-US" smtClean="0"/>
            </a:br>
            <a:r>
              <a:rPr lang="en-US" smtClean="0"/>
              <a:t>Inventor Oath</a:t>
            </a:r>
          </a:p>
        </p:txBody>
      </p:sp>
      <p:sp>
        <p:nvSpPr>
          <p:cNvPr id="37891" name="Content Placeholder 2"/>
          <p:cNvSpPr>
            <a:spLocks noGrp="1"/>
          </p:cNvSpPr>
          <p:nvPr>
            <p:ph idx="1"/>
          </p:nvPr>
        </p:nvSpPr>
        <p:spPr>
          <a:xfrm>
            <a:off x="990600" y="1752600"/>
            <a:ext cx="7727950" cy="4114800"/>
          </a:xfrm>
        </p:spPr>
        <p:txBody>
          <a:bodyPr/>
          <a:lstStyle/>
          <a:p>
            <a:r>
              <a:rPr lang="en-US" sz="900" dirty="0">
                <a:sym typeface="Wingdings"/>
              </a:rPr>
              <a:t></a:t>
            </a:r>
            <a:r>
              <a:rPr lang="en-US" sz="1800" dirty="0" smtClean="0"/>
              <a:t> </a:t>
            </a:r>
            <a:r>
              <a:rPr lang="en-US" sz="1800" b="1" dirty="0" smtClean="0"/>
              <a:t>I believe, I am the original inventor or joint inventor... “First” dropped.</a:t>
            </a:r>
          </a:p>
          <a:p>
            <a:r>
              <a:rPr lang="en-US" sz="900" b="1" dirty="0" smtClean="0">
                <a:sym typeface="Wingdings"/>
              </a:rPr>
              <a:t></a:t>
            </a:r>
            <a:r>
              <a:rPr lang="en-US" sz="900" b="1" dirty="0" smtClean="0"/>
              <a:t> </a:t>
            </a:r>
            <a:r>
              <a:rPr lang="en-US" sz="1800" b="1" dirty="0" smtClean="0"/>
              <a:t>Foreign priority – Removed -</a:t>
            </a:r>
            <a:r>
              <a:rPr lang="en-US" sz="1800" b="1" u="sng" dirty="0" smtClean="0"/>
              <a:t>ADS now used for Priority</a:t>
            </a:r>
          </a:p>
          <a:p>
            <a:r>
              <a:rPr lang="en-US" sz="900" b="1" dirty="0" smtClean="0">
                <a:sym typeface="Wingdings"/>
              </a:rPr>
              <a:t></a:t>
            </a:r>
            <a:r>
              <a:rPr lang="en-US" sz="1800" b="1" dirty="0" smtClean="0">
                <a:sym typeface="Wingdings"/>
              </a:rPr>
              <a:t> </a:t>
            </a:r>
            <a:r>
              <a:rPr lang="en-US" sz="1800" b="1" dirty="0" smtClean="0"/>
              <a:t>Duty to disclosed removed from oath- </a:t>
            </a:r>
            <a:r>
              <a:rPr lang="en-US" sz="1800" b="1" u="sng" dirty="0" smtClean="0"/>
              <a:t>however the duty still remains</a:t>
            </a:r>
            <a:r>
              <a:rPr lang="en-US" sz="1800" b="1" dirty="0" smtClean="0">
                <a:sym typeface="Wingdings"/>
              </a:rPr>
              <a:t></a:t>
            </a:r>
            <a:r>
              <a:rPr lang="en-US" sz="1800" b="1" dirty="0" smtClean="0"/>
              <a:t> .</a:t>
            </a:r>
          </a:p>
          <a:p>
            <a:r>
              <a:rPr lang="en-US" sz="900" b="1" dirty="0" smtClean="0">
                <a:sym typeface="Wingdings"/>
              </a:rPr>
              <a:t></a:t>
            </a:r>
            <a:r>
              <a:rPr lang="en-US" sz="1800" b="1" dirty="0" smtClean="0"/>
              <a:t> Without deceptive intent- Removed</a:t>
            </a:r>
          </a:p>
          <a:p>
            <a:r>
              <a:rPr lang="en-US" sz="900" b="1" dirty="0" smtClean="0">
                <a:sym typeface="Wingdings"/>
              </a:rPr>
              <a:t></a:t>
            </a:r>
            <a:r>
              <a:rPr lang="en-US" sz="1800" b="1" dirty="0" smtClean="0"/>
              <a:t>  … any willful or false statement made… is punishable under 18 U.S.C. 1001 by fine or imprisonment of not more than (5) years or both – Emphasized</a:t>
            </a:r>
          </a:p>
          <a:p>
            <a:r>
              <a:rPr lang="en-US" sz="900" b="1" dirty="0" smtClean="0">
                <a:sym typeface="Wingdings"/>
              </a:rPr>
              <a:t></a:t>
            </a:r>
            <a:r>
              <a:rPr lang="en-US" sz="1800" b="1" dirty="0" smtClean="0"/>
              <a:t> Error section (partly or wholly inoperative or invalid, </a:t>
            </a:r>
            <a:r>
              <a:rPr lang="en-US" sz="1800" b="1" dirty="0" err="1" smtClean="0"/>
              <a:t>etc</a:t>
            </a:r>
            <a:r>
              <a:rPr lang="en-US" sz="1800" b="1" dirty="0" smtClean="0"/>
              <a:t>) –stays </a:t>
            </a:r>
          </a:p>
          <a:p>
            <a:r>
              <a:rPr lang="en-US" sz="900" b="1" dirty="0">
                <a:sym typeface="Wingdings"/>
              </a:rPr>
              <a:t></a:t>
            </a:r>
            <a:r>
              <a:rPr lang="en-US" sz="1800" b="1" dirty="0" smtClean="0"/>
              <a:t>  Citizenship - Removed</a:t>
            </a:r>
          </a:p>
          <a:p>
            <a:r>
              <a:rPr lang="en-US" sz="1800" b="1" dirty="0" smtClean="0"/>
              <a:t>Power of attorney section – Stays Don’t forget to fill out the PTO/SB/81 to appoint attn. or the  PTO/AIA/80 or 81</a:t>
            </a:r>
          </a:p>
          <a:p>
            <a:r>
              <a:rPr lang="en-US" sz="1800" b="1" dirty="0" smtClean="0"/>
              <a:t>Then at the bottom of the oath ( signature)</a:t>
            </a:r>
          </a:p>
          <a:p>
            <a:r>
              <a:rPr lang="en-US" sz="1800" b="1" dirty="0" smtClean="0"/>
              <a:t>Legal name of sole or first inventor, Inventor's Signature, Date(Optional),Residence.</a:t>
            </a:r>
          </a:p>
          <a:p>
            <a:r>
              <a:rPr lang="en-US" sz="1800" b="1" dirty="0" smtClean="0"/>
              <a:t>Footnote -Additional joint inventors are named on the ____  ( no. of pages) of supplemental sheet(s) PTO/AIA/10 attached hereto. </a:t>
            </a:r>
          </a:p>
          <a:p>
            <a:endParaRPr lang="en-US" b="1" dirty="0" smtClean="0"/>
          </a:p>
        </p:txBody>
      </p:sp>
      <p:sp>
        <p:nvSpPr>
          <p:cNvPr id="37892" name="Slide Number Placeholder 3"/>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CE5533E3-7CA9-49F0-BD84-1F75118690D3}" type="slidenum">
              <a:rPr lang="en-US" sz="1400" b="0" smtClean="0">
                <a:solidFill>
                  <a:srgbClr val="000000"/>
                </a:solidFill>
                <a:latin typeface="Times New Roman" pitchFamily="18" charset="0"/>
              </a:rPr>
              <a:pPr/>
              <a:t>18</a:t>
            </a:fld>
            <a:endParaRPr lang="en-US" sz="1400" b="0" smtClean="0">
              <a:solidFill>
                <a:srgbClr val="000000"/>
              </a:solidFill>
              <a:latin typeface="Times New Roman" pitchFamily="18" charset="0"/>
            </a:endParaRPr>
          </a:p>
        </p:txBody>
      </p:sp>
    </p:spTree>
    <p:extLst>
      <p:ext uri="{BB962C8B-B14F-4D97-AF65-F5344CB8AC3E}">
        <p14:creationId xmlns:p14="http://schemas.microsoft.com/office/powerpoint/2010/main" val="3494817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19</a:t>
            </a:fld>
            <a:endParaRPr lang="en-US"/>
          </a:p>
        </p:txBody>
      </p:sp>
      <p:pic>
        <p:nvPicPr>
          <p:cNvPr id="386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160" y="228600"/>
            <a:ext cx="6098916"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87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D2D5154-B63F-4EFC-8C77-9762E49EAC5E}" type="slidenum">
              <a:rPr lang="en-US"/>
              <a:pPr/>
              <a:t>2</a:t>
            </a:fld>
            <a:endParaRPr lang="en-US"/>
          </a:p>
        </p:txBody>
      </p:sp>
      <p:sp>
        <p:nvSpPr>
          <p:cNvPr id="381954" name="Rectangle 2"/>
          <p:cNvSpPr>
            <a:spLocks noGrp="1" noChangeArrowheads="1"/>
          </p:cNvSpPr>
          <p:nvPr>
            <p:ph type="title"/>
          </p:nvPr>
        </p:nvSpPr>
        <p:spPr/>
        <p:txBody>
          <a:bodyPr/>
          <a:lstStyle/>
          <a:p>
            <a:r>
              <a:rPr lang="en-US" dirty="0" smtClean="0"/>
              <a:t>BEST PRACTICES IN REISSUE UNDERSTANDING CLAIM AMENDMENTS</a:t>
            </a:r>
            <a:endParaRPr lang="en-US" dirty="0"/>
          </a:p>
        </p:txBody>
      </p:sp>
      <p:sp>
        <p:nvSpPr>
          <p:cNvPr id="6" name="Rectangle 3"/>
          <p:cNvSpPr>
            <a:spLocks noGrp="1" noChangeArrowheads="1"/>
          </p:cNvSpPr>
          <p:nvPr>
            <p:ph type="body" idx="1"/>
          </p:nvPr>
        </p:nvSpPr>
        <p:spPr/>
        <p:txBody>
          <a:bodyPr/>
          <a:lstStyle/>
          <a:p>
            <a:r>
              <a:rPr lang="en-US" dirty="0" smtClean="0"/>
              <a:t> A copy of a claim set from a patented reissue</a:t>
            </a:r>
          </a:p>
          <a:p>
            <a:endParaRPr lang="en-US" dirty="0" smtClean="0"/>
          </a:p>
        </p:txBody>
      </p:sp>
      <p:pic>
        <p:nvPicPr>
          <p:cNvPr id="28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86062"/>
            <a:ext cx="39909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9362"/>
            <a:ext cx="40195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49" y="4648200"/>
            <a:ext cx="4086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 y="3429000"/>
            <a:ext cx="41052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20</a:t>
            </a:fld>
            <a:endParaRPr lang="en-US"/>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5410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580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21</a:t>
            </a:fld>
            <a:endParaRPr lang="en-US"/>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343" y="381001"/>
            <a:ext cx="581305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040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Oath PTO/AIA/06(06-12)</a:t>
            </a:r>
            <a:br>
              <a:rPr lang="en-US" dirty="0"/>
            </a:br>
            <a:r>
              <a:rPr lang="en-US" dirty="0"/>
              <a:t>Assignee Oath</a:t>
            </a:r>
          </a:p>
        </p:txBody>
      </p:sp>
      <p:sp>
        <p:nvSpPr>
          <p:cNvPr id="3" name="Content Placeholder 2"/>
          <p:cNvSpPr>
            <a:spLocks noGrp="1"/>
          </p:cNvSpPr>
          <p:nvPr>
            <p:ph idx="1"/>
          </p:nvPr>
        </p:nvSpPr>
        <p:spPr>
          <a:xfrm>
            <a:off x="990600" y="1676400"/>
            <a:ext cx="7727950" cy="4114800"/>
          </a:xfrm>
        </p:spPr>
        <p:txBody>
          <a:bodyPr/>
          <a:lstStyle/>
          <a:p>
            <a:r>
              <a:rPr lang="en-US" dirty="0" smtClean="0"/>
              <a:t> </a:t>
            </a:r>
            <a:r>
              <a:rPr lang="en-US" sz="1200" dirty="0" smtClean="0">
                <a:sym typeface="Wingdings"/>
              </a:rPr>
              <a:t></a:t>
            </a:r>
            <a:r>
              <a:rPr lang="en-US" sz="2000" dirty="0" smtClean="0"/>
              <a:t>The </a:t>
            </a:r>
            <a:r>
              <a:rPr lang="en-US" sz="2000" dirty="0"/>
              <a:t>“title of my position with said assignee” is - </a:t>
            </a:r>
            <a:r>
              <a:rPr lang="en-US" sz="2000" b="1" dirty="0"/>
              <a:t>Removed	</a:t>
            </a:r>
          </a:p>
          <a:p>
            <a:r>
              <a:rPr lang="en-US" sz="1200" dirty="0" smtClean="0"/>
              <a:t>  </a:t>
            </a:r>
            <a:r>
              <a:rPr lang="en-US" sz="1200" dirty="0" smtClean="0">
                <a:sym typeface="Wingdings"/>
              </a:rPr>
              <a:t></a:t>
            </a:r>
            <a:r>
              <a:rPr lang="en-US" sz="1200" dirty="0" smtClean="0"/>
              <a:t> </a:t>
            </a:r>
            <a:r>
              <a:rPr lang="en-US" sz="2000" dirty="0" smtClean="0"/>
              <a:t>This </a:t>
            </a:r>
            <a:r>
              <a:rPr lang="en-US" sz="2000" dirty="0"/>
              <a:t>application for the </a:t>
            </a:r>
            <a:r>
              <a:rPr lang="en-US" sz="2000" b="1" u="sng" dirty="0"/>
              <a:t>original patent was filed under 37 CFR 1.46 </a:t>
            </a:r>
            <a:r>
              <a:rPr lang="en-US" sz="2000" dirty="0"/>
              <a:t>by the assignee of the entire interest </a:t>
            </a:r>
            <a:r>
              <a:rPr lang="en-US" sz="2000" dirty="0" smtClean="0"/>
              <a:t>–(Under these circumstances, don’t need inventor involved </a:t>
            </a:r>
            <a:r>
              <a:rPr lang="en-US" sz="2000" dirty="0"/>
              <a:t>to apply for a </a:t>
            </a:r>
            <a:r>
              <a:rPr lang="en-US" sz="2000" dirty="0" smtClean="0"/>
              <a:t>reissues.)</a:t>
            </a:r>
            <a:r>
              <a:rPr lang="en-US" sz="2000" b="1" dirty="0"/>
              <a:t> Added</a:t>
            </a:r>
            <a:endParaRPr lang="en-US" sz="2000" dirty="0" smtClean="0"/>
          </a:p>
          <a:p>
            <a:r>
              <a:rPr lang="en-US" sz="1200" dirty="0" smtClean="0"/>
              <a:t>  </a:t>
            </a:r>
            <a:r>
              <a:rPr lang="en-US" sz="1200" dirty="0" smtClean="0">
                <a:sym typeface="Wingdings"/>
              </a:rPr>
              <a:t>  </a:t>
            </a:r>
            <a:r>
              <a:rPr lang="en-US" sz="2000" dirty="0" smtClean="0">
                <a:sym typeface="Wingdings"/>
              </a:rPr>
              <a:t>The  rest of the additions and removals  that appear on the inventor oath and the assignee oath are the same. </a:t>
            </a:r>
          </a:p>
          <a:p>
            <a:r>
              <a:rPr lang="en-US" dirty="0">
                <a:sym typeface="Wingdings"/>
              </a:rPr>
              <a:t> </a:t>
            </a:r>
            <a:r>
              <a:rPr lang="en-US" dirty="0" smtClean="0">
                <a:sym typeface="Wingdings"/>
              </a:rPr>
              <a:t>Note: Under the AIA there is NO necessity to have a </a:t>
            </a:r>
          </a:p>
          <a:p>
            <a:r>
              <a:rPr lang="en-US" dirty="0">
                <a:sym typeface="Wingdings"/>
              </a:rPr>
              <a:t> </a:t>
            </a:r>
            <a:r>
              <a:rPr lang="en-US" dirty="0" smtClean="0">
                <a:sym typeface="Wingdings"/>
              </a:rPr>
              <a:t>“SUPPLEMENTAL OATH” at time of allowance</a:t>
            </a:r>
          </a:p>
          <a:p>
            <a:r>
              <a:rPr lang="en-US" sz="2000" dirty="0" smtClean="0">
                <a:sym typeface="Wingdings"/>
              </a:rPr>
              <a:t>The removal of “without deceptive intent” from 35 USC 251 eliminates the need for supplemental oaths.</a:t>
            </a:r>
          </a:p>
          <a:p>
            <a:r>
              <a:rPr lang="en-US" sz="2000" dirty="0" smtClean="0">
                <a:solidFill>
                  <a:srgbClr val="000066"/>
                </a:solidFill>
                <a:sym typeface="Wingdings"/>
              </a:rPr>
              <a:t> </a:t>
            </a:r>
            <a:r>
              <a:rPr lang="en-US" sz="2000" dirty="0" smtClean="0"/>
              <a:t> </a:t>
            </a:r>
            <a:r>
              <a:rPr lang="en-US" sz="1400" dirty="0" smtClean="0">
                <a:sym typeface="Wingdings"/>
              </a:rPr>
              <a:t>  </a:t>
            </a:r>
            <a:r>
              <a:rPr lang="en-US" sz="2000" dirty="0" smtClean="0">
                <a:solidFill>
                  <a:srgbClr val="000066"/>
                </a:solidFill>
              </a:rPr>
              <a:t>A </a:t>
            </a:r>
            <a:r>
              <a:rPr lang="en-US" sz="2000" u="sng" dirty="0">
                <a:solidFill>
                  <a:srgbClr val="000066"/>
                </a:solidFill>
              </a:rPr>
              <a:t>new</a:t>
            </a:r>
            <a:r>
              <a:rPr lang="en-US" sz="2000" dirty="0">
                <a:solidFill>
                  <a:srgbClr val="000066"/>
                </a:solidFill>
              </a:rPr>
              <a:t> oath or declaration would still be required where there is a failure to</a:t>
            </a:r>
            <a:r>
              <a:rPr lang="en-US" sz="2000" dirty="0" smtClean="0">
                <a:solidFill>
                  <a:srgbClr val="000066"/>
                </a:solidFill>
              </a:rPr>
              <a:t>: identify a specific and/or </a:t>
            </a:r>
            <a:r>
              <a:rPr lang="en-US" sz="2000" dirty="0" err="1" smtClean="0">
                <a:solidFill>
                  <a:srgbClr val="000066"/>
                </a:solidFill>
              </a:rPr>
              <a:t>reissuable</a:t>
            </a:r>
            <a:r>
              <a:rPr lang="en-US" sz="2000" dirty="0" smtClean="0">
                <a:solidFill>
                  <a:srgbClr val="000066"/>
                </a:solidFill>
              </a:rPr>
              <a:t>  error</a:t>
            </a:r>
            <a:endParaRPr lang="en-US" sz="2000" dirty="0">
              <a:solidFill>
                <a:srgbClr val="000066"/>
              </a:solidFill>
            </a:endParaRPr>
          </a:p>
          <a:p>
            <a:pPr marL="973138" lvl="2" indent="0" eaLnBrk="1" hangingPunct="1">
              <a:buNone/>
            </a:pPr>
            <a:r>
              <a:rPr lang="en-US" dirty="0" smtClean="0">
                <a:sym typeface="Wingdings"/>
              </a:rPr>
              <a:t>  </a:t>
            </a:r>
            <a:endParaRPr lang="en-US" dirty="0"/>
          </a:p>
          <a:p>
            <a:r>
              <a:rPr lang="en-US" dirty="0" smtClean="0"/>
              <a:t>   </a:t>
            </a:r>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22</a:t>
            </a:fld>
            <a:endParaRPr lang="en-US"/>
          </a:p>
        </p:txBody>
      </p:sp>
    </p:spTree>
    <p:extLst>
      <p:ext uri="{BB962C8B-B14F-4D97-AF65-F5344CB8AC3E}">
        <p14:creationId xmlns:p14="http://schemas.microsoft.com/office/powerpoint/2010/main" val="1959392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23</a:t>
            </a:fld>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660" y="76200"/>
            <a:ext cx="4836540" cy="657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227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9"/>
                </a:solidFill>
              </a:rPr>
              <a:t>Reissue Oath </a:t>
            </a:r>
            <a:br>
              <a:rPr lang="en-US" dirty="0" smtClean="0">
                <a:solidFill>
                  <a:srgbClr val="000099"/>
                </a:solidFill>
              </a:rPr>
            </a:br>
            <a:r>
              <a:rPr lang="en-US" dirty="0" smtClean="0">
                <a:solidFill>
                  <a:srgbClr val="000099"/>
                </a:solidFill>
              </a:rPr>
              <a:t>Who May Sign under AIA</a:t>
            </a:r>
            <a:endParaRPr lang="en-US" dirty="0">
              <a:solidFill>
                <a:srgbClr val="000099"/>
              </a:solidFill>
            </a:endParaRPr>
          </a:p>
        </p:txBody>
      </p:sp>
      <p:sp>
        <p:nvSpPr>
          <p:cNvPr id="3" name="Content Placeholder 2"/>
          <p:cNvSpPr>
            <a:spLocks noGrp="1"/>
          </p:cNvSpPr>
          <p:nvPr>
            <p:ph idx="1"/>
          </p:nvPr>
        </p:nvSpPr>
        <p:spPr/>
        <p:txBody>
          <a:bodyPr/>
          <a:lstStyle/>
          <a:p>
            <a:r>
              <a:rPr lang="en-US" dirty="0" smtClean="0"/>
              <a:t> </a:t>
            </a:r>
            <a:r>
              <a:rPr lang="en-US" dirty="0" smtClean="0">
                <a:solidFill>
                  <a:srgbClr val="000099"/>
                </a:solidFill>
              </a:rPr>
              <a:t>Reissue oath/</a:t>
            </a:r>
            <a:r>
              <a:rPr lang="en-US" dirty="0" err="1" smtClean="0">
                <a:solidFill>
                  <a:srgbClr val="000099"/>
                </a:solidFill>
              </a:rPr>
              <a:t>dec</a:t>
            </a:r>
            <a:r>
              <a:rPr lang="en-US" dirty="0" smtClean="0">
                <a:solidFill>
                  <a:srgbClr val="000099"/>
                </a:solidFill>
              </a:rPr>
              <a:t> may be signed by the </a:t>
            </a:r>
          </a:p>
          <a:p>
            <a:r>
              <a:rPr lang="en-US" dirty="0">
                <a:solidFill>
                  <a:srgbClr val="000099"/>
                </a:solidFill>
              </a:rPr>
              <a:t> </a:t>
            </a:r>
            <a:r>
              <a:rPr lang="en-US" dirty="0" smtClean="0">
                <a:solidFill>
                  <a:srgbClr val="000099"/>
                </a:solidFill>
              </a:rPr>
              <a:t>  Sole or joint inventors  (AIA/05)</a:t>
            </a:r>
          </a:p>
          <a:p>
            <a:r>
              <a:rPr lang="en-US" dirty="0" smtClean="0">
                <a:solidFill>
                  <a:srgbClr val="000099"/>
                </a:solidFill>
              </a:rPr>
              <a:t> </a:t>
            </a:r>
            <a:r>
              <a:rPr lang="en-US" b="1" dirty="0" smtClean="0">
                <a:solidFill>
                  <a:srgbClr val="000099"/>
                </a:solidFill>
              </a:rPr>
              <a:t>Assignee applicant</a:t>
            </a:r>
            <a:r>
              <a:rPr lang="en-US" b="1" dirty="0">
                <a:solidFill>
                  <a:srgbClr val="000099"/>
                </a:solidFill>
              </a:rPr>
              <a:t>:</a:t>
            </a:r>
            <a:endParaRPr lang="en-US" b="1" dirty="0" smtClean="0">
              <a:solidFill>
                <a:srgbClr val="000099"/>
              </a:solidFill>
            </a:endParaRPr>
          </a:p>
          <a:p>
            <a:r>
              <a:rPr lang="en-US" dirty="0">
                <a:solidFill>
                  <a:srgbClr val="000099"/>
                </a:solidFill>
              </a:rPr>
              <a:t> </a:t>
            </a:r>
            <a:r>
              <a:rPr lang="en-US" dirty="0" smtClean="0">
                <a:solidFill>
                  <a:srgbClr val="000099"/>
                </a:solidFill>
              </a:rPr>
              <a:t>  </a:t>
            </a:r>
            <a:r>
              <a:rPr lang="en-US" b="1" dirty="0" smtClean="0">
                <a:solidFill>
                  <a:srgbClr val="000099"/>
                </a:solidFill>
              </a:rPr>
              <a:t>where the reissue is not a broadening reissue  (AIA/06)</a:t>
            </a:r>
          </a:p>
          <a:p>
            <a:r>
              <a:rPr lang="en-US" b="1" dirty="0">
                <a:solidFill>
                  <a:srgbClr val="000099"/>
                </a:solidFill>
              </a:rPr>
              <a:t> </a:t>
            </a:r>
            <a:r>
              <a:rPr lang="en-US" b="1" dirty="0" smtClean="0">
                <a:solidFill>
                  <a:srgbClr val="000099"/>
                </a:solidFill>
              </a:rPr>
              <a:t>       </a:t>
            </a:r>
            <a:r>
              <a:rPr lang="en-US" b="1" u="sng" dirty="0" smtClean="0">
                <a:solidFill>
                  <a:srgbClr val="000099"/>
                </a:solidFill>
              </a:rPr>
              <a:t>OR</a:t>
            </a:r>
            <a:r>
              <a:rPr lang="en-US" b="1" dirty="0" smtClean="0">
                <a:solidFill>
                  <a:srgbClr val="000099"/>
                </a:solidFill>
              </a:rPr>
              <a:t>  </a:t>
            </a:r>
          </a:p>
          <a:p>
            <a:r>
              <a:rPr lang="en-US" b="1" dirty="0">
                <a:solidFill>
                  <a:srgbClr val="000099"/>
                </a:solidFill>
              </a:rPr>
              <a:t>  </a:t>
            </a:r>
            <a:r>
              <a:rPr lang="en-US" b="1" dirty="0" smtClean="0">
                <a:solidFill>
                  <a:srgbClr val="000099"/>
                </a:solidFill>
              </a:rPr>
              <a:t>  where the application for the original patent was filed under  37CFR 1.46 by assignee of the entire interest(1.175(c) (2)).</a:t>
            </a:r>
            <a:endParaRPr lang="en-US" dirty="0">
              <a:solidFill>
                <a:srgbClr val="000099"/>
              </a:solidFill>
            </a:endParaRPr>
          </a:p>
        </p:txBody>
      </p:sp>
      <p:sp>
        <p:nvSpPr>
          <p:cNvPr id="4" name="Slide Number Placeholder 3"/>
          <p:cNvSpPr>
            <a:spLocks noGrp="1"/>
          </p:cNvSpPr>
          <p:nvPr>
            <p:ph type="sldNum" sz="quarter" idx="12"/>
          </p:nvPr>
        </p:nvSpPr>
        <p:spPr/>
        <p:txBody>
          <a:bodyPr/>
          <a:lstStyle/>
          <a:p>
            <a:fld id="{697328BA-44C0-4073-B2EC-326DBDD8AFA4}" type="slidenum">
              <a:rPr lang="en-US" smtClean="0"/>
              <a:pPr/>
              <a:t>24</a:t>
            </a:fld>
            <a:endParaRPr lang="en-US"/>
          </a:p>
        </p:txBody>
      </p:sp>
    </p:spTree>
    <p:extLst>
      <p:ext uri="{BB962C8B-B14F-4D97-AF65-F5344CB8AC3E}">
        <p14:creationId xmlns:p14="http://schemas.microsoft.com/office/powerpoint/2010/main" val="3029017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solidFill>
                  <a:srgbClr val="000099"/>
                </a:solidFill>
              </a:rPr>
              <a:t>Substitute </a:t>
            </a:r>
            <a:r>
              <a:rPr lang="en-US" dirty="0">
                <a:solidFill>
                  <a:srgbClr val="000099"/>
                </a:solidFill>
              </a:rPr>
              <a:t>S</a:t>
            </a:r>
            <a:r>
              <a:rPr lang="en-US" dirty="0" smtClean="0">
                <a:solidFill>
                  <a:srgbClr val="000099"/>
                </a:solidFill>
              </a:rPr>
              <a:t>tatement in Lieu of </a:t>
            </a:r>
            <a:r>
              <a:rPr lang="en-US" dirty="0">
                <a:solidFill>
                  <a:srgbClr val="000099"/>
                </a:solidFill>
              </a:rPr>
              <a:t>O</a:t>
            </a:r>
            <a:r>
              <a:rPr lang="en-US" dirty="0" smtClean="0">
                <a:solidFill>
                  <a:srgbClr val="000099"/>
                </a:solidFill>
              </a:rPr>
              <a:t>ath PTO/AIA/07 ( who may sign)</a:t>
            </a:r>
            <a:endParaRPr lang="en-US" dirty="0">
              <a:solidFill>
                <a:srgbClr val="000099"/>
              </a:solidFill>
            </a:endParaRPr>
          </a:p>
        </p:txBody>
      </p:sp>
      <p:sp>
        <p:nvSpPr>
          <p:cNvPr id="3" name="Content Placeholder 2"/>
          <p:cNvSpPr>
            <a:spLocks noGrp="1"/>
          </p:cNvSpPr>
          <p:nvPr>
            <p:ph idx="1"/>
          </p:nvPr>
        </p:nvSpPr>
        <p:spPr/>
        <p:txBody>
          <a:bodyPr/>
          <a:lstStyle/>
          <a:p>
            <a:pPr marL="173038" indent="0" eaLnBrk="1" hangingPunct="1"/>
            <a:r>
              <a:rPr lang="en-US" sz="2600" dirty="0" smtClean="0">
                <a:solidFill>
                  <a:srgbClr val="000066"/>
                </a:solidFill>
              </a:rPr>
              <a:t> </a:t>
            </a:r>
            <a:r>
              <a:rPr lang="en-US" dirty="0" smtClean="0">
                <a:solidFill>
                  <a:srgbClr val="000066"/>
                </a:solidFill>
              </a:rPr>
              <a:t>Non-inventor </a:t>
            </a:r>
            <a:r>
              <a:rPr lang="en-US" dirty="0">
                <a:solidFill>
                  <a:srgbClr val="000066"/>
                </a:solidFill>
              </a:rPr>
              <a:t>applicant may file a 37 CFR 1.64 substitute statement in lieu of reissue oath or declaration for an inventor X, if inventor </a:t>
            </a:r>
            <a:r>
              <a:rPr lang="en-US" dirty="0" smtClean="0">
                <a:solidFill>
                  <a:srgbClr val="000066"/>
                </a:solidFill>
              </a:rPr>
              <a:t>X:</a:t>
            </a:r>
          </a:p>
          <a:p>
            <a:pPr marL="173038" indent="0" eaLnBrk="1" hangingPunct="1"/>
            <a:r>
              <a:rPr lang="en-US" dirty="0">
                <a:solidFill>
                  <a:srgbClr val="000066"/>
                </a:solidFill>
              </a:rPr>
              <a:t> </a:t>
            </a:r>
            <a:r>
              <a:rPr lang="en-US" dirty="0" smtClean="0">
                <a:solidFill>
                  <a:srgbClr val="000066"/>
                </a:solidFill>
              </a:rPr>
              <a:t>        is deceased;   is </a:t>
            </a:r>
            <a:r>
              <a:rPr lang="en-US" dirty="0">
                <a:solidFill>
                  <a:srgbClr val="000066"/>
                </a:solidFill>
              </a:rPr>
              <a:t>legally </a:t>
            </a:r>
            <a:r>
              <a:rPr lang="en-US" dirty="0" smtClean="0">
                <a:solidFill>
                  <a:srgbClr val="000066"/>
                </a:solidFill>
              </a:rPr>
              <a:t>incapacitated;</a:t>
            </a:r>
          </a:p>
          <a:p>
            <a:pPr marL="573088" lvl="1" indent="0" eaLnBrk="1" hangingPunct="1"/>
            <a:r>
              <a:rPr lang="en-US" dirty="0">
                <a:solidFill>
                  <a:srgbClr val="000066"/>
                </a:solidFill>
              </a:rPr>
              <a:t> </a:t>
            </a:r>
            <a:r>
              <a:rPr lang="en-US" dirty="0" smtClean="0">
                <a:solidFill>
                  <a:srgbClr val="000066"/>
                </a:solidFill>
              </a:rPr>
              <a:t>    cannot </a:t>
            </a:r>
            <a:r>
              <a:rPr lang="en-US" dirty="0">
                <a:solidFill>
                  <a:srgbClr val="000066"/>
                </a:solidFill>
              </a:rPr>
              <a:t>be found or reached after diligent effort; </a:t>
            </a:r>
            <a:endParaRPr lang="en-US" dirty="0" smtClean="0">
              <a:solidFill>
                <a:srgbClr val="000066"/>
              </a:solidFill>
            </a:endParaRPr>
          </a:p>
          <a:p>
            <a:pPr marL="573088" lvl="1" indent="0" eaLnBrk="1" hangingPunct="1"/>
            <a:r>
              <a:rPr lang="en-US" dirty="0">
                <a:solidFill>
                  <a:srgbClr val="000066"/>
                </a:solidFill>
              </a:rPr>
              <a:t>	</a:t>
            </a:r>
            <a:r>
              <a:rPr lang="en-US" dirty="0" smtClean="0">
                <a:solidFill>
                  <a:srgbClr val="000066"/>
                </a:solidFill>
              </a:rPr>
              <a:t>or  refuses </a:t>
            </a:r>
            <a:r>
              <a:rPr lang="en-US" dirty="0">
                <a:solidFill>
                  <a:srgbClr val="000066"/>
                </a:solidFill>
              </a:rPr>
              <a:t>to execute an oath or declaration.</a:t>
            </a:r>
          </a:p>
          <a:p>
            <a:pPr marL="173038" indent="0" eaLnBrk="1" hangingPunct="1"/>
            <a:r>
              <a:rPr lang="en-US" dirty="0">
                <a:solidFill>
                  <a:srgbClr val="000066"/>
                </a:solidFill>
              </a:rPr>
              <a:t>No need to provide old §1.47 type (or any) evidence.</a:t>
            </a:r>
          </a:p>
          <a:p>
            <a:pPr marL="173038" indent="0" eaLnBrk="1" hangingPunct="1"/>
            <a:r>
              <a:rPr lang="en-US" dirty="0" smtClean="0">
                <a:solidFill>
                  <a:srgbClr val="000066"/>
                </a:solidFill>
              </a:rPr>
              <a:t> 	Substitute </a:t>
            </a:r>
            <a:r>
              <a:rPr lang="en-US" dirty="0">
                <a:solidFill>
                  <a:srgbClr val="000066"/>
                </a:solidFill>
              </a:rPr>
              <a:t>Statement In Lieu Of An Oath Or Declaration For Reissue Patent Application, P</a:t>
            </a:r>
            <a:r>
              <a:rPr lang="en-US" dirty="0">
                <a:solidFill>
                  <a:srgbClr val="000099"/>
                </a:solidFill>
              </a:rPr>
              <a:t>TO</a:t>
            </a:r>
            <a:r>
              <a:rPr lang="en-US" dirty="0">
                <a:solidFill>
                  <a:srgbClr val="000066"/>
                </a:solidFill>
              </a:rPr>
              <a:t>/AIA/07 </a:t>
            </a:r>
            <a:r>
              <a:rPr lang="en-US" dirty="0" smtClean="0">
                <a:solidFill>
                  <a:srgbClr val="000066"/>
                </a:solidFill>
              </a:rPr>
              <a:t>Note: </a:t>
            </a:r>
            <a:r>
              <a:rPr lang="en-US" dirty="0" smtClean="0">
                <a:solidFill>
                  <a:srgbClr val="000099"/>
                </a:solidFill>
              </a:rPr>
              <a:t>Although you </a:t>
            </a:r>
            <a:r>
              <a:rPr lang="en-US" dirty="0">
                <a:solidFill>
                  <a:srgbClr val="000099"/>
                </a:solidFill>
              </a:rPr>
              <a:t>need not provide the proof to </a:t>
            </a:r>
            <a:r>
              <a:rPr lang="en-US" dirty="0" smtClean="0">
                <a:solidFill>
                  <a:srgbClr val="000099"/>
                </a:solidFill>
              </a:rPr>
              <a:t>the PTO, it </a:t>
            </a:r>
            <a:r>
              <a:rPr lang="en-US" dirty="0">
                <a:solidFill>
                  <a:srgbClr val="000099"/>
                </a:solidFill>
              </a:rPr>
              <a:t>would be wise to retain </a:t>
            </a:r>
            <a:r>
              <a:rPr lang="en-US" dirty="0" smtClean="0">
                <a:solidFill>
                  <a:srgbClr val="000099"/>
                </a:solidFill>
              </a:rPr>
              <a:t>the proof for your records</a:t>
            </a:r>
            <a:endParaRPr lang="en-US" dirty="0">
              <a:solidFill>
                <a:srgbClr val="000099"/>
              </a:solidFill>
            </a:endParaRPr>
          </a:p>
          <a:p>
            <a:r>
              <a:rPr lang="en-US" dirty="0"/>
              <a:t> </a:t>
            </a:r>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25</a:t>
            </a:fld>
            <a:endParaRPr lang="en-US" dirty="0"/>
          </a:p>
        </p:txBody>
      </p:sp>
    </p:spTree>
    <p:extLst>
      <p:ext uri="{BB962C8B-B14F-4D97-AF65-F5344CB8AC3E}">
        <p14:creationId xmlns:p14="http://schemas.microsoft.com/office/powerpoint/2010/main" val="180839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9"/>
                </a:solidFill>
              </a:rPr>
              <a:t>Reissue Oath: Continuing Reissue(1.175(f)(1))(AIA)</a:t>
            </a:r>
            <a:endParaRPr lang="en-US" dirty="0">
              <a:solidFill>
                <a:srgbClr val="000099"/>
              </a:solidFill>
            </a:endParaRPr>
          </a:p>
        </p:txBody>
      </p:sp>
      <p:sp>
        <p:nvSpPr>
          <p:cNvPr id="3" name="Content Placeholder 2"/>
          <p:cNvSpPr>
            <a:spLocks noGrp="1"/>
          </p:cNvSpPr>
          <p:nvPr>
            <p:ph idx="1"/>
          </p:nvPr>
        </p:nvSpPr>
        <p:spPr/>
        <p:txBody>
          <a:bodyPr/>
          <a:lstStyle/>
          <a:p>
            <a:r>
              <a:rPr lang="en-US" dirty="0" smtClean="0"/>
              <a:t> </a:t>
            </a:r>
            <a:r>
              <a:rPr lang="en-US" dirty="0" smtClean="0">
                <a:solidFill>
                  <a:srgbClr val="000099"/>
                </a:solidFill>
              </a:rPr>
              <a:t>A copy of an oath/</a:t>
            </a:r>
            <a:r>
              <a:rPr lang="en-US" dirty="0" err="1" smtClean="0">
                <a:solidFill>
                  <a:srgbClr val="000099"/>
                </a:solidFill>
              </a:rPr>
              <a:t>dec</a:t>
            </a:r>
            <a:r>
              <a:rPr lang="en-US" dirty="0" smtClean="0">
                <a:solidFill>
                  <a:srgbClr val="000099"/>
                </a:solidFill>
              </a:rPr>
              <a:t>( filed on or after  9/16/12) from a prior reissue application is permitted if any of the following three conditions exist:</a:t>
            </a:r>
          </a:p>
          <a:p>
            <a:r>
              <a:rPr lang="en-US" dirty="0">
                <a:solidFill>
                  <a:srgbClr val="000099"/>
                </a:solidFill>
              </a:rPr>
              <a:t> </a:t>
            </a:r>
            <a:r>
              <a:rPr lang="en-US" dirty="0" smtClean="0">
                <a:solidFill>
                  <a:srgbClr val="000099"/>
                </a:solidFill>
              </a:rPr>
              <a:t>  </a:t>
            </a:r>
            <a:r>
              <a:rPr lang="en-US" sz="2000" b="1" dirty="0" smtClean="0">
                <a:solidFill>
                  <a:srgbClr val="000099"/>
                </a:solidFill>
              </a:rPr>
              <a:t>1)</a:t>
            </a:r>
            <a:r>
              <a:rPr lang="en-US" dirty="0" smtClean="0">
                <a:solidFill>
                  <a:srgbClr val="000099"/>
                </a:solidFill>
              </a:rPr>
              <a:t> </a:t>
            </a:r>
            <a:r>
              <a:rPr lang="en-US" sz="2000" b="1" dirty="0" smtClean="0">
                <a:solidFill>
                  <a:srgbClr val="000099"/>
                </a:solidFill>
              </a:rPr>
              <a:t>The oath/</a:t>
            </a:r>
            <a:r>
              <a:rPr lang="en-US" sz="2000" b="1" dirty="0" err="1" smtClean="0">
                <a:solidFill>
                  <a:srgbClr val="000099"/>
                </a:solidFill>
              </a:rPr>
              <a:t>dec</a:t>
            </a:r>
            <a:r>
              <a:rPr lang="en-US" sz="2000" b="1" dirty="0" smtClean="0">
                <a:solidFill>
                  <a:srgbClr val="000099"/>
                </a:solidFill>
              </a:rPr>
              <a:t> for the earlier-filed  reissue application was executed by the entirety of the inventorship entity</a:t>
            </a:r>
            <a:r>
              <a:rPr lang="en-US" dirty="0" smtClean="0">
                <a:solidFill>
                  <a:srgbClr val="000099"/>
                </a:solidFill>
              </a:rPr>
              <a:t>;</a:t>
            </a:r>
          </a:p>
          <a:p>
            <a:r>
              <a:rPr lang="en-US" dirty="0">
                <a:solidFill>
                  <a:srgbClr val="000099"/>
                </a:solidFill>
              </a:rPr>
              <a:t> </a:t>
            </a:r>
            <a:r>
              <a:rPr lang="en-US" sz="2000" dirty="0" smtClean="0">
                <a:solidFill>
                  <a:srgbClr val="000099"/>
                </a:solidFill>
              </a:rPr>
              <a:t>   </a:t>
            </a:r>
            <a:r>
              <a:rPr lang="en-US" sz="2000" b="1" dirty="0" smtClean="0">
                <a:solidFill>
                  <a:srgbClr val="000099"/>
                </a:solidFill>
              </a:rPr>
              <a:t>2) The </a:t>
            </a:r>
            <a:r>
              <a:rPr lang="en-US" sz="2000" b="1" dirty="0" err="1" smtClean="0">
                <a:solidFill>
                  <a:srgbClr val="000099"/>
                </a:solidFill>
              </a:rPr>
              <a:t>continuating</a:t>
            </a:r>
            <a:r>
              <a:rPr lang="en-US" sz="2000" b="1" dirty="0" smtClean="0">
                <a:solidFill>
                  <a:srgbClr val="000099"/>
                </a:solidFill>
              </a:rPr>
              <a:t> reissue application does not seek to enlarge the scope   OR</a:t>
            </a:r>
          </a:p>
          <a:p>
            <a:r>
              <a:rPr lang="en-US" sz="2000" b="1" dirty="0">
                <a:solidFill>
                  <a:srgbClr val="000099"/>
                </a:solidFill>
              </a:rPr>
              <a:t> </a:t>
            </a:r>
            <a:r>
              <a:rPr lang="en-US" sz="2000" b="1" dirty="0" smtClean="0">
                <a:solidFill>
                  <a:srgbClr val="000099"/>
                </a:solidFill>
              </a:rPr>
              <a:t>    3) The application for the original patent was filed under 1.46 by the assignee of the entire interest. </a:t>
            </a:r>
          </a:p>
          <a:p>
            <a:r>
              <a:rPr lang="en-US" sz="2000" dirty="0" smtClean="0">
                <a:solidFill>
                  <a:srgbClr val="000099"/>
                </a:solidFill>
              </a:rPr>
              <a:t>Note-  Even if a copy is permitted, there still needs to be a new oath/</a:t>
            </a:r>
            <a:r>
              <a:rPr lang="en-US" sz="2000" dirty="0" err="1" smtClean="0">
                <a:solidFill>
                  <a:srgbClr val="000099"/>
                </a:solidFill>
              </a:rPr>
              <a:t>dec</a:t>
            </a:r>
            <a:r>
              <a:rPr lang="en-US" sz="2000" dirty="0" smtClean="0">
                <a:solidFill>
                  <a:srgbClr val="000099"/>
                </a:solidFill>
              </a:rPr>
              <a:t> filed for any added inventor</a:t>
            </a:r>
            <a:endParaRPr lang="en-US" sz="2000" dirty="0">
              <a:solidFill>
                <a:srgbClr val="000099"/>
              </a:solidFill>
            </a:endParaRPr>
          </a:p>
        </p:txBody>
      </p:sp>
      <p:sp>
        <p:nvSpPr>
          <p:cNvPr id="4" name="Slide Number Placeholder 3"/>
          <p:cNvSpPr>
            <a:spLocks noGrp="1"/>
          </p:cNvSpPr>
          <p:nvPr>
            <p:ph type="sldNum" sz="quarter" idx="12"/>
          </p:nvPr>
        </p:nvSpPr>
        <p:spPr/>
        <p:txBody>
          <a:bodyPr/>
          <a:lstStyle/>
          <a:p>
            <a:fld id="{697328BA-44C0-4073-B2EC-326DBDD8AFA4}" type="slidenum">
              <a:rPr lang="en-US" smtClean="0"/>
              <a:pPr/>
              <a:t>26</a:t>
            </a:fld>
            <a:endParaRPr lang="en-US"/>
          </a:p>
        </p:txBody>
      </p:sp>
    </p:spTree>
    <p:extLst>
      <p:ext uri="{BB962C8B-B14F-4D97-AF65-F5344CB8AC3E}">
        <p14:creationId xmlns:p14="http://schemas.microsoft.com/office/powerpoint/2010/main" val="24061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27</a:t>
            </a:fld>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179" y="457200"/>
            <a:ext cx="5148021" cy="626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17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28</a:t>
            </a:fld>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464" y="108252"/>
            <a:ext cx="5223335" cy="674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95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Application Data </a:t>
            </a:r>
            <a:r>
              <a:rPr lang="en-US" sz="2400" dirty="0" smtClean="0"/>
              <a:t>Sheet </a:t>
            </a:r>
            <a:r>
              <a:rPr lang="en-US" sz="2400" dirty="0"/>
              <a:t/>
            </a:r>
            <a:br>
              <a:rPr lang="en-US" sz="2400" dirty="0"/>
            </a:br>
            <a:r>
              <a:rPr lang="en-US" sz="2400" dirty="0"/>
              <a:t>ADS/filed </a:t>
            </a:r>
            <a:r>
              <a:rPr lang="en-US" sz="2400" dirty="0" smtClean="0"/>
              <a:t>with Utility and Reissue Oath (on/after 9/16/2012 )</a:t>
            </a:r>
            <a:endParaRPr lang="en-US" sz="2400" dirty="0"/>
          </a:p>
        </p:txBody>
      </p:sp>
      <p:sp>
        <p:nvSpPr>
          <p:cNvPr id="3" name="Content Placeholder 2"/>
          <p:cNvSpPr>
            <a:spLocks noGrp="1"/>
          </p:cNvSpPr>
          <p:nvPr>
            <p:ph idx="1"/>
          </p:nvPr>
        </p:nvSpPr>
        <p:spPr/>
        <p:txBody>
          <a:bodyPr/>
          <a:lstStyle/>
          <a:p>
            <a:r>
              <a:rPr lang="en-US" sz="2000" dirty="0" smtClean="0"/>
              <a:t>Application </a:t>
            </a:r>
            <a:r>
              <a:rPr lang="en-US" sz="2000" dirty="0"/>
              <a:t>Data Sheet (ADS</a:t>
            </a:r>
            <a:r>
              <a:rPr lang="en-US" sz="2000" dirty="0" smtClean="0"/>
              <a:t>)  </a:t>
            </a:r>
            <a:r>
              <a:rPr lang="en-US" sz="2000" dirty="0"/>
              <a:t>must be filed: </a:t>
            </a:r>
            <a:endParaRPr lang="en-US" sz="2000" dirty="0" smtClean="0"/>
          </a:p>
          <a:p>
            <a:r>
              <a:rPr lang="en-US" sz="2000" dirty="0" smtClean="0"/>
              <a:t>1. To </a:t>
            </a:r>
            <a:r>
              <a:rPr lang="en-US" sz="2000" dirty="0"/>
              <a:t>identify applicants who are not the </a:t>
            </a:r>
            <a:r>
              <a:rPr lang="en-US" sz="2000" dirty="0" smtClean="0"/>
              <a:t>inventor(s). </a:t>
            </a:r>
          </a:p>
          <a:p>
            <a:r>
              <a:rPr lang="en-US" sz="2000" dirty="0" smtClean="0"/>
              <a:t>2. To set the inventorship where an inventor’s oath or declaration is not being presented. This permits postponing the declaration until the payment of the issue fee. ( </a:t>
            </a:r>
            <a:r>
              <a:rPr lang="en-US" sz="2000" b="1" u="sng" dirty="0" smtClean="0"/>
              <a:t>NOT allowed in reissues</a:t>
            </a:r>
            <a:r>
              <a:rPr lang="en-US" sz="2000" dirty="0" smtClean="0"/>
              <a:t>) 1.175(e)</a:t>
            </a:r>
          </a:p>
          <a:p>
            <a:r>
              <a:rPr lang="en-US" sz="2000" dirty="0" smtClean="0"/>
              <a:t>3</a:t>
            </a:r>
            <a:r>
              <a:rPr lang="en-US" sz="2000" dirty="0"/>
              <a:t>. To set the inventorship where there are joint inventors and each joint inventor is executing a declaration that only names that inventor and not all of the inventors. </a:t>
            </a:r>
          </a:p>
          <a:p>
            <a:r>
              <a:rPr lang="en-US" sz="2000" b="1" dirty="0"/>
              <a:t>4. To make benefit claims under 37 CFR 1.78  foreign and/or domestic priority claims under 37 CFR 1.55 (except applications entering the national stage under 35 U.S.C. 371). </a:t>
            </a:r>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29</a:t>
            </a:fld>
            <a:endParaRPr lang="en-US"/>
          </a:p>
        </p:txBody>
      </p:sp>
    </p:spTree>
    <p:extLst>
      <p:ext uri="{BB962C8B-B14F-4D97-AF65-F5344CB8AC3E}">
        <p14:creationId xmlns:p14="http://schemas.microsoft.com/office/powerpoint/2010/main" val="205410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08A10CE3-6432-4F02-BB2D-7C32430B85D4}" type="slidenum">
              <a:rPr lang="en-US" sz="1400" b="0" smtClean="0">
                <a:solidFill>
                  <a:srgbClr val="000000"/>
                </a:solidFill>
                <a:latin typeface="Times New Roman" pitchFamily="18" charset="0"/>
              </a:rPr>
              <a:pPr/>
              <a:t>3</a:t>
            </a:fld>
            <a:endParaRPr lang="en-US" sz="1400" b="0" smtClean="0">
              <a:solidFill>
                <a:srgbClr val="000000"/>
              </a:solidFill>
              <a:latin typeface="Times New Roman" pitchFamily="18" charset="0"/>
            </a:endParaRPr>
          </a:p>
        </p:txBody>
      </p:sp>
      <p:sp>
        <p:nvSpPr>
          <p:cNvPr id="22531" name="Rectangle 2"/>
          <p:cNvSpPr>
            <a:spLocks noGrp="1" noChangeArrowheads="1"/>
          </p:cNvSpPr>
          <p:nvPr>
            <p:ph type="title"/>
          </p:nvPr>
        </p:nvSpPr>
        <p:spPr/>
        <p:txBody>
          <a:bodyPr/>
          <a:lstStyle/>
          <a:p>
            <a:r>
              <a:rPr lang="en-US" smtClean="0"/>
              <a:t>AMENDMENTS TO CLAIMS</a:t>
            </a:r>
          </a:p>
        </p:txBody>
      </p:sp>
      <p:sp>
        <p:nvSpPr>
          <p:cNvPr id="22532" name="Rectangle 3"/>
          <p:cNvSpPr>
            <a:spLocks noGrp="1" noChangeArrowheads="1"/>
          </p:cNvSpPr>
          <p:nvPr>
            <p:ph type="body" idx="1"/>
          </p:nvPr>
        </p:nvSpPr>
        <p:spPr>
          <a:xfrm>
            <a:off x="990600" y="1676400"/>
            <a:ext cx="7727950" cy="4114800"/>
          </a:xfrm>
        </p:spPr>
        <p:txBody>
          <a:bodyPr/>
          <a:lstStyle/>
          <a:p>
            <a:pPr>
              <a:lnSpc>
                <a:spcPct val="90000"/>
              </a:lnSpc>
            </a:pPr>
            <a:r>
              <a:rPr lang="en-US" sz="2000" b="1" dirty="0" smtClean="0"/>
              <a:t>When amending reissue claims one uses markings in comparison with the existing patent claims each time there is an amendment.</a:t>
            </a:r>
            <a:r>
              <a:rPr lang="en-US" sz="2000" dirty="0" smtClean="0"/>
              <a:t> </a:t>
            </a:r>
          </a:p>
          <a:p>
            <a:pPr>
              <a:lnSpc>
                <a:spcPct val="90000"/>
              </a:lnSpc>
            </a:pPr>
            <a:r>
              <a:rPr lang="en-US" sz="2000" b="1" dirty="0" smtClean="0"/>
              <a:t>One does </a:t>
            </a:r>
            <a:r>
              <a:rPr lang="en-US" sz="2000" b="1" u="sng" dirty="0" smtClean="0"/>
              <a:t>not</a:t>
            </a:r>
            <a:r>
              <a:rPr lang="en-US" sz="2000" b="1" dirty="0" smtClean="0"/>
              <a:t>  use the markings from the previous amendment.        </a:t>
            </a:r>
          </a:p>
          <a:p>
            <a:pPr>
              <a:lnSpc>
                <a:spcPct val="90000"/>
              </a:lnSpc>
            </a:pPr>
            <a:r>
              <a:rPr lang="en-US" sz="2000" b="1" dirty="0" smtClean="0"/>
              <a:t>The amendment must be made in accordance with 37 CFR  1.173. </a:t>
            </a:r>
          </a:p>
          <a:p>
            <a:pPr>
              <a:lnSpc>
                <a:spcPct val="90000"/>
              </a:lnSpc>
            </a:pPr>
            <a:r>
              <a:rPr lang="en-US" sz="2000" dirty="0" smtClean="0"/>
              <a:t>Claims - An amendment paper must include the entire text of each claim being changed by such amendment paper and of each claim being added by such amendment paper. For any claim changed by the amendment paper, a parenthetical expression  “amended, ”  “twice amended, ”  etc., should follow the claim number. Each changed patent claim and each added claim must include markings pursuant to paragraph (d) of this section, except that a patent claim or added claim should be canceled by a statement canceling the claim without presentation of the text of the claim.</a:t>
            </a:r>
          </a:p>
        </p:txBody>
      </p:sp>
    </p:spTree>
    <p:extLst>
      <p:ext uri="{BB962C8B-B14F-4D97-AF65-F5344CB8AC3E}">
        <p14:creationId xmlns:p14="http://schemas.microsoft.com/office/powerpoint/2010/main" val="2334332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OATH/DECLARATION</a:t>
            </a:r>
            <a:br>
              <a:rPr lang="en-US" dirty="0"/>
            </a:br>
            <a:endParaRPr lang="en-US" dirty="0"/>
          </a:p>
        </p:txBody>
      </p:sp>
      <p:sp>
        <p:nvSpPr>
          <p:cNvPr id="3" name="Content Placeholder 2"/>
          <p:cNvSpPr>
            <a:spLocks noGrp="1"/>
          </p:cNvSpPr>
          <p:nvPr>
            <p:ph idx="1"/>
          </p:nvPr>
        </p:nvSpPr>
        <p:spPr/>
        <p:txBody>
          <a:bodyPr/>
          <a:lstStyle/>
          <a:p>
            <a:r>
              <a:rPr lang="en-US" dirty="0"/>
              <a:t>“</a:t>
            </a:r>
            <a:r>
              <a:rPr lang="en-US" b="1" dirty="0"/>
              <a:t>Any error in the claims must be identified by reference to the specific claim(s) and the specific claim language wherein lies the error. </a:t>
            </a:r>
            <a:r>
              <a:rPr lang="en-US" dirty="0"/>
              <a:t>A statement of " … failure to include a claim directed to …" and then presenting a newly added claim, would not be considered a sufficient " error" statement because applicant has not pointed out what the other claims lacked that the newly added claim has, or vice versa. Such a statement would be no better than saying in the reissue oath or declaration that " this application is being filed to correct errors in the patent which may be noted from the change made by adding new claim 10." In both cases, the error has not been identified.”  (See MPEP 1414)</a:t>
            </a:r>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30</a:t>
            </a:fld>
            <a:endParaRPr lang="en-US"/>
          </a:p>
        </p:txBody>
      </p:sp>
    </p:spTree>
    <p:extLst>
      <p:ext uri="{BB962C8B-B14F-4D97-AF65-F5344CB8AC3E}">
        <p14:creationId xmlns:p14="http://schemas.microsoft.com/office/powerpoint/2010/main" val="215478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OATH/DECLARATION</a:t>
            </a:r>
          </a:p>
        </p:txBody>
      </p:sp>
      <p:sp>
        <p:nvSpPr>
          <p:cNvPr id="3" name="Content Placeholder 2"/>
          <p:cNvSpPr>
            <a:spLocks noGrp="1"/>
          </p:cNvSpPr>
          <p:nvPr>
            <p:ph idx="1"/>
          </p:nvPr>
        </p:nvSpPr>
        <p:spPr/>
        <p:txBody>
          <a:bodyPr/>
          <a:lstStyle/>
          <a:p>
            <a:r>
              <a:rPr lang="en-US" dirty="0"/>
              <a:t>“Likewise, a statement of the error as " … the inclusion of claims 3-5 which were unduly broad …" and then canceling claims 3-5, would </a:t>
            </a:r>
            <a:r>
              <a:rPr lang="en-US" u="sng" dirty="0"/>
              <a:t>not be</a:t>
            </a:r>
            <a:r>
              <a:rPr lang="en-US" dirty="0"/>
              <a:t> considered a </a:t>
            </a:r>
            <a:r>
              <a:rPr lang="en-US" u="sng" dirty="0"/>
              <a:t>sufficient  error</a:t>
            </a:r>
            <a:r>
              <a:rPr lang="en-US" dirty="0"/>
              <a:t> statement because applicant has not pointed out what the canceled claims lacked that the remaining claims contain. The statement of what the remaining claims contain need not identify specific limitations, but rather may provide a general identification, such as " Claims 3-5 did not provide for any of the tracking mechanisms of claims 6-12, nor did they provide an attachment mechanism such as those in claims1-2 and 9-16." “</a:t>
            </a:r>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31</a:t>
            </a:fld>
            <a:endParaRPr lang="en-US"/>
          </a:p>
        </p:txBody>
      </p:sp>
    </p:spTree>
    <p:extLst>
      <p:ext uri="{BB962C8B-B14F-4D97-AF65-F5344CB8AC3E}">
        <p14:creationId xmlns:p14="http://schemas.microsoft.com/office/powerpoint/2010/main" val="111472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OATH/DECLARATION</a:t>
            </a:r>
          </a:p>
        </p:txBody>
      </p:sp>
      <p:sp>
        <p:nvSpPr>
          <p:cNvPr id="3" name="Content Placeholder 2"/>
          <p:cNvSpPr>
            <a:spLocks noGrp="1"/>
          </p:cNvSpPr>
          <p:nvPr>
            <p:ph idx="1"/>
          </p:nvPr>
        </p:nvSpPr>
        <p:spPr/>
        <p:txBody>
          <a:bodyPr/>
          <a:lstStyle/>
          <a:p>
            <a:pPr>
              <a:lnSpc>
                <a:spcPct val="80000"/>
              </a:lnSpc>
            </a:pPr>
            <a:r>
              <a:rPr lang="en-US" sz="1600" dirty="0"/>
              <a:t> </a:t>
            </a:r>
            <a:r>
              <a:rPr lang="en-US" b="1" u="sng" dirty="0"/>
              <a:t>EXAMPLE OF NON SPECIFIC ERROR-</a:t>
            </a:r>
            <a:r>
              <a:rPr lang="en-US" dirty="0"/>
              <a:t> The patent claims more than applicant had a right to claim in view of U.S. Patent No. 2,222,222. </a:t>
            </a:r>
          </a:p>
          <a:p>
            <a:pPr>
              <a:lnSpc>
                <a:spcPct val="80000"/>
              </a:lnSpc>
            </a:pPr>
            <a:endParaRPr lang="en-US" dirty="0"/>
          </a:p>
          <a:p>
            <a:pPr>
              <a:lnSpc>
                <a:spcPct val="80000"/>
              </a:lnSpc>
            </a:pPr>
            <a:r>
              <a:rPr lang="en-US" b="1" u="sng" dirty="0"/>
              <a:t>EXAMPLE OF SPECIFIC ERROR</a:t>
            </a:r>
            <a:r>
              <a:rPr lang="en-US" b="1" dirty="0"/>
              <a:t>-</a:t>
            </a:r>
            <a:r>
              <a:rPr lang="en-US" dirty="0"/>
              <a:t> The patent claims more than applicant had a right to claim In view of U.S. Patent No. 2,222,222 which describes a plant having integrated into its genome a DNA construct containing a delta-five </a:t>
            </a:r>
            <a:r>
              <a:rPr lang="en-US" dirty="0" err="1"/>
              <a:t>desaturase</a:t>
            </a:r>
            <a:r>
              <a:rPr lang="en-US" dirty="0"/>
              <a:t>, wherein the plant reportedly produces </a:t>
            </a:r>
            <a:r>
              <a:rPr lang="en-US" dirty="0" err="1"/>
              <a:t>dodecaenoic</a:t>
            </a:r>
            <a:r>
              <a:rPr lang="en-US" dirty="0"/>
              <a:t> acid See, U.S. Patent 2,222,222, Example 12. Claim1 of the patent is amended in this reissue application to exclude that subject matter of the 2,222,222 patent.</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32</a:t>
            </a:fld>
            <a:endParaRPr lang="en-US"/>
          </a:p>
        </p:txBody>
      </p:sp>
    </p:spTree>
    <p:extLst>
      <p:ext uri="{BB962C8B-B14F-4D97-AF65-F5344CB8AC3E}">
        <p14:creationId xmlns:p14="http://schemas.microsoft.com/office/powerpoint/2010/main" val="987650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OATH/DECLARATION</a:t>
            </a:r>
          </a:p>
        </p:txBody>
      </p:sp>
      <p:sp>
        <p:nvSpPr>
          <p:cNvPr id="3" name="Content Placeholder 2"/>
          <p:cNvSpPr>
            <a:spLocks noGrp="1"/>
          </p:cNvSpPr>
          <p:nvPr>
            <p:ph idx="1"/>
          </p:nvPr>
        </p:nvSpPr>
        <p:spPr/>
        <p:txBody>
          <a:bodyPr/>
          <a:lstStyle/>
          <a:p>
            <a:pPr>
              <a:lnSpc>
                <a:spcPct val="90000"/>
              </a:lnSpc>
            </a:pPr>
            <a:r>
              <a:rPr lang="en-US" dirty="0"/>
              <a:t>Other errors that can be grounds for a reissue include,</a:t>
            </a:r>
          </a:p>
          <a:p>
            <a:pPr>
              <a:lnSpc>
                <a:spcPct val="90000"/>
              </a:lnSpc>
            </a:pPr>
            <a:r>
              <a:rPr lang="en-US" dirty="0"/>
              <a:t>change of inventorship, failure to file a certified copy of the  original foreign application to obtain the right of foreign priority, a substantive drawing error,  a substantive specification error, failure to adequately claim benefit under 35 USC 120 in earlier filed copending US patent application, and correction of problem with patent oath.</a:t>
            </a:r>
          </a:p>
          <a:p>
            <a:pPr>
              <a:lnSpc>
                <a:spcPct val="90000"/>
              </a:lnSpc>
            </a:pPr>
            <a:r>
              <a:rPr lang="en-US" b="1" u="sng" dirty="0"/>
              <a:t>Example non specific error –</a:t>
            </a:r>
            <a:r>
              <a:rPr lang="en-US" dirty="0"/>
              <a:t> The inventorship is being changed </a:t>
            </a:r>
          </a:p>
          <a:p>
            <a:pPr>
              <a:lnSpc>
                <a:spcPct val="90000"/>
              </a:lnSpc>
            </a:pPr>
            <a:r>
              <a:rPr lang="en-US" b="1" u="sng" dirty="0"/>
              <a:t>Example of specific error-</a:t>
            </a:r>
            <a:r>
              <a:rPr lang="en-US" dirty="0"/>
              <a:t> The inventorship is being change to include two additional inventors, John Smith and Jane Doe.</a:t>
            </a:r>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33</a:t>
            </a:fld>
            <a:endParaRPr lang="en-US"/>
          </a:p>
        </p:txBody>
      </p:sp>
    </p:spTree>
    <p:extLst>
      <p:ext uri="{BB962C8B-B14F-4D97-AF65-F5344CB8AC3E}">
        <p14:creationId xmlns:p14="http://schemas.microsoft.com/office/powerpoint/2010/main" val="3975518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Transmittal Form PTO/SB/53</a:t>
            </a:r>
            <a:endParaRPr lang="en-US" dirty="0"/>
          </a:p>
        </p:txBody>
      </p:sp>
      <p:sp>
        <p:nvSpPr>
          <p:cNvPr id="3" name="Content Placeholder 2"/>
          <p:cNvSpPr>
            <a:spLocks noGrp="1"/>
          </p:cNvSpPr>
          <p:nvPr>
            <p:ph idx="1"/>
          </p:nvPr>
        </p:nvSpPr>
        <p:spPr/>
        <p:txBody>
          <a:bodyPr/>
          <a:lstStyle/>
          <a:p>
            <a:r>
              <a:rPr lang="en-US" sz="1800" dirty="0"/>
              <a:t>Applicant can check the “NO” box of item 7 of Form PTO/SB/50 (08-08)  </a:t>
            </a:r>
            <a:r>
              <a:rPr lang="en-US" sz="1800" dirty="0" smtClean="0"/>
              <a:t>if there is no assignee (REISSUE </a:t>
            </a:r>
            <a:r>
              <a:rPr lang="en-US" sz="1800" dirty="0"/>
              <a:t>PATENT APPLICATION TRANSMITTAL)</a:t>
            </a:r>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34</a:t>
            </a:fld>
            <a:endParaRPr lang="en-US"/>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7384697"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824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TRANSMITTAL FORM</a:t>
            </a:r>
            <a:br>
              <a:rPr lang="en-US" dirty="0"/>
            </a:br>
            <a:r>
              <a:rPr lang="en-US" dirty="0"/>
              <a:t>PTO/AIA/50(07-12) Consent box still there</a:t>
            </a:r>
          </a:p>
        </p:txBody>
      </p:sp>
      <p:sp>
        <p:nvSpPr>
          <p:cNvPr id="3" name="Content Placeholder 2"/>
          <p:cNvSpPr>
            <a:spLocks noGrp="1"/>
          </p:cNvSpPr>
          <p:nvPr>
            <p:ph idx="1"/>
          </p:nvPr>
        </p:nvSpPr>
        <p:spPr>
          <a:xfrm>
            <a:off x="228600" y="1704974"/>
            <a:ext cx="8610600" cy="4695825"/>
          </a:xfrm>
        </p:spPr>
        <p:txBody>
          <a:bodyPr/>
          <a:lstStyle/>
          <a:p>
            <a:r>
              <a:rPr lang="en-US" dirty="0" smtClean="0"/>
              <a:t> </a:t>
            </a:r>
            <a:r>
              <a:rPr lang="en-US" sz="1600" dirty="0" smtClean="0"/>
              <a:t>Note: 5. for PTO/A1A/05,06,07  6. requirement of ADS for benefit claims under 37 CFR 1.78 and foreign under 37 CFR 1.55    Box at right hand corner to remove question of Bauman type filing. </a:t>
            </a:r>
            <a:endParaRPr lang="en-US" sz="1600"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35</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403154" cy="416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623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a:t>
            </a:r>
            <a:br>
              <a:rPr lang="en-US" dirty="0"/>
            </a:br>
            <a:r>
              <a:rPr lang="en-US" dirty="0" smtClean="0"/>
              <a:t>PTO/SB/53 </a:t>
            </a:r>
            <a:r>
              <a:rPr lang="en-US" dirty="0"/>
              <a:t>pre AIA </a:t>
            </a:r>
          </a:p>
        </p:txBody>
      </p:sp>
      <p:sp>
        <p:nvSpPr>
          <p:cNvPr id="3" name="Content Placeholder 2"/>
          <p:cNvSpPr>
            <a:spLocks noGrp="1"/>
          </p:cNvSpPr>
          <p:nvPr>
            <p:ph idx="1"/>
          </p:nvPr>
        </p:nvSpPr>
        <p:spPr/>
        <p:txBody>
          <a:bodyPr/>
          <a:lstStyle/>
          <a:p>
            <a:r>
              <a:rPr lang="en-US" dirty="0"/>
              <a:t> </a:t>
            </a:r>
            <a:r>
              <a:rPr lang="en-US" sz="2000" dirty="0"/>
              <a:t>IF there are multiple assignees that own part of the patent then consents from each assignee are required (e.g. ABC corporation and XYZ corporation</a:t>
            </a:r>
            <a:r>
              <a:rPr lang="en-US" sz="2000" dirty="0" smtClean="0"/>
              <a:t>). Note the pre AIA consent refers to 3.73(b) to show ownership.  Title is also required in the PTO/AIA/consent form</a:t>
            </a:r>
          </a:p>
          <a:p>
            <a:r>
              <a:rPr lang="en-US" sz="2000" dirty="0" smtClean="0"/>
              <a:t>Often </a:t>
            </a:r>
            <a:r>
              <a:rPr lang="en-US" sz="2000" dirty="0"/>
              <a:t>overlooked on the consent form is the typed or printed name and the TITLE of the person signing for the assignee see partial form below</a:t>
            </a:r>
            <a:r>
              <a:rPr lang="en-US" sz="2000" dirty="0" smtClean="0"/>
              <a:t>. Same requirement for title found on the PTO/AIA/53.</a:t>
            </a:r>
            <a:endParaRPr lang="en-US" sz="2000"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36</a:t>
            </a:fld>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733800"/>
            <a:ext cx="7162800" cy="205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lstStyle/>
          <a:p>
            <a:pPr>
              <a:lnSpc>
                <a:spcPct val="90000"/>
              </a:lnSpc>
            </a:pPr>
            <a:r>
              <a:rPr lang="en-US" dirty="0"/>
              <a:t>Where a continuation reissue application is filed with a copy of the assignee consent from the parent reissue application, and the parent reissue application </a:t>
            </a:r>
            <a:r>
              <a:rPr lang="en-US" u="sng" dirty="0"/>
              <a:t>is not to be abandoned</a:t>
            </a:r>
            <a:r>
              <a:rPr lang="en-US" dirty="0"/>
              <a:t>, the copy of the consent should </a:t>
            </a:r>
            <a:r>
              <a:rPr lang="en-US" u="sng" dirty="0"/>
              <a:t>not</a:t>
            </a:r>
            <a:r>
              <a:rPr lang="en-US" dirty="0"/>
              <a:t> be accepted. </a:t>
            </a:r>
          </a:p>
          <a:p>
            <a:pPr>
              <a:lnSpc>
                <a:spcPct val="90000"/>
              </a:lnSpc>
            </a:pPr>
            <a:r>
              <a:rPr lang="en-US" dirty="0"/>
              <a:t>In a voluntary divisional reissue a copy of the consent from the parent reissue application should </a:t>
            </a:r>
            <a:r>
              <a:rPr lang="en-US" u="sng" dirty="0"/>
              <a:t>not</a:t>
            </a:r>
            <a:r>
              <a:rPr lang="en-US" dirty="0"/>
              <a:t> be accepted </a:t>
            </a:r>
            <a:r>
              <a:rPr lang="en-US" u="sng" dirty="0"/>
              <a:t>whether or not the parent reissue is to be abandoned.</a:t>
            </a:r>
          </a:p>
          <a:p>
            <a:pPr>
              <a:lnSpc>
                <a:spcPct val="90000"/>
              </a:lnSpc>
            </a:pPr>
            <a:r>
              <a:rPr lang="en-US" dirty="0"/>
              <a:t>In a divisional reissue based on a restriction made in the parent reissue application , the assignee need not file a consent  because the consent has already been provided in the parent reissue. MPEP 1410.01</a:t>
            </a:r>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37</a:t>
            </a:fld>
            <a:endParaRPr lang="en-US"/>
          </a:p>
        </p:txBody>
      </p:sp>
    </p:spTree>
    <p:extLst>
      <p:ext uri="{BB962C8B-B14F-4D97-AF65-F5344CB8AC3E}">
        <p14:creationId xmlns:p14="http://schemas.microsoft.com/office/powerpoint/2010/main" val="719530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br>
              <a:rPr lang="en-US" dirty="0" smtClean="0"/>
            </a:br>
            <a:r>
              <a:rPr lang="en-US" dirty="0" smtClean="0"/>
              <a:t>PTO/AIA/53( note 3.73(c) for ownership)</a:t>
            </a:r>
            <a:endParaRPr lang="en-US" dirty="0"/>
          </a:p>
        </p:txBody>
      </p:sp>
      <p:sp>
        <p:nvSpPr>
          <p:cNvPr id="3" name="Content Placeholder 2"/>
          <p:cNvSpPr>
            <a:spLocks noGrp="1"/>
          </p:cNvSpPr>
          <p:nvPr>
            <p:ph idx="1"/>
          </p:nvPr>
        </p:nvSpPr>
        <p:spPr>
          <a:xfrm>
            <a:off x="1066800" y="1676400"/>
            <a:ext cx="7543800" cy="4648200"/>
          </a:xfrm>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38</a:t>
            </a:fld>
            <a:endParaRPr lang="en-US"/>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65498"/>
            <a:ext cx="4763146" cy="549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195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OWNERSHIP/ASSIGNEE</a:t>
            </a:r>
          </a:p>
        </p:txBody>
      </p:sp>
      <p:sp>
        <p:nvSpPr>
          <p:cNvPr id="3" name="Content Placeholder 2"/>
          <p:cNvSpPr>
            <a:spLocks noGrp="1"/>
          </p:cNvSpPr>
          <p:nvPr>
            <p:ph idx="1"/>
          </p:nvPr>
        </p:nvSpPr>
        <p:spPr/>
        <p:txBody>
          <a:bodyPr/>
          <a:lstStyle/>
          <a:p>
            <a:r>
              <a:rPr lang="en-US" sz="2000" dirty="0"/>
              <a:t>In PTO/SB/96 applicant must state he is either the </a:t>
            </a:r>
            <a:r>
              <a:rPr lang="en-US" sz="2000" dirty="0" smtClean="0"/>
              <a:t>assignee of </a:t>
            </a:r>
            <a:r>
              <a:rPr lang="en-US" sz="2000" dirty="0"/>
              <a:t>the entire interest or an assignee of less than the entire right, title… and then give the </a:t>
            </a:r>
            <a:r>
              <a:rPr lang="en-US" sz="2000" b="1" u="sng" dirty="0"/>
              <a:t>percentage</a:t>
            </a:r>
            <a:r>
              <a:rPr lang="en-US" sz="2000" dirty="0"/>
              <a:t> of ownership or state entire interest of one of the inventors( see boxes 1-3 below). </a:t>
            </a:r>
            <a:r>
              <a:rPr lang="en-US" sz="2000" u="sng" dirty="0"/>
              <a:t>Note this if not using a PTO form.</a:t>
            </a:r>
          </a:p>
          <a:p>
            <a:r>
              <a:rPr lang="en-US" dirty="0"/>
              <a:t> </a:t>
            </a:r>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39</a:t>
            </a:fld>
            <a:endParaRPr 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24200"/>
            <a:ext cx="5895975" cy="268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66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6193506E-D7B6-4AE9-9435-886CF4958F0B}" type="slidenum">
              <a:rPr lang="en-US" sz="1400" b="0" smtClean="0">
                <a:solidFill>
                  <a:srgbClr val="000000"/>
                </a:solidFill>
                <a:latin typeface="Times New Roman" pitchFamily="18" charset="0"/>
              </a:rPr>
              <a:pPr/>
              <a:t>4</a:t>
            </a:fld>
            <a:endParaRPr lang="en-US" sz="1400" b="0" smtClean="0">
              <a:solidFill>
                <a:srgbClr val="000000"/>
              </a:solidFill>
              <a:latin typeface="Times New Roman" pitchFamily="18" charset="0"/>
            </a:endParaRPr>
          </a:p>
        </p:txBody>
      </p:sp>
      <p:sp>
        <p:nvSpPr>
          <p:cNvPr id="23555" name="Rectangle 2"/>
          <p:cNvSpPr>
            <a:spLocks noGrp="1" noChangeArrowheads="1"/>
          </p:cNvSpPr>
          <p:nvPr>
            <p:ph type="title"/>
          </p:nvPr>
        </p:nvSpPr>
        <p:spPr/>
        <p:txBody>
          <a:bodyPr/>
          <a:lstStyle/>
          <a:p>
            <a:r>
              <a:rPr lang="en-US" smtClean="0"/>
              <a:t>AMENDMENTS TO THE CLAIMS </a:t>
            </a:r>
          </a:p>
        </p:txBody>
      </p:sp>
      <p:sp>
        <p:nvSpPr>
          <p:cNvPr id="23556" name="Rectangle 3"/>
          <p:cNvSpPr>
            <a:spLocks noGrp="1" noChangeArrowheads="1"/>
          </p:cNvSpPr>
          <p:nvPr>
            <p:ph type="body" idx="1"/>
          </p:nvPr>
        </p:nvSpPr>
        <p:spPr/>
        <p:txBody>
          <a:bodyPr/>
          <a:lstStyle/>
          <a:p>
            <a:r>
              <a:rPr lang="en-US" sz="2000" smtClean="0"/>
              <a:t>(d)    Changes shown by markings . Any changes relative to the patent being reissued which are made to the specification, including the claims, upon filing, or by an amendment paper in the reissue</a:t>
            </a:r>
          </a:p>
          <a:p>
            <a:r>
              <a:rPr lang="en-US" sz="2000" smtClean="0"/>
              <a:t>application, must include the following markings:</a:t>
            </a:r>
          </a:p>
          <a:p>
            <a:r>
              <a:rPr lang="en-US" sz="2000" smtClean="0"/>
              <a:t>(1)     The matter to be omitted by reissue must be enclosed in brackets; and</a:t>
            </a:r>
          </a:p>
          <a:p>
            <a:r>
              <a:rPr lang="en-US" sz="2000" smtClean="0"/>
              <a:t>(2)    The matter to be added by reissue must be underlined, except for amendments submitted on compact discs ( § §  1.96 and  1.821(c)). Matter added by reissue on compact discs must be</a:t>
            </a:r>
          </a:p>
          <a:p>
            <a:r>
              <a:rPr lang="en-US" sz="2000" smtClean="0"/>
              <a:t>preceded with  “ &lt;U &gt; ” and end with  “ &lt; /U &gt; ” to properly identify the material being added.</a:t>
            </a:r>
          </a:p>
        </p:txBody>
      </p:sp>
    </p:spTree>
    <p:extLst>
      <p:ext uri="{BB962C8B-B14F-4D97-AF65-F5344CB8AC3E}">
        <p14:creationId xmlns:p14="http://schemas.microsoft.com/office/powerpoint/2010/main" val="213788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OWNERSHIP/ASSIGNEE</a:t>
            </a:r>
            <a:endParaRPr lang="en-US" dirty="0"/>
          </a:p>
        </p:txBody>
      </p:sp>
      <p:sp>
        <p:nvSpPr>
          <p:cNvPr id="3" name="Content Placeholder 2"/>
          <p:cNvSpPr>
            <a:spLocks noGrp="1"/>
          </p:cNvSpPr>
          <p:nvPr>
            <p:ph idx="1"/>
          </p:nvPr>
        </p:nvSpPr>
        <p:spPr/>
        <p:txBody>
          <a:bodyPr/>
          <a:lstStyle/>
          <a:p>
            <a:r>
              <a:rPr lang="en-US" dirty="0"/>
              <a:t> </a:t>
            </a:r>
            <a:r>
              <a:rPr lang="en-US" dirty="0" smtClean="0"/>
              <a:t>  This is the second part of the PTO/SB/96 which shows the assignment section. </a:t>
            </a:r>
            <a:endParaRPr lang="en-US" dirty="0"/>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40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971800"/>
            <a:ext cx="5124713" cy="291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927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ASSIGNEE</a:t>
            </a:r>
            <a:endParaRPr lang="en-US" dirty="0"/>
          </a:p>
        </p:txBody>
      </p:sp>
      <p:sp>
        <p:nvSpPr>
          <p:cNvPr id="3" name="Content Placeholder 2"/>
          <p:cNvSpPr>
            <a:spLocks noGrp="1"/>
          </p:cNvSpPr>
          <p:nvPr>
            <p:ph idx="1"/>
          </p:nvPr>
        </p:nvSpPr>
        <p:spPr/>
        <p:txBody>
          <a:bodyPr/>
          <a:lstStyle/>
          <a:p>
            <a:pPr>
              <a:lnSpc>
                <a:spcPct val="90000"/>
              </a:lnSpc>
            </a:pPr>
            <a:r>
              <a:rPr lang="en-US" sz="2000" dirty="0"/>
              <a:t>If one makes a statement that they are authorized act on behalf of the </a:t>
            </a:r>
          </a:p>
          <a:p>
            <a:pPr>
              <a:lnSpc>
                <a:spcPct val="90000"/>
              </a:lnSpc>
            </a:pPr>
            <a:r>
              <a:rPr lang="en-US" sz="2000" dirty="0"/>
              <a:t>assignee the office will accept such statement absent evidence in the it </a:t>
            </a:r>
          </a:p>
          <a:p>
            <a:pPr>
              <a:lnSpc>
                <a:spcPct val="90000"/>
              </a:lnSpc>
            </a:pPr>
            <a:r>
              <a:rPr lang="en-US" sz="2000" dirty="0"/>
              <a:t>record that cast doubt on the authorization. “On the PTO/SB/96 form </a:t>
            </a:r>
          </a:p>
          <a:p>
            <a:pPr>
              <a:lnSpc>
                <a:spcPct val="90000"/>
              </a:lnSpc>
            </a:pPr>
            <a:r>
              <a:rPr lang="en-US" sz="2000" dirty="0"/>
              <a:t>“ The undersigned( whose title is supplied below)is authorized to act on behalf of the assignee</a:t>
            </a:r>
            <a:r>
              <a:rPr lang="en-US" sz="2000" dirty="0" smtClean="0"/>
              <a:t>.” – note this is pre 9/16/2012.</a:t>
            </a:r>
          </a:p>
          <a:p>
            <a:pPr>
              <a:lnSpc>
                <a:spcPct val="90000"/>
              </a:lnSpc>
            </a:pPr>
            <a:r>
              <a:rPr lang="en-US" sz="2000" dirty="0"/>
              <a:t>	</a:t>
            </a:r>
            <a:r>
              <a:rPr lang="en-US" sz="2000" dirty="0" smtClean="0"/>
              <a:t>  </a:t>
            </a:r>
            <a:r>
              <a:rPr lang="en-US" sz="2000" b="1" dirty="0" smtClean="0"/>
              <a:t>MPEP 324 does permit a </a:t>
            </a:r>
            <a:r>
              <a:rPr lang="en-US" sz="2000" b="1" u="sng" dirty="0" smtClean="0"/>
              <a:t>copy</a:t>
            </a:r>
            <a:r>
              <a:rPr lang="en-US" sz="2000" b="1" dirty="0" smtClean="0"/>
              <a:t> of the 3.73 (b) statement to be filed (in a continuation or divisional even when they are filed on/after 9/16/12), but if it’s a </a:t>
            </a:r>
            <a:r>
              <a:rPr lang="en-US" sz="2000" b="1" u="sng" dirty="0" smtClean="0"/>
              <a:t>brand new application or a newly filed 3.73 </a:t>
            </a:r>
            <a:r>
              <a:rPr lang="en-US" sz="2000" b="1" dirty="0"/>
              <a:t>s</a:t>
            </a:r>
            <a:r>
              <a:rPr lang="en-US" sz="2000" b="1" dirty="0" smtClean="0"/>
              <a:t>tatement, it should identify the correct rule under which it is filed which is 3.73(c).</a:t>
            </a:r>
          </a:p>
          <a:p>
            <a:endParaRPr lang="en-US" sz="2000"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41</a:t>
            </a:fld>
            <a:endParaRPr lang="en-US"/>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724400"/>
            <a:ext cx="5991225"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824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 PTO/AIA/96</a:t>
            </a:r>
            <a:br>
              <a:rPr lang="en-US" dirty="0"/>
            </a:br>
            <a:r>
              <a:rPr lang="en-US" dirty="0"/>
              <a:t>Statement under 37 CFR </a:t>
            </a:r>
            <a:r>
              <a:rPr lang="en-US" dirty="0" smtClean="0"/>
              <a:t>3.73(c)</a:t>
            </a:r>
            <a:endParaRPr lang="en-US" dirty="0"/>
          </a:p>
        </p:txBody>
      </p:sp>
      <p:sp>
        <p:nvSpPr>
          <p:cNvPr id="3" name="Content Placeholder 2"/>
          <p:cNvSpPr>
            <a:spLocks noGrp="1"/>
          </p:cNvSpPr>
          <p:nvPr>
            <p:ph idx="1"/>
          </p:nvPr>
        </p:nvSpPr>
        <p:spPr/>
        <p:txBody>
          <a:bodyPr/>
          <a:lstStyle/>
          <a:p>
            <a:r>
              <a:rPr lang="en-US" sz="1800" b="1" dirty="0"/>
              <a:t>As for a practitioner signing</a:t>
            </a:r>
            <a:r>
              <a:rPr lang="en-US" sz="1800" dirty="0"/>
              <a:t>:</a:t>
            </a:r>
          </a:p>
          <a:p>
            <a:r>
              <a:rPr lang="en-US" sz="1800" dirty="0"/>
              <a:t>3.73(b) Statements (SB/96):  practitioners could/can sign if they had/have </a:t>
            </a:r>
            <a:r>
              <a:rPr lang="en-US" sz="1800" i="1" dirty="0"/>
              <a:t>the authority to act on behalf of the assignee</a:t>
            </a:r>
            <a:r>
              <a:rPr lang="en-US" sz="1800" dirty="0"/>
              <a:t>.  This is not the same thing as having POA-it’s binding authority like an officer of the company would have, usually given by corporate resolution from a board of directors.  See MPEP 324, Section V for a blurb about this.  </a:t>
            </a:r>
          </a:p>
          <a:p>
            <a:r>
              <a:rPr lang="en-US" sz="1800" dirty="0"/>
              <a:t>3.73(c) Statements (AIA/96):  For applications filed on or after 9/16/12, 3.73(d)(3) provides that a practitioner of record can sign the statement.  IF the 3.73(c) comes in with a POA that appoints that practitioner, we’ll consider the practitioner to be “of record” for purposes of the signature on the 3.73(c).  Otherwise the practitioner would need to already be of record to </a:t>
            </a:r>
            <a:r>
              <a:rPr lang="en-US" sz="1800" dirty="0" smtClean="0"/>
              <a:t>sign </a:t>
            </a:r>
            <a:r>
              <a:rPr lang="en-US" sz="1800" dirty="0"/>
              <a:t>the statement</a:t>
            </a:r>
            <a:r>
              <a:rPr lang="en-US" sz="1800" dirty="0" smtClean="0"/>
              <a:t>.</a:t>
            </a:r>
          </a:p>
          <a:p>
            <a:endParaRPr lang="en-US" sz="1800"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42</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181600"/>
            <a:ext cx="770255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793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43</a:t>
            </a:fld>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780" y="152400"/>
            <a:ext cx="5018919" cy="626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112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OWNERSHIP/ASSIGNEE</a:t>
            </a:r>
          </a:p>
        </p:txBody>
      </p:sp>
      <p:sp>
        <p:nvSpPr>
          <p:cNvPr id="4" name="Slide Number Placeholder 3"/>
          <p:cNvSpPr>
            <a:spLocks noGrp="1"/>
          </p:cNvSpPr>
          <p:nvPr>
            <p:ph type="sldNum" sz="quarter" idx="12"/>
          </p:nvPr>
        </p:nvSpPr>
        <p:spPr/>
        <p:txBody>
          <a:bodyPr/>
          <a:lstStyle/>
          <a:p>
            <a:fld id="{697328BA-44C0-4073-B2EC-326DBDD8AFA4}" type="slidenum">
              <a:rPr lang="en-US" smtClean="0"/>
              <a:pPr/>
              <a:t>44</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5365789" cy="496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084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OWNERSHIP/ASSIGNEE</a:t>
            </a:r>
          </a:p>
        </p:txBody>
      </p:sp>
      <p:sp>
        <p:nvSpPr>
          <p:cNvPr id="3" name="Content Placeholder 2"/>
          <p:cNvSpPr>
            <a:spLocks noGrp="1"/>
          </p:cNvSpPr>
          <p:nvPr>
            <p:ph idx="1"/>
          </p:nvPr>
        </p:nvSpPr>
        <p:spPr/>
        <p:txBody>
          <a:bodyPr/>
          <a:lstStyle/>
          <a:p>
            <a:r>
              <a:rPr lang="en-US" sz="2000" dirty="0" smtClean="0"/>
              <a:t>MPEP </a:t>
            </a:r>
            <a:r>
              <a:rPr lang="en-US" sz="2000" dirty="0"/>
              <a:t>324 (V) PARTY WHO MUST SIGN</a:t>
            </a:r>
          </a:p>
          <a:p>
            <a:r>
              <a:rPr lang="en-US" sz="2000" dirty="0"/>
              <a:t> (A) The submission may be signed by a person in the organization having apparent authority to sign on behalf of the organization. 37 CFR  3.73(b)(2)(ii). An officer (chief executive officer, president, vice-president, secretary, or treasurer) is presumed to have authority to sign on behalf of the organization. The signature of the chairman of the board of directors is acceptable, but not the signature of an individual director. Modifications of these basic titles are accept ­able, such as vice-president for sales, executive vice-president, assistant treasurer, vice-chairman of the board of directors. In foreign countries, a person who holds the title  “Manager ” or  “Director ” is normally an officer and is presumed to have the authority to sign on behalf of the organization. </a:t>
            </a:r>
          </a:p>
          <a:p>
            <a:endParaRPr lang="en-US" dirty="0"/>
          </a:p>
          <a:p>
            <a:endParaRPr lang="en-US"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45</a:t>
            </a:fld>
            <a:endParaRPr lang="en-US"/>
          </a:p>
        </p:txBody>
      </p:sp>
    </p:spTree>
    <p:extLst>
      <p:ext uri="{BB962C8B-B14F-4D97-AF65-F5344CB8AC3E}">
        <p14:creationId xmlns:p14="http://schemas.microsoft.com/office/powerpoint/2010/main" val="1461930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BBFA9FB3-8B54-4763-8411-8B18633C5D2C}" type="slidenum">
              <a:rPr lang="en-US" sz="1400" b="0" smtClean="0">
                <a:solidFill>
                  <a:srgbClr val="000000"/>
                </a:solidFill>
                <a:latin typeface="Times New Roman" pitchFamily="18" charset="0"/>
              </a:rPr>
              <a:pPr/>
              <a:t>46</a:t>
            </a:fld>
            <a:endParaRPr lang="en-US" sz="1400" b="0" smtClean="0">
              <a:solidFill>
                <a:srgbClr val="000000"/>
              </a:solidFill>
              <a:latin typeface="Times New Roman" pitchFamily="18" charset="0"/>
            </a:endParaRPr>
          </a:p>
        </p:txBody>
      </p:sp>
      <p:sp>
        <p:nvSpPr>
          <p:cNvPr id="59395" name="Rectangle 2"/>
          <p:cNvSpPr>
            <a:spLocks noGrp="1" noChangeArrowheads="1"/>
          </p:cNvSpPr>
          <p:nvPr>
            <p:ph type="title"/>
          </p:nvPr>
        </p:nvSpPr>
        <p:spPr/>
        <p:txBody>
          <a:bodyPr/>
          <a:lstStyle/>
          <a:p>
            <a:r>
              <a:rPr lang="en-US" dirty="0" smtClean="0"/>
              <a:t>OWNERSHIP/ASSIGNEE</a:t>
            </a:r>
          </a:p>
        </p:txBody>
      </p:sp>
      <p:sp>
        <p:nvSpPr>
          <p:cNvPr id="59396" name="Rectangle 3"/>
          <p:cNvSpPr>
            <a:spLocks noGrp="1" noChangeArrowheads="1"/>
          </p:cNvSpPr>
          <p:nvPr>
            <p:ph type="body" idx="1"/>
          </p:nvPr>
        </p:nvSpPr>
        <p:spPr/>
        <p:txBody>
          <a:bodyPr/>
          <a:lstStyle/>
          <a:p>
            <a:r>
              <a:rPr lang="en-US" sz="2000" dirty="0" smtClean="0"/>
              <a:t>PARTY WHO MUST SIGN ( continued)</a:t>
            </a:r>
          </a:p>
          <a:p>
            <a:r>
              <a:rPr lang="en-US" sz="2000" dirty="0" smtClean="0"/>
              <a:t>(B)    The submission may be signed by any person, if the submission sets forth that the person signing is authorized (or empowered) to act on behalf of the assignee, i.e. ,to sign the submission on behalf of the assignee. 37 CFR  3.73(b)(2)(</a:t>
            </a:r>
            <a:r>
              <a:rPr lang="en-US" sz="2000" dirty="0" err="1" smtClean="0"/>
              <a:t>i</a:t>
            </a:r>
            <a:r>
              <a:rPr lang="en-US" sz="2000" dirty="0" smtClean="0"/>
              <a:t>).</a:t>
            </a:r>
          </a:p>
          <a:p>
            <a:r>
              <a:rPr lang="en-US" sz="2000" dirty="0" smtClean="0"/>
              <a:t>(C)    The submission may be signed by a person empowered by an organizational resolution (e.g., corporate resolution, partnership resolution) to sign the submission  on behalf of the assignee, if a copy of the resolution is, or was previously, submitted in the record.</a:t>
            </a:r>
          </a:p>
          <a:p>
            <a:r>
              <a:rPr lang="en-US" sz="2000" dirty="0" smtClean="0"/>
              <a:t>Where a submission does not comply with (A), (B), or (C) above, evidence of the person’s authority to sign will be required.  Attorney of record in itself is not sufficient to allow the attorney to sign the 3.73(b)or consent.</a:t>
            </a:r>
          </a:p>
        </p:txBody>
      </p:sp>
    </p:spTree>
    <p:extLst>
      <p:ext uri="{BB962C8B-B14F-4D97-AF65-F5344CB8AC3E}">
        <p14:creationId xmlns:p14="http://schemas.microsoft.com/office/powerpoint/2010/main" val="2198713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ASSIGNEE (AIA)</a:t>
            </a:r>
            <a:endParaRPr lang="en-US" dirty="0"/>
          </a:p>
        </p:txBody>
      </p:sp>
      <p:sp>
        <p:nvSpPr>
          <p:cNvPr id="3" name="Content Placeholder 2"/>
          <p:cNvSpPr>
            <a:spLocks noGrp="1"/>
          </p:cNvSpPr>
          <p:nvPr>
            <p:ph idx="1"/>
          </p:nvPr>
        </p:nvSpPr>
        <p:spPr/>
        <p:txBody>
          <a:bodyPr/>
          <a:lstStyle/>
          <a:p>
            <a:r>
              <a:rPr lang="en-US" sz="2800" dirty="0" smtClean="0"/>
              <a:t>Party who must sign.  The submission establishing ownership  by the assignee must be signed by a party who is authorized to act on  behalf of the assignee </a:t>
            </a:r>
          </a:p>
          <a:p>
            <a:r>
              <a:rPr lang="en-US" sz="2800" b="1" dirty="0" smtClean="0"/>
              <a:t>    OR </a:t>
            </a:r>
          </a:p>
          <a:p>
            <a:r>
              <a:rPr lang="en-US" sz="2800" dirty="0"/>
              <a:t> </a:t>
            </a:r>
            <a:r>
              <a:rPr lang="en-US" sz="2800" dirty="0" smtClean="0"/>
              <a:t>   </a:t>
            </a:r>
            <a:r>
              <a:rPr lang="en-US" sz="2800" u="sng" dirty="0" smtClean="0"/>
              <a:t>A patent practitioner of record. </a:t>
            </a:r>
            <a:endParaRPr lang="en-US" sz="2800" u="sng" dirty="0"/>
          </a:p>
        </p:txBody>
      </p:sp>
      <p:sp>
        <p:nvSpPr>
          <p:cNvPr id="4" name="Slide Number Placeholder 3"/>
          <p:cNvSpPr>
            <a:spLocks noGrp="1"/>
          </p:cNvSpPr>
          <p:nvPr>
            <p:ph type="sldNum" sz="quarter" idx="12"/>
          </p:nvPr>
        </p:nvSpPr>
        <p:spPr/>
        <p:txBody>
          <a:bodyPr/>
          <a:lstStyle/>
          <a:p>
            <a:fld id="{697328BA-44C0-4073-B2EC-326DBDD8AFA4}" type="slidenum">
              <a:rPr lang="en-US" smtClean="0"/>
              <a:pPr/>
              <a:t>47</a:t>
            </a:fld>
            <a:endParaRPr lang="en-US"/>
          </a:p>
        </p:txBody>
      </p:sp>
    </p:spTree>
    <p:extLst>
      <p:ext uri="{BB962C8B-B14F-4D97-AF65-F5344CB8AC3E}">
        <p14:creationId xmlns:p14="http://schemas.microsoft.com/office/powerpoint/2010/main" val="2560857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C967A0E2-D594-472C-8307-866AA4900BA9}" type="slidenum">
              <a:rPr lang="en-US" sz="1400" b="0" smtClean="0">
                <a:solidFill>
                  <a:srgbClr val="000000"/>
                </a:solidFill>
                <a:latin typeface="Times New Roman" pitchFamily="18" charset="0"/>
              </a:rPr>
              <a:pPr/>
              <a:t>48</a:t>
            </a:fld>
            <a:endParaRPr lang="en-US" sz="1400" b="0" smtClean="0">
              <a:solidFill>
                <a:srgbClr val="000000"/>
              </a:solidFill>
              <a:latin typeface="Times New Roman" pitchFamily="18" charset="0"/>
            </a:endParaRPr>
          </a:p>
        </p:txBody>
      </p:sp>
      <p:sp>
        <p:nvSpPr>
          <p:cNvPr id="60419" name="Rectangle 2"/>
          <p:cNvSpPr>
            <a:spLocks noGrp="1" noChangeArrowheads="1"/>
          </p:cNvSpPr>
          <p:nvPr>
            <p:ph type="title"/>
          </p:nvPr>
        </p:nvSpPr>
        <p:spPr/>
        <p:txBody>
          <a:bodyPr/>
          <a:lstStyle/>
          <a:p>
            <a:r>
              <a:rPr lang="en-US" smtClean="0"/>
              <a:t>SEQUENCE COMPLIANCE</a:t>
            </a:r>
          </a:p>
        </p:txBody>
      </p:sp>
      <p:sp>
        <p:nvSpPr>
          <p:cNvPr id="60420" name="Rectangle 3"/>
          <p:cNvSpPr>
            <a:spLocks noGrp="1" noChangeArrowheads="1"/>
          </p:cNvSpPr>
          <p:nvPr>
            <p:ph type="body" idx="1"/>
          </p:nvPr>
        </p:nvSpPr>
        <p:spPr/>
        <p:txBody>
          <a:bodyPr/>
          <a:lstStyle/>
          <a:p>
            <a:pPr>
              <a:lnSpc>
                <a:spcPct val="80000"/>
              </a:lnSpc>
            </a:pPr>
            <a:endParaRPr lang="en-US" sz="1400" smtClean="0"/>
          </a:p>
          <a:p>
            <a:pPr>
              <a:lnSpc>
                <a:spcPct val="80000"/>
              </a:lnSpc>
            </a:pPr>
            <a:r>
              <a:rPr lang="en-US" sz="1400" smtClean="0"/>
              <a:t> </a:t>
            </a:r>
            <a:r>
              <a:rPr lang="en-US" sz="2000" b="1" smtClean="0"/>
              <a:t>SEQUENCE ID DATA DOES NOT  AUTOMATICALLY TRANSFER IN A REISSUE FROM THE ORIGINAL PATENT</a:t>
            </a:r>
          </a:p>
          <a:p>
            <a:pPr>
              <a:lnSpc>
                <a:spcPct val="80000"/>
              </a:lnSpc>
            </a:pPr>
            <a:endParaRPr lang="en-US" sz="2000" b="1" smtClean="0"/>
          </a:p>
          <a:p>
            <a:pPr>
              <a:lnSpc>
                <a:spcPct val="80000"/>
              </a:lnSpc>
            </a:pPr>
            <a:r>
              <a:rPr lang="en-US" sz="2000" smtClean="0"/>
              <a:t>A reissue application that contains sequences must comply with the sequence rules (37 CFR 1.821-1.825) like any other application.  </a:t>
            </a:r>
            <a:r>
              <a:rPr lang="en-US" sz="2000" i="1" smtClean="0"/>
              <a:t>This may be accomplished by filing a new sequence listing via a new diskette plus paper copy plus statement that the diskette and the paper copy are the same or via three copies of a CD plus statement or via EFS (no paper copy of statement required).  Compliance may also be accomplished by requesting transfer of the sequence listing from the patented file with a paper copy plus statement accompanying the transfer request.</a:t>
            </a:r>
            <a:endParaRPr lang="en-US" sz="2000" smtClean="0"/>
          </a:p>
          <a:p>
            <a:pPr>
              <a:lnSpc>
                <a:spcPct val="80000"/>
              </a:lnSpc>
            </a:pPr>
            <a:endParaRPr lang="en-US" sz="2000" smtClean="0"/>
          </a:p>
        </p:txBody>
      </p:sp>
    </p:spTree>
    <p:extLst>
      <p:ext uri="{BB962C8B-B14F-4D97-AF65-F5344CB8AC3E}">
        <p14:creationId xmlns:p14="http://schemas.microsoft.com/office/powerpoint/2010/main" val="4082142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0CE6FE23-5706-47FE-B900-771370B3DCEB}" type="slidenum">
              <a:rPr lang="en-US" sz="1400" b="0" smtClean="0">
                <a:solidFill>
                  <a:srgbClr val="000000"/>
                </a:solidFill>
                <a:latin typeface="Times New Roman" pitchFamily="18" charset="0"/>
              </a:rPr>
              <a:pPr/>
              <a:t>49</a:t>
            </a:fld>
            <a:endParaRPr lang="en-US" sz="1400" b="0" smtClean="0">
              <a:solidFill>
                <a:srgbClr val="000000"/>
              </a:solidFill>
              <a:latin typeface="Times New Roman" pitchFamily="18" charset="0"/>
            </a:endParaRPr>
          </a:p>
        </p:txBody>
      </p:sp>
      <p:sp>
        <p:nvSpPr>
          <p:cNvPr id="61443" name="Rectangle 2"/>
          <p:cNvSpPr>
            <a:spLocks noGrp="1" noChangeArrowheads="1"/>
          </p:cNvSpPr>
          <p:nvPr>
            <p:ph type="title"/>
          </p:nvPr>
        </p:nvSpPr>
        <p:spPr/>
        <p:txBody>
          <a:bodyPr/>
          <a:lstStyle/>
          <a:p>
            <a:r>
              <a:rPr lang="en-US" smtClean="0"/>
              <a:t>ACCESSING THE PTO FORMS</a:t>
            </a:r>
            <a:br>
              <a:rPr lang="en-US" smtClean="0"/>
            </a:br>
            <a:r>
              <a:rPr lang="en-US" smtClean="0"/>
              <a:t>REISSUE QAS TC1600</a:t>
            </a:r>
          </a:p>
        </p:txBody>
      </p:sp>
      <p:sp>
        <p:nvSpPr>
          <p:cNvPr id="61444" name="Rectangle 3"/>
          <p:cNvSpPr>
            <a:spLocks noGrp="1" noChangeArrowheads="1"/>
          </p:cNvSpPr>
          <p:nvPr>
            <p:ph type="body" idx="1"/>
          </p:nvPr>
        </p:nvSpPr>
        <p:spPr>
          <a:xfrm>
            <a:off x="838200" y="1752600"/>
            <a:ext cx="7727950" cy="4114800"/>
          </a:xfrm>
        </p:spPr>
        <p:txBody>
          <a:bodyPr/>
          <a:lstStyle/>
          <a:p>
            <a:r>
              <a:rPr lang="en-US" dirty="0" smtClean="0"/>
              <a:t>   </a:t>
            </a:r>
            <a:r>
              <a:rPr lang="en-US" b="1" dirty="0" smtClean="0"/>
              <a:t>Use website</a:t>
            </a:r>
            <a:r>
              <a:rPr lang="en-US" dirty="0" smtClean="0"/>
              <a:t> </a:t>
            </a:r>
            <a:r>
              <a:rPr lang="en-US" b="1" dirty="0" smtClean="0">
                <a:hlinkClick r:id="rId2"/>
              </a:rPr>
              <a:t>www.uspto.gov</a:t>
            </a:r>
            <a:r>
              <a:rPr lang="en-US" b="1" dirty="0" smtClean="0"/>
              <a:t> for  PTO forms</a:t>
            </a:r>
          </a:p>
          <a:p>
            <a:r>
              <a:rPr lang="en-US" b="1" dirty="0" smtClean="0"/>
              <a:t>   </a:t>
            </a:r>
          </a:p>
          <a:p>
            <a:r>
              <a:rPr lang="en-US" b="1" dirty="0" smtClean="0"/>
              <a:t>REISSUE/REEXAM HELP LINE  571-272-7703</a:t>
            </a:r>
          </a:p>
          <a:p>
            <a:endParaRPr lang="en-US" b="1" dirty="0" smtClean="0"/>
          </a:p>
          <a:p>
            <a:r>
              <a:rPr lang="en-US" b="1" dirty="0" smtClean="0"/>
              <a:t>JEAN F. VOLLANO  QAS  571-272-0648 - General questions on content and procedures</a:t>
            </a:r>
          </a:p>
          <a:p>
            <a:r>
              <a:rPr lang="en-US" b="1" dirty="0" smtClean="0"/>
              <a:t>BENNETT  CELSA  QAS 571-272-0807 - Recapture and Broadening</a:t>
            </a:r>
          </a:p>
          <a:p>
            <a:r>
              <a:rPr lang="en-US" b="1" dirty="0" smtClean="0"/>
              <a:t>PINCHUS LAUFER OPLA Lead of Reissues 571-272-7726</a:t>
            </a:r>
          </a:p>
        </p:txBody>
      </p:sp>
    </p:spTree>
    <p:extLst>
      <p:ext uri="{BB962C8B-B14F-4D97-AF65-F5344CB8AC3E}">
        <p14:creationId xmlns:p14="http://schemas.microsoft.com/office/powerpoint/2010/main" val="297721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11117194-E893-439A-AC9D-F8C5CFD80BA1}" type="slidenum">
              <a:rPr lang="en-US" sz="1400" b="0" smtClean="0">
                <a:solidFill>
                  <a:srgbClr val="000000"/>
                </a:solidFill>
                <a:latin typeface="Times New Roman" pitchFamily="18" charset="0"/>
              </a:rPr>
              <a:pPr/>
              <a:t>5</a:t>
            </a:fld>
            <a:endParaRPr lang="en-US" sz="1400" b="0" smtClean="0">
              <a:solidFill>
                <a:srgbClr val="000000"/>
              </a:solidFill>
              <a:latin typeface="Times New Roman" pitchFamily="18" charset="0"/>
            </a:endParaRPr>
          </a:p>
        </p:txBody>
      </p:sp>
      <p:sp>
        <p:nvSpPr>
          <p:cNvPr id="24579" name="Rectangle 2"/>
          <p:cNvSpPr>
            <a:spLocks noGrp="1" noChangeArrowheads="1"/>
          </p:cNvSpPr>
          <p:nvPr>
            <p:ph type="title"/>
          </p:nvPr>
        </p:nvSpPr>
        <p:spPr/>
        <p:txBody>
          <a:bodyPr/>
          <a:lstStyle/>
          <a:p>
            <a:r>
              <a:rPr lang="en-US" smtClean="0"/>
              <a:t>AMENDMENT TO THE CLAIMS</a:t>
            </a:r>
          </a:p>
        </p:txBody>
      </p:sp>
      <p:sp>
        <p:nvSpPr>
          <p:cNvPr id="24580" name="Rectangle 3"/>
          <p:cNvSpPr>
            <a:spLocks noGrp="1" noChangeArrowheads="1"/>
          </p:cNvSpPr>
          <p:nvPr>
            <p:ph type="body" idx="1"/>
          </p:nvPr>
        </p:nvSpPr>
        <p:spPr/>
        <p:txBody>
          <a:bodyPr/>
          <a:lstStyle/>
          <a:p>
            <a:pPr marL="457200" indent="-457200"/>
            <a:r>
              <a:rPr lang="en-US" smtClean="0"/>
              <a:t>Examples</a:t>
            </a:r>
          </a:p>
          <a:p>
            <a:pPr marL="457200" indent="-457200"/>
            <a:r>
              <a:rPr lang="en-US" smtClean="0"/>
              <a:t>	Amendment to original issued claim:</a:t>
            </a:r>
          </a:p>
          <a:p>
            <a:pPr marL="457200" indent="-457200"/>
            <a:r>
              <a:rPr lang="en-US" smtClean="0">
                <a:solidFill>
                  <a:srgbClr val="003399"/>
                </a:solidFill>
              </a:rPr>
              <a:t>1.</a:t>
            </a:r>
            <a:r>
              <a:rPr lang="en-US" smtClean="0"/>
              <a:t> </a:t>
            </a:r>
            <a:r>
              <a:rPr lang="en-US" smtClean="0">
                <a:solidFill>
                  <a:schemeClr val="tx1"/>
                </a:solidFill>
              </a:rPr>
              <a:t>(Original)</a:t>
            </a:r>
            <a:r>
              <a:rPr lang="en-US" smtClean="0"/>
              <a:t> </a:t>
            </a:r>
            <a:r>
              <a:rPr lang="en-US" smtClean="0">
                <a:solidFill>
                  <a:schemeClr val="tx1"/>
                </a:solidFill>
              </a:rPr>
              <a:t>A composition comprising acetylsalicylic acid, 95% ethanol and distilled water.</a:t>
            </a:r>
          </a:p>
          <a:p>
            <a:pPr marL="457200" indent="-457200"/>
            <a:r>
              <a:rPr lang="en-US" smtClean="0">
                <a:solidFill>
                  <a:srgbClr val="003399"/>
                </a:solidFill>
              </a:rPr>
              <a:t>1.</a:t>
            </a:r>
            <a:r>
              <a:rPr lang="en-US" smtClean="0"/>
              <a:t> </a:t>
            </a:r>
            <a:r>
              <a:rPr lang="en-US" smtClean="0">
                <a:solidFill>
                  <a:srgbClr val="008000"/>
                </a:solidFill>
              </a:rPr>
              <a:t>(Amended)</a:t>
            </a:r>
            <a:r>
              <a:rPr lang="en-US" smtClean="0"/>
              <a:t> </a:t>
            </a:r>
            <a:r>
              <a:rPr lang="en-US" smtClean="0">
                <a:solidFill>
                  <a:schemeClr val="tx1"/>
                </a:solidFill>
              </a:rPr>
              <a:t>A composition</a:t>
            </a:r>
            <a:r>
              <a:rPr lang="en-US" smtClean="0"/>
              <a:t> </a:t>
            </a:r>
            <a:r>
              <a:rPr lang="en-US" smtClean="0">
                <a:solidFill>
                  <a:srgbClr val="008000"/>
                </a:solidFill>
              </a:rPr>
              <a:t>[</a:t>
            </a:r>
            <a:r>
              <a:rPr lang="en-US" smtClean="0">
                <a:solidFill>
                  <a:schemeClr val="tx1"/>
                </a:solidFill>
              </a:rPr>
              <a:t>comprising</a:t>
            </a:r>
            <a:r>
              <a:rPr lang="en-US" smtClean="0">
                <a:solidFill>
                  <a:srgbClr val="008000"/>
                </a:solidFill>
              </a:rPr>
              <a:t>] </a:t>
            </a:r>
            <a:r>
              <a:rPr lang="en-US" u="sng" smtClean="0">
                <a:solidFill>
                  <a:srgbClr val="008000"/>
                </a:solidFill>
              </a:rPr>
              <a:t>consisting essentially of</a:t>
            </a:r>
            <a:r>
              <a:rPr lang="en-US" smtClean="0"/>
              <a:t>  </a:t>
            </a:r>
            <a:r>
              <a:rPr lang="en-US" smtClean="0">
                <a:solidFill>
                  <a:srgbClr val="003399"/>
                </a:solidFill>
              </a:rPr>
              <a:t>acetylsalicylic acid, 95% ethanol and distilled water.</a:t>
            </a:r>
            <a:r>
              <a:rPr lang="en-US" smtClean="0"/>
              <a:t> </a:t>
            </a:r>
          </a:p>
          <a:p>
            <a:pPr marL="457200" indent="-457200"/>
            <a:r>
              <a:rPr lang="en-US" smtClean="0"/>
              <a:t>     </a:t>
            </a:r>
            <a:r>
              <a:rPr lang="en-US" b="1" smtClean="0"/>
              <a:t>Amendment to an amended claim.</a:t>
            </a:r>
          </a:p>
          <a:p>
            <a:pPr marL="457200" indent="-457200"/>
            <a:r>
              <a:rPr lang="en-US" smtClean="0">
                <a:solidFill>
                  <a:srgbClr val="003399"/>
                </a:solidFill>
              </a:rPr>
              <a:t>1.</a:t>
            </a:r>
            <a:r>
              <a:rPr lang="en-US" smtClean="0"/>
              <a:t> </a:t>
            </a:r>
            <a:r>
              <a:rPr lang="en-US" smtClean="0">
                <a:solidFill>
                  <a:schemeClr val="accent2"/>
                </a:solidFill>
              </a:rPr>
              <a:t>(Twice Amended)</a:t>
            </a:r>
            <a:r>
              <a:rPr lang="en-US" smtClean="0"/>
              <a:t> </a:t>
            </a:r>
            <a:r>
              <a:rPr lang="en-US" smtClean="0">
                <a:solidFill>
                  <a:srgbClr val="003399"/>
                </a:solidFill>
              </a:rPr>
              <a:t>A composition</a:t>
            </a:r>
            <a:r>
              <a:rPr lang="en-US" smtClean="0"/>
              <a:t> </a:t>
            </a:r>
            <a:r>
              <a:rPr lang="en-US" smtClean="0">
                <a:solidFill>
                  <a:srgbClr val="008000"/>
                </a:solidFill>
              </a:rPr>
              <a:t>[</a:t>
            </a:r>
            <a:r>
              <a:rPr lang="en-US" smtClean="0">
                <a:solidFill>
                  <a:srgbClr val="003399"/>
                </a:solidFill>
              </a:rPr>
              <a:t>comprising</a:t>
            </a:r>
            <a:r>
              <a:rPr lang="en-US" smtClean="0">
                <a:solidFill>
                  <a:srgbClr val="008000"/>
                </a:solidFill>
              </a:rPr>
              <a:t>] </a:t>
            </a:r>
            <a:r>
              <a:rPr lang="en-US" u="sng" smtClean="0">
                <a:solidFill>
                  <a:srgbClr val="008000"/>
                </a:solidFill>
              </a:rPr>
              <a:t>consisting</a:t>
            </a:r>
            <a:r>
              <a:rPr lang="en-US" smtClean="0">
                <a:solidFill>
                  <a:srgbClr val="008000"/>
                </a:solidFill>
              </a:rPr>
              <a:t> </a:t>
            </a:r>
            <a:r>
              <a:rPr lang="en-US" u="sng" smtClean="0">
                <a:solidFill>
                  <a:srgbClr val="008000"/>
                </a:solidFill>
              </a:rPr>
              <a:t>essentially of</a:t>
            </a:r>
            <a:r>
              <a:rPr lang="en-US" smtClean="0"/>
              <a:t> </a:t>
            </a:r>
            <a:r>
              <a:rPr lang="en-US" smtClean="0">
                <a:solidFill>
                  <a:srgbClr val="003399"/>
                </a:solidFill>
              </a:rPr>
              <a:t>acetylsalicylic acid, 95% ethanol and </a:t>
            </a:r>
            <a:r>
              <a:rPr lang="en-US" smtClean="0">
                <a:solidFill>
                  <a:schemeClr val="accent2"/>
                </a:solidFill>
              </a:rPr>
              <a:t>[</a:t>
            </a:r>
            <a:r>
              <a:rPr lang="en-US" smtClean="0">
                <a:solidFill>
                  <a:srgbClr val="003399"/>
                </a:solidFill>
              </a:rPr>
              <a:t>distilled</a:t>
            </a:r>
            <a:r>
              <a:rPr lang="en-US" smtClean="0">
                <a:solidFill>
                  <a:schemeClr val="accent2"/>
                </a:solidFill>
              </a:rPr>
              <a:t>]</a:t>
            </a:r>
            <a:r>
              <a:rPr lang="en-US" smtClean="0"/>
              <a:t> </a:t>
            </a:r>
            <a:r>
              <a:rPr lang="en-US" smtClean="0">
                <a:solidFill>
                  <a:srgbClr val="003399"/>
                </a:solidFill>
              </a:rPr>
              <a:t>water.</a:t>
            </a:r>
          </a:p>
        </p:txBody>
      </p:sp>
    </p:spTree>
    <p:extLst>
      <p:ext uri="{BB962C8B-B14F-4D97-AF65-F5344CB8AC3E}">
        <p14:creationId xmlns:p14="http://schemas.microsoft.com/office/powerpoint/2010/main" val="112673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1823FF7F-7373-47B8-8C4C-6584B2FA5416}" type="slidenum">
              <a:rPr lang="en-US" sz="1400" b="0" smtClean="0">
                <a:solidFill>
                  <a:srgbClr val="000000"/>
                </a:solidFill>
                <a:latin typeface="Times New Roman" pitchFamily="18" charset="0"/>
              </a:rPr>
              <a:pPr/>
              <a:t>6</a:t>
            </a:fld>
            <a:endParaRPr lang="en-US" sz="1400" b="0" smtClean="0">
              <a:solidFill>
                <a:srgbClr val="000000"/>
              </a:solidFill>
              <a:latin typeface="Times New Roman" pitchFamily="18" charset="0"/>
            </a:endParaRPr>
          </a:p>
        </p:txBody>
      </p:sp>
      <p:sp>
        <p:nvSpPr>
          <p:cNvPr id="25603" name="Rectangle 2"/>
          <p:cNvSpPr>
            <a:spLocks noGrp="1" noChangeArrowheads="1"/>
          </p:cNvSpPr>
          <p:nvPr>
            <p:ph type="title"/>
          </p:nvPr>
        </p:nvSpPr>
        <p:spPr/>
        <p:txBody>
          <a:bodyPr/>
          <a:lstStyle/>
          <a:p>
            <a:r>
              <a:rPr lang="en-US" smtClean="0"/>
              <a:t>AMENDMENTS TO THE CLAIMS    </a:t>
            </a:r>
          </a:p>
        </p:txBody>
      </p:sp>
      <p:sp>
        <p:nvSpPr>
          <p:cNvPr id="25604" name="Rectangle 3"/>
          <p:cNvSpPr>
            <a:spLocks noGrp="1" noChangeArrowheads="1"/>
          </p:cNvSpPr>
          <p:nvPr>
            <p:ph type="body" idx="1"/>
          </p:nvPr>
        </p:nvSpPr>
        <p:spPr/>
        <p:txBody>
          <a:bodyPr/>
          <a:lstStyle/>
          <a:p>
            <a:r>
              <a:rPr lang="en-US" dirty="0" smtClean="0"/>
              <a:t>Examples (cont.)</a:t>
            </a:r>
          </a:p>
          <a:p>
            <a:r>
              <a:rPr lang="en-US" dirty="0" smtClean="0">
                <a:solidFill>
                  <a:schemeClr val="tx2"/>
                </a:solidFill>
              </a:rPr>
              <a:t>5. (New)  </a:t>
            </a:r>
            <a:r>
              <a:rPr lang="en-US" u="sng" dirty="0" smtClean="0">
                <a:solidFill>
                  <a:schemeClr val="tx2"/>
                </a:solidFill>
              </a:rPr>
              <a:t>A composition of claim 1 which also includes a pharmaceutical carrier .</a:t>
            </a:r>
          </a:p>
          <a:p>
            <a:endParaRPr lang="en-US" dirty="0" smtClean="0">
              <a:solidFill>
                <a:schemeClr val="tx2"/>
              </a:solidFill>
            </a:endParaRPr>
          </a:p>
          <a:p>
            <a:r>
              <a:rPr lang="en-US" dirty="0" smtClean="0">
                <a:solidFill>
                  <a:schemeClr val="tx2"/>
                </a:solidFill>
              </a:rPr>
              <a:t>5. (New-amended) </a:t>
            </a:r>
            <a:r>
              <a:rPr lang="en-US" u="sng" dirty="0" smtClean="0">
                <a:solidFill>
                  <a:schemeClr val="tx2"/>
                </a:solidFill>
              </a:rPr>
              <a:t>A composition of claim 1 which, besides including a pharmaceutical carrier, also includes an additional headache medicament besides acetylsalicylic acid.</a:t>
            </a:r>
          </a:p>
          <a:p>
            <a:endParaRPr lang="en-US" dirty="0" smtClean="0">
              <a:solidFill>
                <a:schemeClr val="tx2"/>
              </a:solidFill>
            </a:endParaRPr>
          </a:p>
        </p:txBody>
      </p:sp>
    </p:spTree>
    <p:extLst>
      <p:ext uri="{BB962C8B-B14F-4D97-AF65-F5344CB8AC3E}">
        <p14:creationId xmlns:p14="http://schemas.microsoft.com/office/powerpoint/2010/main" val="258304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7152B68A-A709-40F9-8D3E-E049D59AA0D8}" type="slidenum">
              <a:rPr lang="en-US" sz="1400" b="0" smtClean="0">
                <a:solidFill>
                  <a:srgbClr val="000000"/>
                </a:solidFill>
                <a:latin typeface="Times New Roman" pitchFamily="18" charset="0"/>
              </a:rPr>
              <a:pPr/>
              <a:t>7</a:t>
            </a:fld>
            <a:endParaRPr lang="en-US" sz="1400" b="0" smtClean="0">
              <a:solidFill>
                <a:srgbClr val="000000"/>
              </a:solidFill>
              <a:latin typeface="Times New Roman" pitchFamily="18" charset="0"/>
            </a:endParaRPr>
          </a:p>
        </p:txBody>
      </p:sp>
      <p:sp>
        <p:nvSpPr>
          <p:cNvPr id="26627" name="Rectangle 2"/>
          <p:cNvSpPr>
            <a:spLocks noGrp="1" noChangeArrowheads="1"/>
          </p:cNvSpPr>
          <p:nvPr>
            <p:ph type="title"/>
          </p:nvPr>
        </p:nvSpPr>
        <p:spPr/>
        <p:txBody>
          <a:bodyPr/>
          <a:lstStyle/>
          <a:p>
            <a:r>
              <a:rPr lang="en-US" smtClean="0"/>
              <a:t>AMENDMENT TO THE SPECIFICATION</a:t>
            </a:r>
          </a:p>
        </p:txBody>
      </p:sp>
      <p:sp>
        <p:nvSpPr>
          <p:cNvPr id="26628" name="Rectangle 3"/>
          <p:cNvSpPr>
            <a:spLocks noGrp="1" noChangeArrowheads="1"/>
          </p:cNvSpPr>
          <p:nvPr>
            <p:ph type="body" idx="1"/>
          </p:nvPr>
        </p:nvSpPr>
        <p:spPr/>
        <p:txBody>
          <a:bodyPr/>
          <a:lstStyle/>
          <a:p>
            <a:pPr>
              <a:lnSpc>
                <a:spcPct val="90000"/>
              </a:lnSpc>
            </a:pPr>
            <a:r>
              <a:rPr lang="en-US" smtClean="0"/>
              <a:t>(1)     Specification other than the claims . Changes to the specification must be made by submission of the entire text of an added or rewritten paragraph, including markings pursuant to paragraph (d) of this section, except that an entire paragraph may be deleted by a statement deleting the paragraph without presentation of the text of the paragraph. The precise point in the specification must be identified where any added or rewritten paragraph is located. This paragraph applies whether the amendment is submitted on paper or compact disc (see  § §  1.52(e)(1)  and 1.821(c), but not for discs submitted under  §  1.821(e)). ( Also 37 CFR 1.173)</a:t>
            </a:r>
          </a:p>
        </p:txBody>
      </p:sp>
    </p:spTree>
    <p:extLst>
      <p:ext uri="{BB962C8B-B14F-4D97-AF65-F5344CB8AC3E}">
        <p14:creationId xmlns:p14="http://schemas.microsoft.com/office/powerpoint/2010/main" val="87059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2A7CAAD8-4023-4C8A-91D4-9C58C0FC9EF3}" type="slidenum">
              <a:rPr lang="en-US" sz="1400" b="0" smtClean="0">
                <a:solidFill>
                  <a:srgbClr val="000000"/>
                </a:solidFill>
                <a:latin typeface="Times New Roman" pitchFamily="18" charset="0"/>
              </a:rPr>
              <a:pPr/>
              <a:t>8</a:t>
            </a:fld>
            <a:endParaRPr lang="en-US" sz="1400" b="0" smtClean="0">
              <a:solidFill>
                <a:srgbClr val="000000"/>
              </a:solidFill>
              <a:latin typeface="Times New Roman" pitchFamily="18" charset="0"/>
            </a:endParaRPr>
          </a:p>
        </p:txBody>
      </p:sp>
      <p:sp>
        <p:nvSpPr>
          <p:cNvPr id="27651" name="Rectangle 2"/>
          <p:cNvSpPr>
            <a:spLocks noGrp="1" noChangeArrowheads="1"/>
          </p:cNvSpPr>
          <p:nvPr>
            <p:ph type="title"/>
          </p:nvPr>
        </p:nvSpPr>
        <p:spPr/>
        <p:txBody>
          <a:bodyPr/>
          <a:lstStyle/>
          <a:p>
            <a:r>
              <a:rPr lang="en-US" smtClean="0"/>
              <a:t>AMENDMENT TO THE DRAWINGS</a:t>
            </a:r>
          </a:p>
        </p:txBody>
      </p:sp>
      <p:sp>
        <p:nvSpPr>
          <p:cNvPr id="27652" name="Rectangle 4"/>
          <p:cNvSpPr>
            <a:spLocks noGrp="1" noChangeArrowheads="1"/>
          </p:cNvSpPr>
          <p:nvPr>
            <p:ph type="body" idx="1"/>
          </p:nvPr>
        </p:nvSpPr>
        <p:spPr/>
        <p:txBody>
          <a:bodyPr/>
          <a:lstStyle/>
          <a:p>
            <a:pPr>
              <a:lnSpc>
                <a:spcPct val="80000"/>
              </a:lnSpc>
            </a:pPr>
            <a:r>
              <a:rPr lang="en-US" sz="1800" dirty="0" smtClean="0"/>
              <a:t>(3)    Drawings.  One or more patent drawings shall be amended in the following manner: Any changes to a patent drawing must be submitted as a replacement sheet of drawings which shall be an attachment to the amendment document. </a:t>
            </a:r>
            <a:r>
              <a:rPr lang="en-US" sz="1800" b="1" u="sng" dirty="0" smtClean="0"/>
              <a:t>Any replacement sheet of drawings must be in compliance with  § 1.84 and shall include all of the figures appearing on the original version of the sheet, even if only one figure is amended.</a:t>
            </a:r>
            <a:r>
              <a:rPr lang="en-US" sz="1800" dirty="0" smtClean="0"/>
              <a:t> Amended figures must be identified as  “Amended, ” and any added figure must be identified as  “New. ” In the event that a figure is canceled, the figure must be surrounded by brackets and identified as  “Canceled. ” All changes to the drawing(s) shall be explained, in detail, beginning on a separate sheet accompanying the papers including the amendment to the drawings.</a:t>
            </a:r>
          </a:p>
          <a:p>
            <a:pPr>
              <a:lnSpc>
                <a:spcPct val="80000"/>
              </a:lnSpc>
            </a:pPr>
            <a:r>
              <a:rPr lang="en-US" sz="1800" dirty="0" smtClean="0"/>
              <a:t>(</a:t>
            </a:r>
            <a:r>
              <a:rPr lang="en-US" sz="1800" dirty="0" err="1" smtClean="0"/>
              <a:t>i</a:t>
            </a:r>
            <a:r>
              <a:rPr lang="en-US" sz="1800" dirty="0" smtClean="0"/>
              <a:t>)      A marked-up copy of any amended drawing figure, including annotations indicating the changes made, may be included. The marked-up copy must be clearly labeled as  “Annotated Marked-up Drawings ” and must be presented in the amendment or remarks section that explains the change to the drawings.</a:t>
            </a:r>
          </a:p>
          <a:p>
            <a:pPr>
              <a:lnSpc>
                <a:spcPct val="80000"/>
              </a:lnSpc>
            </a:pPr>
            <a:r>
              <a:rPr lang="en-US" sz="1800" dirty="0" smtClean="0"/>
              <a:t>(ii)        A marked-up copy of any amended drawing figure, including annotations indicating</a:t>
            </a:r>
          </a:p>
          <a:p>
            <a:pPr>
              <a:lnSpc>
                <a:spcPct val="80000"/>
              </a:lnSpc>
            </a:pPr>
            <a:r>
              <a:rPr lang="en-US" sz="1800" dirty="0" smtClean="0"/>
              <a:t>the changes made, must be provided when required by the examiner.</a:t>
            </a:r>
          </a:p>
        </p:txBody>
      </p:sp>
    </p:spTree>
    <p:extLst>
      <p:ext uri="{BB962C8B-B14F-4D97-AF65-F5344CB8AC3E}">
        <p14:creationId xmlns:p14="http://schemas.microsoft.com/office/powerpoint/2010/main" val="199960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defRPr sz="2800" b="1">
                <a:solidFill>
                  <a:schemeClr val="hlink"/>
                </a:solidFill>
                <a:latin typeface="Tw Cen MT" pitchFamily="34" charset="0"/>
              </a:defRPr>
            </a:lvl1pPr>
            <a:lvl2pPr marL="742950" indent="-285750">
              <a:defRPr sz="2800" b="1">
                <a:solidFill>
                  <a:schemeClr val="hlink"/>
                </a:solidFill>
                <a:latin typeface="Tw Cen MT" pitchFamily="34" charset="0"/>
              </a:defRPr>
            </a:lvl2pPr>
            <a:lvl3pPr marL="1143000" indent="-228600">
              <a:defRPr sz="2800" b="1">
                <a:solidFill>
                  <a:schemeClr val="hlink"/>
                </a:solidFill>
                <a:latin typeface="Tw Cen MT" pitchFamily="34" charset="0"/>
              </a:defRPr>
            </a:lvl3pPr>
            <a:lvl4pPr marL="1600200" indent="-228600">
              <a:defRPr sz="2800" b="1">
                <a:solidFill>
                  <a:schemeClr val="hlink"/>
                </a:solidFill>
                <a:latin typeface="Tw Cen MT" pitchFamily="34" charset="0"/>
              </a:defRPr>
            </a:lvl4pPr>
            <a:lvl5pPr marL="2057400" indent="-228600">
              <a:defRPr sz="2800" b="1">
                <a:solidFill>
                  <a:schemeClr val="hlink"/>
                </a:solidFill>
                <a:latin typeface="Tw Cen MT" pitchFamily="34" charset="0"/>
              </a:defRPr>
            </a:lvl5pPr>
            <a:lvl6pPr marL="2514600" indent="-228600" eaLnBrk="0" fontAlgn="base" hangingPunct="0">
              <a:spcBef>
                <a:spcPct val="0"/>
              </a:spcBef>
              <a:spcAft>
                <a:spcPct val="0"/>
              </a:spcAft>
              <a:defRPr sz="2800" b="1">
                <a:solidFill>
                  <a:schemeClr val="hlink"/>
                </a:solidFill>
                <a:latin typeface="Tw Cen MT" pitchFamily="34" charset="0"/>
              </a:defRPr>
            </a:lvl6pPr>
            <a:lvl7pPr marL="2971800" indent="-228600" eaLnBrk="0" fontAlgn="base" hangingPunct="0">
              <a:spcBef>
                <a:spcPct val="0"/>
              </a:spcBef>
              <a:spcAft>
                <a:spcPct val="0"/>
              </a:spcAft>
              <a:defRPr sz="2800" b="1">
                <a:solidFill>
                  <a:schemeClr val="hlink"/>
                </a:solidFill>
                <a:latin typeface="Tw Cen MT" pitchFamily="34" charset="0"/>
              </a:defRPr>
            </a:lvl7pPr>
            <a:lvl8pPr marL="3429000" indent="-228600" eaLnBrk="0" fontAlgn="base" hangingPunct="0">
              <a:spcBef>
                <a:spcPct val="0"/>
              </a:spcBef>
              <a:spcAft>
                <a:spcPct val="0"/>
              </a:spcAft>
              <a:defRPr sz="2800" b="1">
                <a:solidFill>
                  <a:schemeClr val="hlink"/>
                </a:solidFill>
                <a:latin typeface="Tw Cen MT" pitchFamily="34" charset="0"/>
              </a:defRPr>
            </a:lvl8pPr>
            <a:lvl9pPr marL="3886200" indent="-228600" eaLnBrk="0" fontAlgn="base" hangingPunct="0">
              <a:spcBef>
                <a:spcPct val="0"/>
              </a:spcBef>
              <a:spcAft>
                <a:spcPct val="0"/>
              </a:spcAft>
              <a:defRPr sz="2800" b="1">
                <a:solidFill>
                  <a:schemeClr val="hlink"/>
                </a:solidFill>
                <a:latin typeface="Tw Cen MT" pitchFamily="34" charset="0"/>
              </a:defRPr>
            </a:lvl9pPr>
          </a:lstStyle>
          <a:p>
            <a:fld id="{3273D504-9D08-48C8-8E65-6ED37F7A59D6}" type="slidenum">
              <a:rPr lang="en-US" sz="1400" b="0" smtClean="0">
                <a:solidFill>
                  <a:srgbClr val="000000"/>
                </a:solidFill>
                <a:latin typeface="Times New Roman" pitchFamily="18" charset="0"/>
              </a:rPr>
              <a:pPr/>
              <a:t>9</a:t>
            </a:fld>
            <a:endParaRPr lang="en-US" sz="1400" b="0" smtClean="0">
              <a:solidFill>
                <a:srgbClr val="000000"/>
              </a:solidFill>
              <a:latin typeface="Times New Roman" pitchFamily="18" charset="0"/>
            </a:endParaRPr>
          </a:p>
        </p:txBody>
      </p:sp>
      <p:sp>
        <p:nvSpPr>
          <p:cNvPr id="28675" name="Rectangle 2"/>
          <p:cNvSpPr>
            <a:spLocks noGrp="1" noChangeArrowheads="1"/>
          </p:cNvSpPr>
          <p:nvPr>
            <p:ph type="title"/>
          </p:nvPr>
        </p:nvSpPr>
        <p:spPr/>
        <p:txBody>
          <a:bodyPr/>
          <a:lstStyle/>
          <a:p>
            <a:r>
              <a:rPr lang="en-US" smtClean="0"/>
              <a:t>CERTIFICATE OF CORRECTION</a:t>
            </a:r>
          </a:p>
        </p:txBody>
      </p:sp>
      <p:sp>
        <p:nvSpPr>
          <p:cNvPr id="28676" name="Rectangle 3"/>
          <p:cNvSpPr>
            <a:spLocks noGrp="1" noChangeArrowheads="1"/>
          </p:cNvSpPr>
          <p:nvPr>
            <p:ph type="body" idx="1"/>
          </p:nvPr>
        </p:nvSpPr>
        <p:spPr/>
        <p:txBody>
          <a:bodyPr/>
          <a:lstStyle/>
          <a:p>
            <a:r>
              <a:rPr lang="en-US" sz="1800" dirty="0" smtClean="0"/>
              <a:t>    </a:t>
            </a:r>
            <a:r>
              <a:rPr lang="en-US" dirty="0" smtClean="0"/>
              <a:t>If a certificate of correction has been granted in the original patent then the certificate changes are considered part of the patent as issued. </a:t>
            </a:r>
            <a:br>
              <a:rPr lang="en-US" dirty="0" smtClean="0"/>
            </a:br>
            <a:endParaRPr lang="en-US" dirty="0" smtClean="0"/>
          </a:p>
          <a:p>
            <a:r>
              <a:rPr lang="en-US" dirty="0" smtClean="0"/>
              <a:t>As such the certificate changes must be made to the patent in the specification, abstract, or claims </a:t>
            </a:r>
            <a:r>
              <a:rPr lang="en-US" b="1" u="sng" dirty="0" smtClean="0"/>
              <a:t>without</a:t>
            </a:r>
            <a:r>
              <a:rPr lang="en-US" b="1" dirty="0" smtClean="0"/>
              <a:t> underlining or bracketing </a:t>
            </a:r>
            <a:r>
              <a:rPr lang="en-US" dirty="0" smtClean="0"/>
              <a:t>( See MPEP 1411.01 )  </a:t>
            </a:r>
          </a:p>
          <a:p>
            <a:endParaRPr lang="en-US" dirty="0" smtClean="0"/>
          </a:p>
          <a:p>
            <a:r>
              <a:rPr lang="en-US" dirty="0" smtClean="0"/>
              <a:t>The examiner should make certain that all Certificate of Correction changes in the patent have been properly incorporated into the reissue application.</a:t>
            </a:r>
          </a:p>
          <a:p>
            <a:r>
              <a:rPr lang="en-US" dirty="0" smtClean="0"/>
              <a:t>    </a:t>
            </a:r>
          </a:p>
        </p:txBody>
      </p:sp>
    </p:spTree>
    <p:extLst>
      <p:ext uri="{BB962C8B-B14F-4D97-AF65-F5344CB8AC3E}">
        <p14:creationId xmlns:p14="http://schemas.microsoft.com/office/powerpoint/2010/main" val="1507944129"/>
      </p:ext>
    </p:extLst>
  </p:cSld>
  <p:clrMapOvr>
    <a:masterClrMapping/>
  </p:clrMapOvr>
</p:sld>
</file>

<file path=ppt/theme/theme1.xml><?xml version="1.0" encoding="utf-8"?>
<a:theme xmlns:a="http://schemas.openxmlformats.org/drawingml/2006/main" name="template_3">
  <a:themeElements>
    <a:clrScheme name="template_3 1">
      <a:dk1>
        <a:srgbClr val="003399"/>
      </a:dk1>
      <a:lt1>
        <a:srgbClr val="FFFFFF"/>
      </a:lt1>
      <a:dk2>
        <a:srgbClr val="800000"/>
      </a:dk2>
      <a:lt2>
        <a:srgbClr val="5F5F5F"/>
      </a:lt2>
      <a:accent1>
        <a:srgbClr val="B7CFFF"/>
      </a:accent1>
      <a:accent2>
        <a:srgbClr val="CC3300"/>
      </a:accent2>
      <a:accent3>
        <a:srgbClr val="FFFFFF"/>
      </a:accent3>
      <a:accent4>
        <a:srgbClr val="002A82"/>
      </a:accent4>
      <a:accent5>
        <a:srgbClr val="D8E4FF"/>
      </a:accent5>
      <a:accent6>
        <a:srgbClr val="B92D00"/>
      </a:accent6>
      <a:hlink>
        <a:srgbClr val="0066FF"/>
      </a:hlink>
      <a:folHlink>
        <a:srgbClr val="336699"/>
      </a:folHlink>
    </a:clrScheme>
    <a:fontScheme name="template_3">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hlink"/>
            </a:solidFill>
            <a:effectLst/>
            <a:latin typeface="Tw Cen M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hlink"/>
            </a:solidFill>
            <a:effectLst/>
            <a:latin typeface="Tw Cen MT" pitchFamily="34" charset="0"/>
          </a:defRPr>
        </a:defPPr>
      </a:lstStyle>
    </a:lnDef>
  </a:objectDefaults>
  <a:extraClrSchemeLst>
    <a:extraClrScheme>
      <a:clrScheme name="template_3 1">
        <a:dk1>
          <a:srgbClr val="003399"/>
        </a:dk1>
        <a:lt1>
          <a:srgbClr val="FFFFFF"/>
        </a:lt1>
        <a:dk2>
          <a:srgbClr val="800000"/>
        </a:dk2>
        <a:lt2>
          <a:srgbClr val="5F5F5F"/>
        </a:lt2>
        <a:accent1>
          <a:srgbClr val="B7CFFF"/>
        </a:accent1>
        <a:accent2>
          <a:srgbClr val="CC3300"/>
        </a:accent2>
        <a:accent3>
          <a:srgbClr val="FFFFFF"/>
        </a:accent3>
        <a:accent4>
          <a:srgbClr val="002A82"/>
        </a:accent4>
        <a:accent5>
          <a:srgbClr val="D8E4FF"/>
        </a:accent5>
        <a:accent6>
          <a:srgbClr val="B92D00"/>
        </a:accent6>
        <a:hlink>
          <a:srgbClr val="0066FF"/>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17381</TotalTime>
  <Words>3372</Words>
  <Application>Microsoft Office PowerPoint</Application>
  <PresentationFormat>On-screen Show (4:3)</PresentationFormat>
  <Paragraphs>303</Paragraphs>
  <Slides>49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template_3</vt:lpstr>
      <vt:lpstr>Photo Editor Photo</vt:lpstr>
      <vt:lpstr> REISSUES </vt:lpstr>
      <vt:lpstr>BEST PRACTICES IN REISSUE UNDERSTANDING CLAIM AMENDMENTS</vt:lpstr>
      <vt:lpstr>AMENDMENTS TO CLAIMS</vt:lpstr>
      <vt:lpstr>AMENDMENTS TO THE CLAIMS </vt:lpstr>
      <vt:lpstr>AMENDMENT TO THE CLAIMS</vt:lpstr>
      <vt:lpstr>AMENDMENTS TO THE CLAIMS    </vt:lpstr>
      <vt:lpstr>AMENDMENT TO THE SPECIFICATION</vt:lpstr>
      <vt:lpstr>AMENDMENT TO THE DRAWINGS</vt:lpstr>
      <vt:lpstr>CERTIFICATE OF CORRECTION</vt:lpstr>
      <vt:lpstr>CERTIFICATE OF CORRECTION</vt:lpstr>
      <vt:lpstr> CERTIFICATE OF CORRECTION</vt:lpstr>
      <vt:lpstr>CERTIFICATE OF CORRECTION</vt:lpstr>
      <vt:lpstr>REISSUES and the  Leahy-Smith America Invents Act</vt:lpstr>
      <vt:lpstr>AIA APPLICANT </vt:lpstr>
      <vt:lpstr>OATH/DECLARATION</vt:lpstr>
      <vt:lpstr>OATH/DECLARATION</vt:lpstr>
      <vt:lpstr> OATH    AIA changes September 16, 2012</vt:lpstr>
      <vt:lpstr>Oath PTO/AIA/05(06-12) Inventor Oath</vt:lpstr>
      <vt:lpstr>PowerPoint Presentation</vt:lpstr>
      <vt:lpstr>PowerPoint Presentation</vt:lpstr>
      <vt:lpstr> </vt:lpstr>
      <vt:lpstr>Oath PTO/AIA/06(06-12) Assignee Oath</vt:lpstr>
      <vt:lpstr> </vt:lpstr>
      <vt:lpstr>Reissue Oath  Who May Sign under AIA</vt:lpstr>
      <vt:lpstr>  Substitute Statement in Lieu of Oath PTO/AIA/07 ( who may sign)</vt:lpstr>
      <vt:lpstr>Reissue Oath: Continuing Reissue(1.175(f)(1))(AIA)</vt:lpstr>
      <vt:lpstr>PowerPoint Presentation</vt:lpstr>
      <vt:lpstr>PowerPoint Presentation</vt:lpstr>
      <vt:lpstr>Application Data Sheet  ADS/filed with Utility and Reissue Oath (on/after 9/16/2012 )</vt:lpstr>
      <vt:lpstr>OATH/DECLARATION </vt:lpstr>
      <vt:lpstr>OATH/DECLARATION</vt:lpstr>
      <vt:lpstr>OATH/DECLARATION</vt:lpstr>
      <vt:lpstr>OATH/DECLARATION</vt:lpstr>
      <vt:lpstr>Transmittal Form PTO/SB/53</vt:lpstr>
      <vt:lpstr>NEW TRANSMITTAL FORM PTO/AIA/50(07-12) Consent box still there</vt:lpstr>
      <vt:lpstr>CONSENT  PTO/SB/53 pre AIA </vt:lpstr>
      <vt:lpstr>CONSENT</vt:lpstr>
      <vt:lpstr>CONSENT PTO/AIA/53( note 3.73(c) for ownership)</vt:lpstr>
      <vt:lpstr>OWNERSHIP/ASSIGNEE</vt:lpstr>
      <vt:lpstr>OWNERSHIP/ASSIGNEE</vt:lpstr>
      <vt:lpstr>OWNERSHIP/ ASSIGNEE</vt:lpstr>
      <vt:lpstr>Ownership PTO/AIA/96 Statement under 37 CFR 3.73(c)</vt:lpstr>
      <vt:lpstr>ED</vt:lpstr>
      <vt:lpstr>OWNERSHIP/ASSIGNEE</vt:lpstr>
      <vt:lpstr>OWNERSHIP/ASSIGNEE</vt:lpstr>
      <vt:lpstr>OWNERSHIP/ASSIGNEE</vt:lpstr>
      <vt:lpstr>OWNERSHIP/ ASSIGNEE (AIA)</vt:lpstr>
      <vt:lpstr>SEQUENCE COMPLIANCE</vt:lpstr>
      <vt:lpstr>ACCESSING THE PTO FORMS REISSUE QAS TC1600</vt:lpstr>
    </vt:vector>
  </TitlesOfParts>
  <Company>USPTO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E. Lee</dc:creator>
  <cp:lastModifiedBy>USPTO</cp:lastModifiedBy>
  <cp:revision>77</cp:revision>
  <cp:lastPrinted>2005-04-14T12:05:34Z</cp:lastPrinted>
  <dcterms:created xsi:type="dcterms:W3CDTF">2008-08-20T13:55:33Z</dcterms:created>
  <dcterms:modified xsi:type="dcterms:W3CDTF">2013-05-21T12:57:06Z</dcterms:modified>
</cp:coreProperties>
</file>