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66.xml" ContentType="application/vnd.openxmlformats-officedocument.presentationml.slide+xml"/>
  <Override PartName="/ppt/slides/slide6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65.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41.xml" ContentType="application/vnd.openxmlformats-officedocument.presentationml.slide+xml"/>
  <Override PartName="/ppt/slides/slide54.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3.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45.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70.xml" ContentType="application/vnd.openxmlformats-officedocument.presentationml.notesSlide+xml"/>
  <Override PartName="/ppt/notesSlides/notesSlide77.xml" ContentType="application/vnd.openxmlformats-officedocument.presentationml.notesSlide+xml"/>
  <Override PartName="/ppt/notesSlides/notesSlide68.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69.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6.xml" ContentType="application/vnd.openxmlformats-officedocument.presentationml.notesSlide+xml"/>
  <Override PartName="/ppt/notesSlides/notesSlide52.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7.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http://schemas.openxmlformats.org/presentationml/2006/main" xmlns:a="http://schemas.openxmlformats.org/drawingml/2006/main" xmlns:r="http://schemas.openxmlformats.org/officeDocument/2006/relationships" strictFirstAndLastChars="0" saveSubsetFonts="1">
  <p:sldMasterIdLst>
    <p:sldMasterId id="2147483686" r:id="rId1"/>
  </p:sldMasterIdLst>
  <p:notesMasterIdLst>
    <p:notesMasterId r:id="rId100"/>
  </p:notesMasterIdLst>
  <p:handoutMasterIdLst>
    <p:handoutMasterId r:id="rId101"/>
  </p:handoutMasterIdLst>
  <p:sldIdLst>
    <p:sldId id="259" r:id="rId2"/>
    <p:sldId id="562" r:id="rId3"/>
    <p:sldId id="520" r:id="rId4"/>
    <p:sldId id="595" r:id="rId5"/>
    <p:sldId id="628" r:id="rId6"/>
    <p:sldId id="680" r:id="rId7"/>
    <p:sldId id="629" r:id="rId8"/>
    <p:sldId id="630" r:id="rId9"/>
    <p:sldId id="631" r:id="rId10"/>
    <p:sldId id="633" r:id="rId11"/>
    <p:sldId id="632" r:id="rId12"/>
    <p:sldId id="638" r:id="rId13"/>
    <p:sldId id="639" r:id="rId14"/>
    <p:sldId id="640" r:id="rId15"/>
    <p:sldId id="642" r:id="rId16"/>
    <p:sldId id="641" r:id="rId17"/>
    <p:sldId id="646" r:id="rId18"/>
    <p:sldId id="681" r:id="rId19"/>
    <p:sldId id="644" r:id="rId20"/>
    <p:sldId id="645" r:id="rId21"/>
    <p:sldId id="647" r:id="rId22"/>
    <p:sldId id="648" r:id="rId23"/>
    <p:sldId id="627" r:id="rId24"/>
    <p:sldId id="597" r:id="rId25"/>
    <p:sldId id="621" r:id="rId26"/>
    <p:sldId id="682" r:id="rId27"/>
    <p:sldId id="620" r:id="rId28"/>
    <p:sldId id="683" r:id="rId29"/>
    <p:sldId id="468" r:id="rId30"/>
    <p:sldId id="503" r:id="rId31"/>
    <p:sldId id="643" r:id="rId32"/>
    <p:sldId id="507" r:id="rId33"/>
    <p:sldId id="613" r:id="rId34"/>
    <p:sldId id="614" r:id="rId35"/>
    <p:sldId id="598" r:id="rId36"/>
    <p:sldId id="599" r:id="rId37"/>
    <p:sldId id="600" r:id="rId38"/>
    <p:sldId id="601" r:id="rId39"/>
    <p:sldId id="602" r:id="rId40"/>
    <p:sldId id="603" r:id="rId41"/>
    <p:sldId id="604" r:id="rId42"/>
    <p:sldId id="605" r:id="rId43"/>
    <p:sldId id="606" r:id="rId44"/>
    <p:sldId id="607" r:id="rId45"/>
    <p:sldId id="608" r:id="rId46"/>
    <p:sldId id="506" r:id="rId47"/>
    <p:sldId id="609" r:id="rId48"/>
    <p:sldId id="610" r:id="rId49"/>
    <p:sldId id="615" r:id="rId50"/>
    <p:sldId id="611" r:id="rId51"/>
    <p:sldId id="684" r:id="rId52"/>
    <p:sldId id="612" r:id="rId53"/>
    <p:sldId id="685" r:id="rId54"/>
    <p:sldId id="504" r:id="rId55"/>
    <p:sldId id="616" r:id="rId56"/>
    <p:sldId id="618" r:id="rId57"/>
    <p:sldId id="619" r:id="rId58"/>
    <p:sldId id="686" r:id="rId59"/>
    <p:sldId id="469" r:id="rId60"/>
    <p:sldId id="501" r:id="rId61"/>
    <p:sldId id="505" r:id="rId62"/>
    <p:sldId id="624" r:id="rId63"/>
    <p:sldId id="625" r:id="rId64"/>
    <p:sldId id="626" r:id="rId65"/>
    <p:sldId id="510" r:id="rId66"/>
    <p:sldId id="508" r:id="rId67"/>
    <p:sldId id="687" r:id="rId68"/>
    <p:sldId id="650" r:id="rId69"/>
    <p:sldId id="651" r:id="rId70"/>
    <p:sldId id="652" r:id="rId71"/>
    <p:sldId id="653" r:id="rId72"/>
    <p:sldId id="654" r:id="rId73"/>
    <p:sldId id="656" r:id="rId74"/>
    <p:sldId id="658" r:id="rId75"/>
    <p:sldId id="657" r:id="rId76"/>
    <p:sldId id="659" r:id="rId77"/>
    <p:sldId id="660" r:id="rId78"/>
    <p:sldId id="661" r:id="rId79"/>
    <p:sldId id="662" r:id="rId80"/>
    <p:sldId id="663" r:id="rId81"/>
    <p:sldId id="665" r:id="rId82"/>
    <p:sldId id="664" r:id="rId83"/>
    <p:sldId id="666" r:id="rId84"/>
    <p:sldId id="688" r:id="rId85"/>
    <p:sldId id="667" r:id="rId86"/>
    <p:sldId id="669" r:id="rId87"/>
    <p:sldId id="668" r:id="rId88"/>
    <p:sldId id="670" r:id="rId89"/>
    <p:sldId id="671" r:id="rId90"/>
    <p:sldId id="672" r:id="rId91"/>
    <p:sldId id="673" r:id="rId92"/>
    <p:sldId id="674" r:id="rId93"/>
    <p:sldId id="675" r:id="rId94"/>
    <p:sldId id="676" r:id="rId95"/>
    <p:sldId id="677" r:id="rId96"/>
    <p:sldId id="679" r:id="rId97"/>
    <p:sldId id="678" r:id="rId98"/>
    <p:sldId id="459" r:id="rId99"/>
  </p:sldIdLst>
  <p:sldSz cx="9144000" cy="6858000" type="screen4x3"/>
  <p:notesSz cx="6858000" cy="9296400"/>
  <p:defaultTextStyle>
    <a:defPPr>
      <a:defRPr lang="en-US"/>
    </a:defPPr>
    <a:lvl1pPr algn="l" rtl="0" fontAlgn="base">
      <a:spcBef>
        <a:spcPct val="0"/>
      </a:spcBef>
      <a:spcAft>
        <a:spcPct val="0"/>
      </a:spcAft>
      <a:defRPr sz="2400" kern="1200">
        <a:solidFill>
          <a:srgbClr val="000000"/>
        </a:solidFill>
        <a:latin typeface="Times" pitchFamily="18" charset="0"/>
        <a:ea typeface="+mn-ea"/>
        <a:cs typeface="+mn-cs"/>
      </a:defRPr>
    </a:lvl1pPr>
    <a:lvl2pPr marL="457200" algn="l" rtl="0" fontAlgn="base">
      <a:spcBef>
        <a:spcPct val="0"/>
      </a:spcBef>
      <a:spcAft>
        <a:spcPct val="0"/>
      </a:spcAft>
      <a:defRPr sz="2400" kern="1200">
        <a:solidFill>
          <a:srgbClr val="000000"/>
        </a:solidFill>
        <a:latin typeface="Times" pitchFamily="18" charset="0"/>
        <a:ea typeface="+mn-ea"/>
        <a:cs typeface="+mn-cs"/>
      </a:defRPr>
    </a:lvl2pPr>
    <a:lvl3pPr marL="914400" algn="l" rtl="0" fontAlgn="base">
      <a:spcBef>
        <a:spcPct val="0"/>
      </a:spcBef>
      <a:spcAft>
        <a:spcPct val="0"/>
      </a:spcAft>
      <a:defRPr sz="2400" kern="1200">
        <a:solidFill>
          <a:srgbClr val="000000"/>
        </a:solidFill>
        <a:latin typeface="Times" pitchFamily="18" charset="0"/>
        <a:ea typeface="+mn-ea"/>
        <a:cs typeface="+mn-cs"/>
      </a:defRPr>
    </a:lvl3pPr>
    <a:lvl4pPr marL="1371600" algn="l" rtl="0" fontAlgn="base">
      <a:spcBef>
        <a:spcPct val="0"/>
      </a:spcBef>
      <a:spcAft>
        <a:spcPct val="0"/>
      </a:spcAft>
      <a:defRPr sz="2400" kern="1200">
        <a:solidFill>
          <a:srgbClr val="000000"/>
        </a:solidFill>
        <a:latin typeface="Times" pitchFamily="18" charset="0"/>
        <a:ea typeface="+mn-ea"/>
        <a:cs typeface="+mn-cs"/>
      </a:defRPr>
    </a:lvl4pPr>
    <a:lvl5pPr marL="1828800" algn="l" rtl="0" fontAlgn="base">
      <a:spcBef>
        <a:spcPct val="0"/>
      </a:spcBef>
      <a:spcAft>
        <a:spcPct val="0"/>
      </a:spcAft>
      <a:defRPr sz="2400" kern="1200">
        <a:solidFill>
          <a:srgbClr val="000000"/>
        </a:solidFill>
        <a:latin typeface="Times" pitchFamily="18" charset="0"/>
        <a:ea typeface="+mn-ea"/>
        <a:cs typeface="+mn-cs"/>
      </a:defRPr>
    </a:lvl5pPr>
    <a:lvl6pPr marL="2286000" algn="l" defTabSz="914400" rtl="0" eaLnBrk="1" latinLnBrk="0" hangingPunct="1">
      <a:defRPr sz="2400" kern="1200">
        <a:solidFill>
          <a:srgbClr val="000000"/>
        </a:solidFill>
        <a:latin typeface="Times" pitchFamily="18" charset="0"/>
        <a:ea typeface="+mn-ea"/>
        <a:cs typeface="+mn-cs"/>
      </a:defRPr>
    </a:lvl6pPr>
    <a:lvl7pPr marL="2743200" algn="l" defTabSz="914400" rtl="0" eaLnBrk="1" latinLnBrk="0" hangingPunct="1">
      <a:defRPr sz="2400" kern="1200">
        <a:solidFill>
          <a:srgbClr val="000000"/>
        </a:solidFill>
        <a:latin typeface="Times" pitchFamily="18" charset="0"/>
        <a:ea typeface="+mn-ea"/>
        <a:cs typeface="+mn-cs"/>
      </a:defRPr>
    </a:lvl7pPr>
    <a:lvl8pPr marL="3200400" algn="l" defTabSz="914400" rtl="0" eaLnBrk="1" latinLnBrk="0" hangingPunct="1">
      <a:defRPr sz="2400" kern="1200">
        <a:solidFill>
          <a:srgbClr val="000000"/>
        </a:solidFill>
        <a:latin typeface="Times" pitchFamily="18" charset="0"/>
        <a:ea typeface="+mn-ea"/>
        <a:cs typeface="+mn-cs"/>
      </a:defRPr>
    </a:lvl8pPr>
    <a:lvl9pPr marL="3657600" algn="l" defTabSz="914400" rtl="0" eaLnBrk="1" latinLnBrk="0" hangingPunct="1">
      <a:defRPr sz="2400" kern="1200">
        <a:solidFill>
          <a:srgbClr val="000000"/>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00"/>
    <a:srgbClr val="CCFFFF"/>
    <a:srgbClr val="99FFCC"/>
    <a:srgbClr val="FFFF66"/>
    <a:srgbClr val="FFCCFF"/>
    <a:srgbClr val="CCCCFF"/>
    <a:srgbClr val="CC99FF"/>
    <a:srgbClr val="FFFF99"/>
    <a:srgbClr val="C5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9" autoAdjust="0"/>
    <p:restoredTop sz="93141" autoAdjust="0"/>
  </p:normalViewPr>
  <p:slideViewPr>
    <p:cSldViewPr snapToGrid="0">
      <p:cViewPr>
        <p:scale>
          <a:sx n="75" d="100"/>
          <a:sy n="75" d="100"/>
        </p:scale>
        <p:origin x="-852" y="-414"/>
      </p:cViewPr>
      <p:guideLst>
        <p:guide orient="horz" pos="2160"/>
        <p:guide pos="2880"/>
      </p:guideLst>
    </p:cSldViewPr>
  </p:slideViewPr>
  <p:outlineViewPr>
    <p:cViewPr>
      <p:scale>
        <a:sx n="33" d="100"/>
        <a:sy n="33" d="100"/>
      </p:scale>
      <p:origin x="48" y="2388"/>
    </p:cViewPr>
  </p:outlineViewPr>
  <p:notesTextViewPr>
    <p:cViewPr>
      <p:scale>
        <a:sx n="100" d="100"/>
        <a:sy n="100" d="100"/>
      </p:scale>
      <p:origin x="0" y="0"/>
    </p:cViewPr>
  </p:notesTextViewPr>
  <p:sorterViewPr>
    <p:cViewPr>
      <p:scale>
        <a:sx n="66" d="100"/>
        <a:sy n="66" d="100"/>
      </p:scale>
      <p:origin x="0" y="4056"/>
    </p:cViewPr>
  </p:sorterViewPr>
  <p:notesViewPr>
    <p:cSldViewPr snapToGrid="0">
      <p:cViewPr varScale="1">
        <p:scale>
          <a:sx n="72" d="100"/>
          <a:sy n="72" d="100"/>
        </p:scale>
        <p:origin x="-2238" y="-96"/>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166" tIns="46583" rIns="93166" bIns="46583" numCol="1" anchor="t" anchorCtr="0" compatLnSpc="1">
            <a:prstTxWarp prst="textNoShape">
              <a:avLst/>
            </a:prstTxWarp>
          </a:bodyPr>
          <a:lstStyle>
            <a:lvl1pPr defTabSz="931863" eaLnBrk="0" hangingPunct="0">
              <a:defRPr sz="900">
                <a:solidFill>
                  <a:schemeClr val="tx1"/>
                </a:solidFill>
                <a:latin typeface="Arial" charset="0"/>
              </a:defRPr>
            </a:lvl1pPr>
          </a:lstStyle>
          <a:p>
            <a:pPr>
              <a:defRPr/>
            </a:pPr>
            <a:endParaRPr lang="en-US"/>
          </a:p>
        </p:txBody>
      </p:sp>
      <p:sp>
        <p:nvSpPr>
          <p:cNvPr id="7171" name="Rectangle 3"/>
          <p:cNvSpPr>
            <a:spLocks noGrp="1" noChangeArrowheads="1"/>
          </p:cNvSpPr>
          <p:nvPr>
            <p:ph type="dt" sz="quarter" idx="1"/>
          </p:nvPr>
        </p:nvSpPr>
        <p:spPr bwMode="auto">
          <a:xfrm>
            <a:off x="3978966" y="0"/>
            <a:ext cx="2971800" cy="465138"/>
          </a:xfrm>
          <a:prstGeom prst="rect">
            <a:avLst/>
          </a:prstGeom>
          <a:noFill/>
          <a:ln>
            <a:noFill/>
          </a:ln>
          <a:effectLst/>
          <a:extLst/>
        </p:spPr>
        <p:txBody>
          <a:bodyPr vert="horz" wrap="square" lIns="93166" tIns="46583" rIns="93166" bIns="46583" numCol="1" anchor="t" anchorCtr="0" compatLnSpc="1">
            <a:prstTxWarp prst="textNoShape">
              <a:avLst/>
            </a:prstTxWarp>
          </a:bodyPr>
          <a:lstStyle>
            <a:lvl1pPr algn="r" defTabSz="931863" eaLnBrk="0" hangingPunct="0">
              <a:defRPr sz="900">
                <a:solidFill>
                  <a:schemeClr val="tx1"/>
                </a:solidFill>
                <a:latin typeface="Arial" charset="0"/>
              </a:defRPr>
            </a:lvl1pPr>
          </a:lstStyle>
          <a:p>
            <a:pPr>
              <a:defRPr/>
            </a:pPr>
            <a:endParaRPr lang="en-US" dirty="0"/>
          </a:p>
        </p:txBody>
      </p:sp>
      <p:sp>
        <p:nvSpPr>
          <p:cNvPr id="7172" name="Rectangle 4"/>
          <p:cNvSpPr>
            <a:spLocks noGrp="1" noChangeArrowheads="1"/>
          </p:cNvSpPr>
          <p:nvPr>
            <p:ph type="ftr" sz="quarter" idx="2"/>
          </p:nvPr>
        </p:nvSpPr>
        <p:spPr bwMode="auto">
          <a:xfrm>
            <a:off x="0" y="8831263"/>
            <a:ext cx="2971800" cy="465137"/>
          </a:xfrm>
          <a:prstGeom prst="rect">
            <a:avLst/>
          </a:prstGeom>
          <a:noFill/>
          <a:ln>
            <a:noFill/>
          </a:ln>
          <a:effectLst/>
          <a:extLst/>
        </p:spPr>
        <p:txBody>
          <a:bodyPr vert="horz" wrap="square" lIns="93166" tIns="46583" rIns="93166" bIns="46583" numCol="1" anchor="b" anchorCtr="0" compatLnSpc="1">
            <a:prstTxWarp prst="textNoShape">
              <a:avLst/>
            </a:prstTxWarp>
          </a:bodyPr>
          <a:lstStyle>
            <a:lvl1pPr defTabSz="931863" eaLnBrk="0" hangingPunct="0">
              <a:defRPr sz="600">
                <a:solidFill>
                  <a:schemeClr val="tx1"/>
                </a:solidFill>
                <a:latin typeface="Arial" charset="0"/>
              </a:defRPr>
            </a:lvl1pPr>
          </a:lstStyle>
          <a:p>
            <a:pPr>
              <a:defRPr/>
            </a:pPr>
            <a:r>
              <a:rPr lang="en-US"/>
              <a:t>© 2011 Sterne, Kessler, Goldstein &amp; Fox P.L.L.C.</a:t>
            </a:r>
          </a:p>
        </p:txBody>
      </p:sp>
      <p:sp>
        <p:nvSpPr>
          <p:cNvPr id="7173" name="Rectangle 5"/>
          <p:cNvSpPr>
            <a:spLocks noGrp="1" noChangeArrowheads="1"/>
          </p:cNvSpPr>
          <p:nvPr>
            <p:ph type="sldNum" sz="quarter" idx="3"/>
          </p:nvPr>
        </p:nvSpPr>
        <p:spPr bwMode="auto">
          <a:xfrm>
            <a:off x="3886200" y="8831263"/>
            <a:ext cx="2971800" cy="465137"/>
          </a:xfrm>
          <a:prstGeom prst="rect">
            <a:avLst/>
          </a:prstGeom>
          <a:noFill/>
          <a:ln>
            <a:noFill/>
          </a:ln>
          <a:effectLst/>
          <a:extLst/>
        </p:spPr>
        <p:txBody>
          <a:bodyPr vert="horz" wrap="square" lIns="93166" tIns="46583" rIns="93166" bIns="46583" numCol="1" anchor="b" anchorCtr="0" compatLnSpc="1">
            <a:prstTxWarp prst="textNoShape">
              <a:avLst/>
            </a:prstTxWarp>
          </a:bodyPr>
          <a:lstStyle>
            <a:lvl1pPr algn="r" defTabSz="931863" eaLnBrk="0" hangingPunct="0">
              <a:defRPr sz="900">
                <a:solidFill>
                  <a:schemeClr val="tx1"/>
                </a:solidFill>
                <a:latin typeface="Arial" charset="0"/>
              </a:defRPr>
            </a:lvl1pPr>
          </a:lstStyle>
          <a:p>
            <a:pPr>
              <a:defRPr/>
            </a:pPr>
            <a:fld id="{1C97934A-D89A-4EB3-AB1C-550FF82D5834}" type="slidenum">
              <a:rPr lang="en-US"/>
              <a:pPr>
                <a:defRPr/>
              </a:pPr>
              <a:t>‹#›</a:t>
            </a:fld>
            <a:endParaRPr lang="en-US"/>
          </a:p>
        </p:txBody>
      </p:sp>
    </p:spTree>
    <p:extLst>
      <p:ext uri="{BB962C8B-B14F-4D97-AF65-F5344CB8AC3E}">
        <p14:creationId xmlns:p14="http://schemas.microsoft.com/office/powerpoint/2010/main" val="3980617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166" tIns="46583" rIns="93166" bIns="46583" numCol="1" anchor="t" anchorCtr="0" compatLnSpc="1">
            <a:prstTxWarp prst="textNoShape">
              <a:avLst/>
            </a:prstTxWarp>
          </a:bodyPr>
          <a:lstStyle>
            <a:lvl1pPr defTabSz="931863" eaLnBrk="0" hangingPunct="0">
              <a:defRPr sz="900">
                <a:solidFill>
                  <a:schemeClr val="tx1"/>
                </a:solidFill>
                <a:latin typeface="Arial"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65138"/>
          </a:xfrm>
          <a:prstGeom prst="rect">
            <a:avLst/>
          </a:prstGeom>
          <a:noFill/>
          <a:ln>
            <a:noFill/>
          </a:ln>
          <a:effectLst/>
          <a:extLst/>
        </p:spPr>
        <p:txBody>
          <a:bodyPr vert="horz" wrap="square" lIns="93166" tIns="46583" rIns="93166" bIns="46583" numCol="1" anchor="t" anchorCtr="0" compatLnSpc="1">
            <a:prstTxWarp prst="textNoShape">
              <a:avLst/>
            </a:prstTxWarp>
          </a:bodyPr>
          <a:lstStyle>
            <a:lvl1pPr algn="r" defTabSz="931863" eaLnBrk="0" hangingPunct="0">
              <a:defRPr sz="900">
                <a:solidFill>
                  <a:schemeClr val="tx1"/>
                </a:solidFill>
                <a:latin typeface="Arial" charset="0"/>
              </a:defRPr>
            </a:lvl1pPr>
          </a:lstStyle>
          <a:p>
            <a:pPr>
              <a:defRPr/>
            </a:pPr>
            <a:r>
              <a:rPr lang="en-US" dirty="0" smtClean="0"/>
              <a:t>January 31, 2012</a:t>
            </a:r>
            <a:endParaRPr lang="en-US" dirty="0"/>
          </a:p>
        </p:txBody>
      </p:sp>
      <p:sp>
        <p:nvSpPr>
          <p:cNvPr id="13316"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416425"/>
            <a:ext cx="5029200" cy="4183063"/>
          </a:xfrm>
          <a:prstGeom prst="rect">
            <a:avLst/>
          </a:prstGeom>
          <a:noFill/>
          <a:ln>
            <a:noFill/>
          </a:ln>
          <a:effectLst/>
          <a:extLst/>
        </p:spPr>
        <p:txBody>
          <a:bodyPr vert="horz" wrap="square" lIns="93166" tIns="46583" rIns="93166"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2971800" cy="465137"/>
          </a:xfrm>
          <a:prstGeom prst="rect">
            <a:avLst/>
          </a:prstGeom>
          <a:noFill/>
          <a:ln>
            <a:noFill/>
          </a:ln>
          <a:effectLst/>
          <a:extLst/>
        </p:spPr>
        <p:txBody>
          <a:bodyPr vert="horz" wrap="square" lIns="93166" tIns="46583" rIns="93166" bIns="46583" numCol="1" anchor="b" anchorCtr="0" compatLnSpc="1">
            <a:prstTxWarp prst="textNoShape">
              <a:avLst/>
            </a:prstTxWarp>
          </a:bodyPr>
          <a:lstStyle>
            <a:lvl1pPr defTabSz="931863" eaLnBrk="0" hangingPunct="0">
              <a:defRPr sz="600">
                <a:solidFill>
                  <a:schemeClr val="tx1"/>
                </a:solidFill>
                <a:latin typeface="Arial" charset="0"/>
              </a:defRPr>
            </a:lvl1pPr>
          </a:lstStyle>
          <a:p>
            <a:pPr>
              <a:defRPr/>
            </a:pPr>
            <a:r>
              <a:rPr lang="en-US"/>
              <a:t>© 2011 Sterne, Kessler, Goldstein &amp; Fox P.L.L.C.</a:t>
            </a:r>
          </a:p>
        </p:txBody>
      </p:sp>
      <p:sp>
        <p:nvSpPr>
          <p:cNvPr id="6151" name="Rectangle 7"/>
          <p:cNvSpPr>
            <a:spLocks noGrp="1" noChangeArrowheads="1"/>
          </p:cNvSpPr>
          <p:nvPr>
            <p:ph type="sldNum" sz="quarter" idx="5"/>
          </p:nvPr>
        </p:nvSpPr>
        <p:spPr bwMode="auto">
          <a:xfrm>
            <a:off x="3886200" y="8831263"/>
            <a:ext cx="2971800" cy="465137"/>
          </a:xfrm>
          <a:prstGeom prst="rect">
            <a:avLst/>
          </a:prstGeom>
          <a:noFill/>
          <a:ln>
            <a:noFill/>
          </a:ln>
          <a:effectLst/>
          <a:extLst/>
        </p:spPr>
        <p:txBody>
          <a:bodyPr vert="horz" wrap="square" lIns="93166" tIns="46583" rIns="93166" bIns="46583" numCol="1" anchor="b" anchorCtr="0" compatLnSpc="1">
            <a:prstTxWarp prst="textNoShape">
              <a:avLst/>
            </a:prstTxWarp>
          </a:bodyPr>
          <a:lstStyle>
            <a:lvl1pPr algn="r" defTabSz="931863" eaLnBrk="0" hangingPunct="0">
              <a:defRPr sz="900">
                <a:solidFill>
                  <a:schemeClr val="tx1"/>
                </a:solidFill>
                <a:latin typeface="Arial" charset="0"/>
              </a:defRPr>
            </a:lvl1pPr>
          </a:lstStyle>
          <a:p>
            <a:pPr>
              <a:defRPr/>
            </a:pPr>
            <a:fld id="{650ECDE5-BBB4-4570-8290-5B7E10DADD2B}" type="slidenum">
              <a:rPr lang="en-US"/>
              <a:pPr>
                <a:defRPr/>
              </a:pPr>
              <a:t>‹#›</a:t>
            </a:fld>
            <a:endParaRPr lang="en-US"/>
          </a:p>
        </p:txBody>
      </p:sp>
    </p:spTree>
    <p:extLst>
      <p:ext uri="{BB962C8B-B14F-4D97-AF65-F5344CB8AC3E}">
        <p14:creationId xmlns:p14="http://schemas.microsoft.com/office/powerpoint/2010/main" val="3509115200"/>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a:ln>
            <a:miter lim="800000"/>
            <a:headEnd/>
            <a:tailEnd/>
          </a:ln>
        </p:spPr>
      </p:sp>
      <p:sp>
        <p:nvSpPr>
          <p:cNvPr id="16386" name="Rectangle 6"/>
          <p:cNvSpPr>
            <a:spLocks noGrp="1" noChangeArrowheads="1"/>
          </p:cNvSpPr>
          <p:nvPr>
            <p:ph type="ftr" sz="quarter" idx="4"/>
          </p:nvPr>
        </p:nvSpPr>
        <p:spPr>
          <a:noFill/>
          <a:ln>
            <a:miter lim="800000"/>
            <a:headEnd/>
            <a:tailEnd/>
          </a:ln>
        </p:spPr>
      </p:sp>
      <p:sp>
        <p:nvSpPr>
          <p:cNvPr id="16387" name="Rectangle 7"/>
          <p:cNvSpPr>
            <a:spLocks noGrp="1" noChangeArrowheads="1"/>
          </p:cNvSpPr>
          <p:nvPr>
            <p:ph type="sldNum" sz="quarter" idx="5"/>
          </p:nvPr>
        </p:nvSpPr>
        <p:spPr>
          <a:noFill/>
          <a:ln>
            <a:miter lim="800000"/>
            <a:headEnd/>
            <a:tailEnd/>
          </a:ln>
        </p:spPr>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p:spPr>
      </p:sp>
    </p:spTree>
  </p:cSld>
  <p:clrMapOvr>
    <a:masterClrMapping/>
  </p:clrMapOvr>
</p:notes>
</file>

<file path=ppt/notesSlides/notesSlide1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1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351755177"/>
      </p:ext>
    </p:extLst>
  </p:cSld>
  <p:clrMapOvr>
    <a:masterClrMapping/>
  </p:clrMapOvr>
</p:notes>
</file>

<file path=ppt/notesSlides/notesSlide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967442871"/>
      </p:ext>
    </p:extLst>
  </p:cSld>
  <p:clrMapOvr>
    <a:masterClrMapping/>
  </p:clrMapOvr>
</p:notes>
</file>

<file path=ppt/notesSlides/notesSlide2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351755177"/>
      </p:ext>
    </p:extLst>
  </p:cSld>
  <p:clrMapOvr>
    <a:masterClrMapping/>
  </p:clrMapOvr>
</p:notes>
</file>

<file path=ppt/notesSlides/notesSlide2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432812730"/>
      </p:ext>
    </p:extLst>
  </p:cSld>
  <p:clrMapOvr>
    <a:masterClrMapping/>
  </p:clrMapOvr>
</p:notes>
</file>

<file path=ppt/notesSlides/notesSlide2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781714391"/>
      </p:ext>
    </p:extLst>
  </p:cSld>
  <p:clrMapOvr>
    <a:masterClrMapping/>
  </p:clrMapOvr>
</p:notes>
</file>

<file path=ppt/notesSlides/notesSlide2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53469943"/>
      </p:ext>
    </p:extLst>
  </p:cSld>
  <p:clrMapOvr>
    <a:masterClrMapping/>
  </p:clrMapOvr>
</p:notes>
</file>

<file path=ppt/notesSlides/notesSlide2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493349619"/>
      </p:ext>
    </p:extLst>
  </p:cSld>
  <p:clrMapOvr>
    <a:masterClrMapping/>
  </p:clrMapOvr>
</p:notes>
</file>

<file path=ppt/notesSlides/notesSlide2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634475458"/>
      </p:ext>
    </p:extLst>
  </p:cSld>
  <p:clrMapOvr>
    <a:masterClrMapping/>
  </p:clrMapOvr>
</p:notes>
</file>

<file path=ppt/notesSlides/notesSlide2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599925730"/>
      </p:ext>
    </p:extLst>
  </p:cSld>
  <p:clrMapOvr>
    <a:masterClrMapping/>
  </p:clrMapOvr>
</p:notes>
</file>

<file path=ppt/notesSlides/notesSlide2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2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619546928"/>
      </p:ext>
    </p:extLst>
  </p:cSld>
  <p:clrMapOvr>
    <a:masterClrMapping/>
  </p:clrMapOvr>
</p:notes>
</file>

<file path=ppt/notesSlides/notesSlide2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p:spPr>
      </p:sp>
      <p:sp>
        <p:nvSpPr>
          <p:cNvPr id="18435" name="Date Placeholder 3"/>
          <p:cNvSpPr>
            <a:spLocks noGrp="1"/>
          </p:cNvSpPr>
          <p:nvPr>
            <p:ph type="dt" sz="quarter" idx="1"/>
          </p:nvPr>
        </p:nvSpPr>
        <p:spPr>
          <a:noFill/>
          <a:ln>
            <a:miter lim="800000"/>
            <a:headEnd/>
            <a:tailEnd/>
          </a:ln>
        </p:spPr>
      </p:sp>
      <p:sp>
        <p:nvSpPr>
          <p:cNvPr id="18436" name="Footer Placeholder 4"/>
          <p:cNvSpPr>
            <a:spLocks noGrp="1"/>
          </p:cNvSpPr>
          <p:nvPr>
            <p:ph type="ftr" sz="quarter" idx="4"/>
          </p:nvPr>
        </p:nvSpPr>
        <p:spPr>
          <a:noFill/>
          <a:ln>
            <a:miter lim="800000"/>
            <a:headEnd/>
            <a:tailEnd/>
          </a:ln>
        </p:spPr>
      </p:sp>
      <p:sp>
        <p:nvSpPr>
          <p:cNvPr id="18437" name="Slide Number Placeholder 5"/>
          <p:cNvSpPr>
            <a:spLocks noGrp="1"/>
          </p:cNvSpPr>
          <p:nvPr>
            <p:ph type="sldNum" sz="quarter" idx="5"/>
          </p:nvPr>
        </p:nvSpPr>
        <p:spPr>
          <a:noFill/>
          <a:ln>
            <a:miter lim="800000"/>
            <a:headEnd/>
            <a:tailEnd/>
          </a:ln>
        </p:spPr>
      </p:sp>
    </p:spTree>
  </p:cSld>
  <p:clrMapOvr>
    <a:masterClrMapping/>
  </p:clrMapOvr>
</p:notes>
</file>

<file path=ppt/notesSlides/notesSlide3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341920589"/>
      </p:ext>
    </p:extLst>
  </p:cSld>
  <p:clrMapOvr>
    <a:masterClrMapping/>
  </p:clrMapOvr>
</p:notes>
</file>

<file path=ppt/notesSlides/notesSlide3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4215760626"/>
      </p:ext>
    </p:extLst>
  </p:cSld>
  <p:clrMapOvr>
    <a:masterClrMapping/>
  </p:clrMapOvr>
</p:notes>
</file>

<file path=ppt/notesSlides/notesSlide3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280879192"/>
      </p:ext>
    </p:extLst>
  </p:cSld>
  <p:clrMapOvr>
    <a:masterClrMapping/>
  </p:clrMapOvr>
</p:notes>
</file>

<file path=ppt/notesSlides/notesSlide3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977759102"/>
      </p:ext>
    </p:extLst>
  </p:cSld>
  <p:clrMapOvr>
    <a:masterClrMapping/>
  </p:clrMapOvr>
</p:notes>
</file>

<file path=ppt/notesSlides/notesSlide3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356408870"/>
      </p:ext>
    </p:extLst>
  </p:cSld>
  <p:clrMapOvr>
    <a:masterClrMapping/>
  </p:clrMapOvr>
</p:notes>
</file>

<file path=ppt/notesSlides/notesSlide3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104474043"/>
      </p:ext>
    </p:extLst>
  </p:cSld>
  <p:clrMapOvr>
    <a:masterClrMapping/>
  </p:clrMapOvr>
</p:notes>
</file>

<file path=ppt/notesSlides/notesSlide3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949088153"/>
      </p:ext>
    </p:extLst>
  </p:cSld>
  <p:clrMapOvr>
    <a:masterClrMapping/>
  </p:clrMapOvr>
</p:notes>
</file>

<file path=ppt/notesSlides/notesSlide3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357344691"/>
      </p:ext>
    </p:extLst>
  </p:cSld>
  <p:clrMapOvr>
    <a:masterClrMapping/>
  </p:clrMapOvr>
</p:notes>
</file>

<file path=ppt/notesSlides/notesSlide3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624001147"/>
      </p:ext>
    </p:extLst>
  </p:cSld>
  <p:clrMapOvr>
    <a:masterClrMapping/>
  </p:clrMapOvr>
</p:notes>
</file>

<file path=ppt/notesSlides/notesSlide3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408628379"/>
      </p:ext>
    </p:extLst>
  </p:cSld>
  <p:clrMapOvr>
    <a:masterClrMapping/>
  </p:clrMapOvr>
</p:notes>
</file>

<file path=ppt/notesSlides/notesSlide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066459985"/>
      </p:ext>
    </p:extLst>
  </p:cSld>
  <p:clrMapOvr>
    <a:masterClrMapping/>
  </p:clrMapOvr>
</p:notes>
</file>

<file path=ppt/notesSlides/notesSlide4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260650838"/>
      </p:ext>
    </p:extLst>
  </p:cSld>
  <p:clrMapOvr>
    <a:masterClrMapping/>
  </p:clrMapOvr>
</p:notes>
</file>

<file path=ppt/notesSlides/notesSlide4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120058204"/>
      </p:ext>
    </p:extLst>
  </p:cSld>
  <p:clrMapOvr>
    <a:masterClrMapping/>
  </p:clrMapOvr>
</p:notes>
</file>

<file path=ppt/notesSlides/notesSlide4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927108576"/>
      </p:ext>
    </p:extLst>
  </p:cSld>
  <p:clrMapOvr>
    <a:masterClrMapping/>
  </p:clrMapOvr>
</p:notes>
</file>

<file path=ppt/notesSlides/notesSlide4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986024972"/>
      </p:ext>
    </p:extLst>
  </p:cSld>
  <p:clrMapOvr>
    <a:masterClrMapping/>
  </p:clrMapOvr>
</p:notes>
</file>

<file path=ppt/notesSlides/notesSlide4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770511574"/>
      </p:ext>
    </p:extLst>
  </p:cSld>
  <p:clrMapOvr>
    <a:masterClrMapping/>
  </p:clrMapOvr>
</p:notes>
</file>

<file path=ppt/notesSlides/notesSlide4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637989248"/>
      </p:ext>
    </p:extLst>
  </p:cSld>
  <p:clrMapOvr>
    <a:masterClrMapping/>
  </p:clrMapOvr>
</p:notes>
</file>

<file path=ppt/notesSlides/notesSlide4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4220372075"/>
      </p:ext>
    </p:extLst>
  </p:cSld>
  <p:clrMapOvr>
    <a:masterClrMapping/>
  </p:clrMapOvr>
</p:notes>
</file>

<file path=ppt/notesSlides/notesSlide4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4220372075"/>
      </p:ext>
    </p:extLst>
  </p:cSld>
  <p:clrMapOvr>
    <a:masterClrMapping/>
  </p:clrMapOvr>
</p:notes>
</file>

<file path=ppt/notesSlides/notesSlide4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117961325"/>
      </p:ext>
    </p:extLst>
  </p:cSld>
  <p:clrMapOvr>
    <a:masterClrMapping/>
  </p:clrMapOvr>
</p:notes>
</file>

<file path=ppt/notesSlides/notesSlide4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117961325"/>
      </p:ext>
    </p:extLst>
  </p:cSld>
  <p:clrMapOvr>
    <a:masterClrMapping/>
  </p:clrMapOvr>
</p:notes>
</file>

<file path=ppt/notesSlides/notesSlide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066459985"/>
      </p:ext>
    </p:extLst>
  </p:cSld>
  <p:clrMapOvr>
    <a:masterClrMapping/>
  </p:clrMapOvr>
</p:notes>
</file>

<file path=ppt/notesSlides/notesSlide5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507452597"/>
      </p:ext>
    </p:extLst>
  </p:cSld>
  <p:clrMapOvr>
    <a:masterClrMapping/>
  </p:clrMapOvr>
</p:notes>
</file>

<file path=ppt/notesSlides/notesSlide5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613362538"/>
      </p:ext>
    </p:extLst>
  </p:cSld>
  <p:clrMapOvr>
    <a:masterClrMapping/>
  </p:clrMapOvr>
</p:notes>
</file>

<file path=ppt/notesSlides/notesSlide5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660489920"/>
      </p:ext>
    </p:extLst>
  </p:cSld>
  <p:clrMapOvr>
    <a:masterClrMapping/>
  </p:clrMapOvr>
</p:notes>
</file>

<file path=ppt/notesSlides/notesSlide5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278067958"/>
      </p:ext>
    </p:extLst>
  </p:cSld>
  <p:clrMapOvr>
    <a:masterClrMapping/>
  </p:clrMapOvr>
</p:notes>
</file>

<file path=ppt/notesSlides/notesSlide5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96830881"/>
      </p:ext>
    </p:extLst>
  </p:cSld>
  <p:clrMapOvr>
    <a:masterClrMapping/>
  </p:clrMapOvr>
</p:notes>
</file>

<file path=ppt/notesSlides/notesSlide5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727810128"/>
      </p:ext>
    </p:extLst>
  </p:cSld>
  <p:clrMapOvr>
    <a:masterClrMapping/>
  </p:clrMapOvr>
</p:notes>
</file>

<file path=ppt/notesSlides/notesSlide5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369345773"/>
      </p:ext>
    </p:extLst>
  </p:cSld>
  <p:clrMapOvr>
    <a:masterClrMapping/>
  </p:clrMapOvr>
</p:notes>
</file>

<file path=ppt/notesSlides/notesSlide5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12866919"/>
      </p:ext>
    </p:extLst>
  </p:cSld>
  <p:clrMapOvr>
    <a:masterClrMapping/>
  </p:clrMapOvr>
</p:notes>
</file>

<file path=ppt/notesSlides/notesSlide5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3351755177"/>
      </p:ext>
    </p:extLst>
  </p:cSld>
  <p:clrMapOvr>
    <a:masterClrMapping/>
  </p:clrMapOvr>
</p:notes>
</file>

<file path=ppt/notesSlides/notesSlide5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2034987958"/>
      </p:ext>
    </p:extLst>
  </p:cSld>
  <p:clrMapOvr>
    <a:masterClrMapping/>
  </p:clrMapOvr>
</p:notes>
</file>

<file path=ppt/notesSlides/notesSlide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6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466805178"/>
      </p:ext>
    </p:extLst>
  </p:cSld>
  <p:clrMapOvr>
    <a:masterClrMapping/>
  </p:clrMapOvr>
</p:notes>
</file>

<file path=ppt/notesSlides/notesSlide6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6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7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7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8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8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73425509"/>
      </p:ext>
    </p:extLst>
  </p:cSld>
  <p:clrMapOvr>
    <a:masterClrMapping/>
  </p:clrMapOvr>
</p:notes>
</file>

<file path=ppt/notesSlides/notesSlide9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1812517338"/>
      </p:ext>
    </p:extLst>
  </p:cSld>
  <p:clrMapOvr>
    <a:masterClrMapping/>
  </p:clrMapOvr>
</p:notes>
</file>

<file path=ppt/notesSlides/notesSlide9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p>
      <p:sp>
        <p:nvSpPr>
          <p:cNvPr id="4" name="Date Placeholder 3"/>
          <p:cNvSpPr>
            <a:spLocks noGrp="1"/>
          </p:cNvSpPr>
          <p:nvPr>
            <p:ph type="dt" idx="10"/>
          </p:nvPr>
        </p:nvSpPr>
        <p:spPr/>
      </p:sp>
      <p:sp>
        <p:nvSpPr>
          <p:cNvPr id="5" name="Footer Placeholder 4"/>
          <p:cNvSpPr>
            <a:spLocks noGrp="1"/>
          </p:cNvSpPr>
          <p:nvPr>
            <p:ph type="ftr" sz="quarter" idx="11"/>
          </p:nvPr>
        </p:nvSpPr>
        <p:spPr/>
      </p:sp>
      <p:sp>
        <p:nvSpPr>
          <p:cNvPr id="6" name="Slide Number Placeholder 5"/>
          <p:cNvSpPr>
            <a:spLocks noGrp="1"/>
          </p:cNvSpPr>
          <p:nvPr>
            <p:ph type="sldNum" sz="quarter" idx="12"/>
          </p:nvPr>
        </p:nvSpPr>
        <p:spPr/>
      </p:sp>
    </p:spTree>
    <p:extLst>
      <p:ext uri="{BB962C8B-B14F-4D97-AF65-F5344CB8AC3E}">
        <p14:creationId xmlns:p14="http://schemas.microsoft.com/office/powerpoint/2010/main" val="415899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795713" y="6583363"/>
            <a:ext cx="3581400" cy="198437"/>
          </a:xfrm>
          <a:prstGeom prst="rect">
            <a:avLst/>
          </a:prstGeom>
          <a:noFill/>
          <a:ln>
            <a:noFill/>
          </a:ln>
          <a:effectLst/>
          <a:extLst/>
        </p:spPr>
        <p:txBody>
          <a:bodyPr>
            <a:spAutoFit/>
          </a:bodyPr>
          <a:lstStyle/>
          <a:p>
            <a:pPr algn="r" eaLnBrk="0" hangingPunct="0">
              <a:spcBef>
                <a:spcPct val="50000"/>
              </a:spcBef>
              <a:defRPr/>
            </a:pPr>
            <a:r>
              <a:rPr lang="en-US" sz="700">
                <a:solidFill>
                  <a:srgbClr val="414141"/>
                </a:solidFill>
                <a:latin typeface="Arial Narrow" pitchFamily="34" charset="0"/>
              </a:rPr>
              <a:t>© </a:t>
            </a:r>
            <a:r>
              <a:rPr lang="en-US" sz="700" smtClean="0">
                <a:solidFill>
                  <a:srgbClr val="414141"/>
                </a:solidFill>
                <a:latin typeface="Arial Narrow" pitchFamily="34" charset="0"/>
              </a:rPr>
              <a:t>2012 </a:t>
            </a:r>
            <a:r>
              <a:rPr lang="en-US" sz="700" dirty="0">
                <a:solidFill>
                  <a:srgbClr val="414141"/>
                </a:solidFill>
                <a:latin typeface="Arial Narrow" pitchFamily="34" charset="0"/>
              </a:rPr>
              <a:t>Sterne, Kessler, Goldstein, &amp; Fox </a:t>
            </a:r>
            <a:r>
              <a:rPr lang="en-US" sz="500" dirty="0">
                <a:solidFill>
                  <a:srgbClr val="414141"/>
                </a:solidFill>
                <a:latin typeface="Arial Narrow" pitchFamily="34" charset="0"/>
              </a:rPr>
              <a:t>P.L.L.C.</a:t>
            </a:r>
            <a:r>
              <a:rPr lang="en-US" sz="700" dirty="0">
                <a:solidFill>
                  <a:srgbClr val="414141"/>
                </a:solidFill>
                <a:latin typeface="Arial Narrow" pitchFamily="34" charset="0"/>
              </a:rPr>
              <a:t> All Rights Reserved.</a:t>
            </a:r>
            <a:endParaRPr lang="en-US" sz="700" dirty="0">
              <a:solidFill>
                <a:srgbClr val="414141"/>
              </a:solidFill>
              <a:latin typeface="TradeGothic CondEighteen" pitchFamily="84" charset="0"/>
            </a:endParaRPr>
          </a:p>
        </p:txBody>
      </p:sp>
      <p:sp>
        <p:nvSpPr>
          <p:cNvPr id="43010" name="Rectangle 2"/>
          <p:cNvSpPr>
            <a:spLocks noGrp="1" noChangeArrowheads="1"/>
          </p:cNvSpPr>
          <p:nvPr>
            <p:ph type="ctrTitle"/>
          </p:nvPr>
        </p:nvSpPr>
        <p:spPr>
          <a:xfrm>
            <a:off x="2360613" y="2286000"/>
            <a:ext cx="5486400" cy="1600200"/>
          </a:xfrm>
          <a:extLst/>
        </p:spPr>
        <p:txBody>
          <a:bodyPr anchor="t"/>
          <a:lstStyle>
            <a:lvl1pPr>
              <a:defRPr sz="5000"/>
            </a:lvl1pPr>
          </a:lstStyle>
          <a:p>
            <a:pPr lvl="0"/>
            <a:r>
              <a:rPr lang="en-US" noProof="0" smtClean="0"/>
              <a:t>Click to edit Master title style</a:t>
            </a:r>
          </a:p>
        </p:txBody>
      </p:sp>
      <p:sp>
        <p:nvSpPr>
          <p:cNvPr id="43011" name="Rectangle 3"/>
          <p:cNvSpPr>
            <a:spLocks noGrp="1" noChangeArrowheads="1"/>
          </p:cNvSpPr>
          <p:nvPr>
            <p:ph type="subTitle" idx="1"/>
          </p:nvPr>
        </p:nvSpPr>
        <p:spPr>
          <a:xfrm>
            <a:off x="2360613" y="4038600"/>
            <a:ext cx="5487987" cy="501650"/>
          </a:xfrm>
        </p:spPr>
        <p:txBody>
          <a:bodyPr/>
          <a:lstStyle>
            <a:lvl1pPr marL="0" indent="0">
              <a:buFontTx/>
              <a:buNone/>
              <a:defRPr sz="1900" b="1">
                <a:solidFill>
                  <a:schemeClr val="folHlink"/>
                </a:solidFill>
              </a:defRPr>
            </a:lvl1pPr>
          </a:lstStyle>
          <a:p>
            <a:pPr lvl="0"/>
            <a:r>
              <a:rPr lang="en-US" noProof="0" smtClean="0"/>
              <a:t>Click to edit Master subtitle style</a:t>
            </a:r>
          </a:p>
        </p:txBody>
      </p:sp>
      <p:sp>
        <p:nvSpPr>
          <p:cNvPr id="5" name="Date Placeholder 4"/>
          <p:cNvSpPr>
            <a:spLocks noGrp="1" noChangeArrowheads="1"/>
          </p:cNvSpPr>
          <p:nvPr>
            <p:ph type="dt" sz="half" idx="10"/>
          </p:nvPr>
        </p:nvSpPr>
        <p:spPr bwMode="auto">
          <a:xfrm>
            <a:off x="2360613" y="4800600"/>
            <a:ext cx="1979612" cy="304800"/>
          </a:xfrm>
          <a:prstGeom prst="rect">
            <a:avLst/>
          </a:prstGeom>
          <a:extLst/>
        </p:spPr>
        <p:txBody>
          <a:bodyPr vert="horz" wrap="square" lIns="91440" tIns="45720" rIns="91440" bIns="45720" numCol="1" anchor="t" anchorCtr="0" compatLnSpc="1">
            <a:prstTxWarp prst="textNoShape">
              <a:avLst/>
            </a:prstTxWarp>
          </a:bodyPr>
          <a:lstStyle>
            <a:lvl1pPr eaLnBrk="0" hangingPunct="0">
              <a:defRPr sz="1400">
                <a:solidFill>
                  <a:srgbClr val="8CBC1C"/>
                </a:solidFill>
                <a:latin typeface="R Frutiger Roman" pitchFamily="84" charset="0"/>
              </a:defRPr>
            </a:lvl1pPr>
          </a:lstStyle>
          <a:p>
            <a:pPr>
              <a:defRPr/>
            </a:pPr>
            <a:r>
              <a:rPr lang="en-US"/>
              <a:t>November 11, 2009</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4064B682-0793-4EFE-BE77-F7D405AC98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33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33B2779C-471C-45E5-9A04-DD724F6008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31A3D65F-ACCC-4117-B903-A7B8114A9F8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D03ADE91-9B65-455B-BBF1-12B2C7AA68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7526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60A2877B-8430-424E-BE8D-94C24A828EA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CDA39273-5421-4B3B-B43C-7FBD67EA0E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BBD6D9C6-121C-45CB-9D7B-48BE766E68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FBAB2E1-A591-49C8-80C2-1C74AA9019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9D65024C-6A53-4472-8BEA-D91C23747D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EC8C7CC-B33E-42D8-B524-4C173D7D3D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752600"/>
            <a:ext cx="7924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7" name="Rectangle 3"/>
          <p:cNvSpPr>
            <a:spLocks noGrp="1" noChangeArrowheads="1"/>
          </p:cNvSpPr>
          <p:nvPr>
            <p:ph type="sldNum" sz="quarter" idx="4"/>
          </p:nvPr>
        </p:nvSpPr>
        <p:spPr bwMode="auto">
          <a:xfrm>
            <a:off x="381000" y="6553200"/>
            <a:ext cx="3810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1">
                <a:solidFill>
                  <a:srgbClr val="727272"/>
                </a:solidFill>
                <a:latin typeface="TradeGothic CondEighteen" pitchFamily="84" charset="0"/>
              </a:defRPr>
            </a:lvl1pPr>
          </a:lstStyle>
          <a:p>
            <a:pPr>
              <a:defRPr/>
            </a:pPr>
            <a:fld id="{D6B0F26B-2974-44AF-8AE2-B3E4CDDF4FC2}" type="slidenum">
              <a:rPr lang="en-US"/>
              <a:pPr>
                <a:defRPr/>
              </a:pPr>
              <a:t>‹#›</a:t>
            </a:fld>
            <a:endParaRPr lang="en-US"/>
          </a:p>
        </p:txBody>
      </p:sp>
      <p:sp>
        <p:nvSpPr>
          <p:cNvPr id="1028" name="Rectangle 4"/>
          <p:cNvSpPr>
            <a:spLocks noGrp="1" noChangeArrowheads="1"/>
          </p:cNvSpPr>
          <p:nvPr>
            <p:ph type="title"/>
          </p:nvPr>
        </p:nvSpPr>
        <p:spPr bwMode="auto">
          <a:xfrm>
            <a:off x="2057400" y="533400"/>
            <a:ext cx="6781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9" name="Text Box 5"/>
          <p:cNvSpPr txBox="1">
            <a:spLocks noChangeArrowheads="1"/>
          </p:cNvSpPr>
          <p:nvPr/>
        </p:nvSpPr>
        <p:spPr bwMode="auto">
          <a:xfrm>
            <a:off x="6019800" y="6583363"/>
            <a:ext cx="2895600" cy="198437"/>
          </a:xfrm>
          <a:prstGeom prst="rect">
            <a:avLst/>
          </a:prstGeom>
          <a:noFill/>
          <a:ln>
            <a:noFill/>
          </a:ln>
          <a:effectLst/>
          <a:extLst/>
        </p:spPr>
        <p:txBody>
          <a:bodyPr>
            <a:spAutoFit/>
          </a:bodyPr>
          <a:lstStyle/>
          <a:p>
            <a:pPr algn="r" eaLnBrk="0" hangingPunct="0">
              <a:spcBef>
                <a:spcPct val="50000"/>
              </a:spcBef>
              <a:defRPr/>
            </a:pPr>
            <a:r>
              <a:rPr lang="en-US" sz="700" dirty="0">
                <a:solidFill>
                  <a:srgbClr val="414141"/>
                </a:solidFill>
                <a:latin typeface="Arial Narrow" pitchFamily="34" charset="0"/>
              </a:rPr>
              <a:t>© </a:t>
            </a:r>
            <a:r>
              <a:rPr lang="en-US" sz="700" dirty="0" smtClean="0">
                <a:solidFill>
                  <a:srgbClr val="414141"/>
                </a:solidFill>
                <a:latin typeface="Arial Narrow" pitchFamily="34" charset="0"/>
              </a:rPr>
              <a:t>2012 </a:t>
            </a:r>
            <a:r>
              <a:rPr lang="en-US" sz="700" dirty="0">
                <a:solidFill>
                  <a:srgbClr val="414141"/>
                </a:solidFill>
                <a:latin typeface="Arial Narrow" pitchFamily="34" charset="0"/>
              </a:rPr>
              <a:t>Sterne, Kessler, Goldstein, &amp; Fox </a:t>
            </a:r>
            <a:r>
              <a:rPr lang="en-US" sz="500" dirty="0">
                <a:solidFill>
                  <a:srgbClr val="414141"/>
                </a:solidFill>
                <a:latin typeface="Arial Narrow" pitchFamily="34" charset="0"/>
              </a:rPr>
              <a:t>P.L.L.C.</a:t>
            </a:r>
            <a:r>
              <a:rPr lang="en-US" sz="700" dirty="0">
                <a:solidFill>
                  <a:srgbClr val="414141"/>
                </a:solidFill>
                <a:latin typeface="Arial Narrow" pitchFamily="34" charset="0"/>
              </a:rPr>
              <a:t> All Rights Reserved.</a:t>
            </a:r>
          </a:p>
        </p:txBody>
      </p:sp>
    </p:spTree>
  </p:cSld>
  <p:clrMap bg1="dk2" tx1="lt1" bg2="dk1" tx2="lt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b="1">
          <a:solidFill>
            <a:srgbClr val="E40E62"/>
          </a:solidFill>
          <a:latin typeface="+mj-lt"/>
          <a:ea typeface="+mj-ea"/>
          <a:cs typeface="+mj-cs"/>
        </a:defRPr>
      </a:lvl1pPr>
      <a:lvl2pPr algn="l" rtl="0" eaLnBrk="0" fontAlgn="base" hangingPunct="0">
        <a:spcBef>
          <a:spcPct val="0"/>
        </a:spcBef>
        <a:spcAft>
          <a:spcPct val="0"/>
        </a:spcAft>
        <a:defRPr sz="3800" b="1">
          <a:solidFill>
            <a:srgbClr val="E40E62"/>
          </a:solidFill>
          <a:latin typeface="Arial Narrow" pitchFamily="34" charset="0"/>
        </a:defRPr>
      </a:lvl2pPr>
      <a:lvl3pPr algn="l" rtl="0" eaLnBrk="0" fontAlgn="base" hangingPunct="0">
        <a:spcBef>
          <a:spcPct val="0"/>
        </a:spcBef>
        <a:spcAft>
          <a:spcPct val="0"/>
        </a:spcAft>
        <a:defRPr sz="3800" b="1">
          <a:solidFill>
            <a:srgbClr val="E40E62"/>
          </a:solidFill>
          <a:latin typeface="Arial Narrow" pitchFamily="34" charset="0"/>
        </a:defRPr>
      </a:lvl3pPr>
      <a:lvl4pPr algn="l" rtl="0" eaLnBrk="0" fontAlgn="base" hangingPunct="0">
        <a:spcBef>
          <a:spcPct val="0"/>
        </a:spcBef>
        <a:spcAft>
          <a:spcPct val="0"/>
        </a:spcAft>
        <a:defRPr sz="3800" b="1">
          <a:solidFill>
            <a:srgbClr val="E40E62"/>
          </a:solidFill>
          <a:latin typeface="Arial Narrow" pitchFamily="34" charset="0"/>
        </a:defRPr>
      </a:lvl4pPr>
      <a:lvl5pPr algn="l" rtl="0" eaLnBrk="0" fontAlgn="base" hangingPunct="0">
        <a:spcBef>
          <a:spcPct val="0"/>
        </a:spcBef>
        <a:spcAft>
          <a:spcPct val="0"/>
        </a:spcAft>
        <a:defRPr sz="3800" b="1">
          <a:solidFill>
            <a:srgbClr val="E40E62"/>
          </a:solidFill>
          <a:latin typeface="Arial Narrow" pitchFamily="34" charset="0"/>
        </a:defRPr>
      </a:lvl5pPr>
      <a:lvl6pPr marL="457200" algn="l" rtl="0" eaLnBrk="1" fontAlgn="base" hangingPunct="1">
        <a:spcBef>
          <a:spcPct val="0"/>
        </a:spcBef>
        <a:spcAft>
          <a:spcPct val="0"/>
        </a:spcAft>
        <a:defRPr sz="3800" b="1">
          <a:solidFill>
            <a:srgbClr val="E40E62"/>
          </a:solidFill>
          <a:latin typeface="Arial Narrow" pitchFamily="34" charset="0"/>
        </a:defRPr>
      </a:lvl6pPr>
      <a:lvl7pPr marL="914400" algn="l" rtl="0" eaLnBrk="1" fontAlgn="base" hangingPunct="1">
        <a:spcBef>
          <a:spcPct val="0"/>
        </a:spcBef>
        <a:spcAft>
          <a:spcPct val="0"/>
        </a:spcAft>
        <a:defRPr sz="3800" b="1">
          <a:solidFill>
            <a:srgbClr val="E40E62"/>
          </a:solidFill>
          <a:latin typeface="Arial Narrow" pitchFamily="34" charset="0"/>
        </a:defRPr>
      </a:lvl7pPr>
      <a:lvl8pPr marL="1371600" algn="l" rtl="0" eaLnBrk="1" fontAlgn="base" hangingPunct="1">
        <a:spcBef>
          <a:spcPct val="0"/>
        </a:spcBef>
        <a:spcAft>
          <a:spcPct val="0"/>
        </a:spcAft>
        <a:defRPr sz="3800" b="1">
          <a:solidFill>
            <a:srgbClr val="E40E62"/>
          </a:solidFill>
          <a:latin typeface="Arial Narrow" pitchFamily="34" charset="0"/>
        </a:defRPr>
      </a:lvl8pPr>
      <a:lvl9pPr marL="1828800" algn="l" rtl="0" eaLnBrk="1" fontAlgn="base" hangingPunct="1">
        <a:spcBef>
          <a:spcPct val="0"/>
        </a:spcBef>
        <a:spcAft>
          <a:spcPct val="0"/>
        </a:spcAft>
        <a:defRPr sz="3800" b="1">
          <a:solidFill>
            <a:srgbClr val="E40E62"/>
          </a:solidFill>
          <a:latin typeface="Arial Narrow" pitchFamily="34" charset="0"/>
        </a:defRPr>
      </a:lvl9pPr>
    </p:titleStyle>
    <p:bodyStyle>
      <a:lvl1pPr marL="342900" indent="-342900" algn="l" rtl="0" eaLnBrk="0" fontAlgn="base" hangingPunct="0">
        <a:spcBef>
          <a:spcPct val="20000"/>
        </a:spcBef>
        <a:spcAft>
          <a:spcPct val="0"/>
        </a:spcAft>
        <a:buChar char="•"/>
        <a:defRPr sz="3000">
          <a:solidFill>
            <a:srgbClr val="727272"/>
          </a:solidFill>
          <a:latin typeface="+mn-lt"/>
          <a:ea typeface="+mn-ea"/>
          <a:cs typeface="+mn-cs"/>
        </a:defRPr>
      </a:lvl1pPr>
      <a:lvl2pPr marL="742950" indent="-285750" algn="l" rtl="0" eaLnBrk="0" fontAlgn="base" hangingPunct="0">
        <a:spcBef>
          <a:spcPct val="20000"/>
        </a:spcBef>
        <a:spcAft>
          <a:spcPct val="0"/>
        </a:spcAft>
        <a:buChar char="–"/>
        <a:defRPr sz="2600">
          <a:solidFill>
            <a:srgbClr val="727272"/>
          </a:solidFill>
          <a:latin typeface="+mn-lt"/>
        </a:defRPr>
      </a:lvl2pPr>
      <a:lvl3pPr marL="1085850" indent="-228600" algn="l" rtl="0" eaLnBrk="0" fontAlgn="base" hangingPunct="0">
        <a:spcBef>
          <a:spcPct val="20000"/>
        </a:spcBef>
        <a:spcAft>
          <a:spcPct val="0"/>
        </a:spcAft>
        <a:buChar char="•"/>
        <a:defRPr sz="2200">
          <a:solidFill>
            <a:srgbClr val="727272"/>
          </a:solidFill>
          <a:latin typeface="+mn-lt"/>
        </a:defRPr>
      </a:lvl3pPr>
      <a:lvl4pPr marL="1428750" indent="-228600" algn="l" rtl="0" eaLnBrk="0" fontAlgn="base" hangingPunct="0">
        <a:spcBef>
          <a:spcPct val="20000"/>
        </a:spcBef>
        <a:spcAft>
          <a:spcPct val="0"/>
        </a:spcAft>
        <a:buChar char="–"/>
        <a:defRPr sz="2000">
          <a:solidFill>
            <a:srgbClr val="727272"/>
          </a:solidFill>
          <a:latin typeface="+mn-lt"/>
        </a:defRPr>
      </a:lvl4pPr>
      <a:lvl5pPr marL="1771650" indent="-228600" algn="l" rtl="0" eaLnBrk="0" fontAlgn="base" hangingPunct="0">
        <a:spcBef>
          <a:spcPct val="20000"/>
        </a:spcBef>
        <a:spcAft>
          <a:spcPct val="0"/>
        </a:spcAft>
        <a:buChar char="»"/>
        <a:defRPr sz="2000">
          <a:solidFill>
            <a:srgbClr val="727272"/>
          </a:solidFill>
          <a:latin typeface="+mn-lt"/>
        </a:defRPr>
      </a:lvl5pPr>
      <a:lvl6pPr marL="2228850" indent="-228600" algn="l" rtl="0" eaLnBrk="1" fontAlgn="base" hangingPunct="1">
        <a:spcBef>
          <a:spcPct val="20000"/>
        </a:spcBef>
        <a:spcAft>
          <a:spcPct val="0"/>
        </a:spcAft>
        <a:buChar char="»"/>
        <a:defRPr sz="2000">
          <a:solidFill>
            <a:srgbClr val="727272"/>
          </a:solidFill>
          <a:latin typeface="+mn-lt"/>
        </a:defRPr>
      </a:lvl6pPr>
      <a:lvl7pPr marL="2686050" indent="-228600" algn="l" rtl="0" eaLnBrk="1" fontAlgn="base" hangingPunct="1">
        <a:spcBef>
          <a:spcPct val="20000"/>
        </a:spcBef>
        <a:spcAft>
          <a:spcPct val="0"/>
        </a:spcAft>
        <a:buChar char="»"/>
        <a:defRPr sz="2000">
          <a:solidFill>
            <a:srgbClr val="727272"/>
          </a:solidFill>
          <a:latin typeface="+mn-lt"/>
        </a:defRPr>
      </a:lvl7pPr>
      <a:lvl8pPr marL="3143250" indent="-228600" algn="l" rtl="0" eaLnBrk="1" fontAlgn="base" hangingPunct="1">
        <a:spcBef>
          <a:spcPct val="20000"/>
        </a:spcBef>
        <a:spcAft>
          <a:spcPct val="0"/>
        </a:spcAft>
        <a:buChar char="»"/>
        <a:defRPr sz="2000">
          <a:solidFill>
            <a:srgbClr val="727272"/>
          </a:solidFill>
          <a:latin typeface="+mn-lt"/>
        </a:defRPr>
      </a:lvl8pPr>
      <a:lvl9pPr marL="3600450" indent="-228600" algn="l" rtl="0" eaLnBrk="1" fontAlgn="base" hangingPunct="1">
        <a:spcBef>
          <a:spcPct val="20000"/>
        </a:spcBef>
        <a:spcAft>
          <a:spcPct val="0"/>
        </a:spcAft>
        <a:buChar char="»"/>
        <a:defRPr sz="2000">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558800" y="1346200"/>
            <a:ext cx="7085013" cy="2641600"/>
          </a:xfrm>
        </p:spPr>
        <p:txBody>
          <a:bodyPr>
            <a:normAutofit fontScale="90000"/>
          </a:bodyPr>
          <a:lstStyle/>
          <a:p>
            <a:pPr algn="ctr" eaLnBrk="1" hangingPunct="1">
              <a:defRPr/>
            </a:pPr>
            <a:r>
              <a:rPr lang="en-US" sz="2800" i="1" dirty="0">
                <a:solidFill>
                  <a:srgbClr val="464038"/>
                </a:solidFill>
              </a:rPr>
              <a:t/>
            </a:r>
            <a:br>
              <a:rPr lang="en-US" sz="2800" i="1" dirty="0">
                <a:solidFill>
                  <a:srgbClr val="464038"/>
                </a:solidFill>
              </a:rPr>
            </a:br>
            <a:r>
              <a:rPr lang="en-US" sz="2800" dirty="0" smtClean="0">
                <a:solidFill>
                  <a:srgbClr val="464038"/>
                </a:solidFill>
              </a:rPr>
              <a:t>NPRM</a:t>
            </a:r>
            <a:br>
              <a:rPr lang="en-US" sz="2800" dirty="0" smtClean="0">
                <a:solidFill>
                  <a:srgbClr val="464038"/>
                </a:solidFill>
              </a:rPr>
            </a:br>
            <a:r>
              <a:rPr lang="en-US" sz="2800" dirty="0" smtClean="0">
                <a:solidFill>
                  <a:srgbClr val="464038"/>
                </a:solidFill>
              </a:rPr>
              <a:t>Changes to Implement the Inventor’s Oath or Declaration Provisions of the Leahy-Smith America Invents Act</a:t>
            </a:r>
            <a:br>
              <a:rPr lang="en-US" sz="2800" dirty="0" smtClean="0">
                <a:solidFill>
                  <a:srgbClr val="464038"/>
                </a:solidFill>
              </a:rPr>
            </a:br>
            <a:r>
              <a:rPr lang="en-US" sz="2800" dirty="0">
                <a:solidFill>
                  <a:srgbClr val="464038"/>
                </a:solidFill>
              </a:rPr>
              <a:t/>
            </a:r>
            <a:br>
              <a:rPr lang="en-US" sz="2800" dirty="0">
                <a:solidFill>
                  <a:srgbClr val="464038"/>
                </a:solidFill>
              </a:rPr>
            </a:br>
            <a:r>
              <a:rPr lang="en-US" sz="2800" dirty="0" smtClean="0">
                <a:solidFill>
                  <a:srgbClr val="464038"/>
                </a:solidFill>
              </a:rPr>
              <a:t/>
            </a:r>
            <a:br>
              <a:rPr lang="en-US" sz="2800" dirty="0" smtClean="0">
                <a:solidFill>
                  <a:srgbClr val="464038"/>
                </a:solidFill>
              </a:rPr>
            </a:br>
            <a:r>
              <a:rPr lang="en-US" sz="2200" dirty="0" smtClean="0">
                <a:solidFill>
                  <a:srgbClr val="464038"/>
                </a:solidFill>
              </a:rPr>
              <a:t>Michele A. Cimbala</a:t>
            </a:r>
            <a:br>
              <a:rPr lang="en-US" sz="2200" dirty="0" smtClean="0">
                <a:solidFill>
                  <a:srgbClr val="464038"/>
                </a:solidFill>
              </a:rPr>
            </a:br>
            <a:r>
              <a:rPr lang="en-US" sz="2200" cap="small" dirty="0" smtClean="0">
                <a:solidFill>
                  <a:srgbClr val="464038"/>
                </a:solidFill>
              </a:rPr>
              <a:t>Sterne, Kessler, Goldstein &amp; Fox </a:t>
            </a:r>
            <a:r>
              <a:rPr lang="en-US" sz="2200" cap="small" dirty="0" err="1" smtClean="0">
                <a:solidFill>
                  <a:srgbClr val="464038"/>
                </a:solidFill>
              </a:rPr>
              <a:t>p.l.l.c</a:t>
            </a:r>
            <a:r>
              <a:rPr lang="en-US" sz="2200" cap="small" dirty="0" smtClean="0">
                <a:solidFill>
                  <a:srgbClr val="464038"/>
                </a:solidFill>
              </a:rPr>
              <a:t>.</a:t>
            </a:r>
          </a:p>
        </p:txBody>
      </p:sp>
      <p:sp>
        <p:nvSpPr>
          <p:cNvPr id="15362" name="Rectangle 4"/>
          <p:cNvSpPr>
            <a:spLocks noGrp="1" noChangeArrowheads="1"/>
          </p:cNvSpPr>
          <p:nvPr>
            <p:ph type="dt" sz="quarter" idx="10"/>
          </p:nvPr>
        </p:nvSpPr>
        <p:spPr>
          <a:xfrm>
            <a:off x="1103313" y="5295900"/>
            <a:ext cx="1979612" cy="304800"/>
          </a:xfrm>
          <a:noFill/>
          <a:ln>
            <a:miter lim="800000"/>
            <a:headEnd/>
            <a:tailEnd/>
          </a:ln>
        </p:spPr>
        <p:txBody>
          <a:bodyPr/>
          <a:lstStyle/>
          <a:p>
            <a:r>
              <a:rPr lang="en-US" dirty="0" smtClean="0">
                <a:latin typeface="R Frutiger Roman"/>
              </a:rPr>
              <a:t>March 6, 2012</a:t>
            </a:r>
          </a:p>
          <a:p>
            <a:endParaRPr lang="en-US" dirty="0" smtClean="0">
              <a:latin typeface="R Frutiger Roman"/>
            </a:endParaRPr>
          </a:p>
          <a:p>
            <a:pPr marL="1143000" lvl="2" indent="-228600" eaLnBrk="0" hangingPunct="0"/>
            <a:r>
              <a:rPr lang="en-US" sz="1100" dirty="0" smtClean="0">
                <a:solidFill>
                  <a:srgbClr val="8CBC1C"/>
                </a:solidFill>
                <a:latin typeface="R Frutiger Roman"/>
              </a:rPr>
              <a:t>1493416.1</a:t>
            </a:r>
            <a:endParaRPr lang="en-US" sz="1100" dirty="0">
              <a:solidFill>
                <a:srgbClr val="8CBC1C"/>
              </a:solidFill>
              <a:latin typeface="R Frutiger Roman"/>
            </a:endParaRPr>
          </a:p>
        </p:txBody>
      </p:sp>
    </p:spTree>
  </p:cSld>
  <p:clrMapOvr>
    <a:masterClrMapping/>
  </p:clrMapOvr>
  <p:timing>
    <p:tnLst>
      <p:par>
        <p:cTn id="1" dur="indefinite" restart="never" nodeType="tmRoot"/>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§1.32 Power of Attorney</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3058956169"/>
              </p:ext>
            </p:extLst>
          </p:nvPr>
        </p:nvGraphicFramePr>
        <p:xfrm>
          <a:off x="596900" y="1498600"/>
          <a:ext cx="8026400" cy="4828540"/>
        </p:xfrm>
        <a:graphic>
          <a:graphicData uri="http://schemas.openxmlformats.org/drawingml/2006/table">
            <a:tbl>
              <a:tblPr firstRow="1" bandRow="1">
                <a:tableStyleId>{5C22544A-7EE6-4342-B048-85BDC9FD1C3A}</a:tableStyleId>
              </a:tblPr>
              <a:tblGrid>
                <a:gridCol w="7302500"/>
                <a:gridCol w="723900"/>
              </a:tblGrid>
              <a:tr h="4828540">
                <a:tc>
                  <a:txBody>
                    <a:bodyPr/>
                    <a:lstStyle/>
                    <a:p>
                      <a:pPr algn="l"/>
                      <a:r>
                        <a:rPr lang="en-US" b="1" dirty="0" smtClean="0">
                          <a:solidFill>
                            <a:srgbClr val="003300"/>
                          </a:solidFill>
                        </a:rPr>
                        <a:t>PTO comments:</a:t>
                      </a:r>
                    </a:p>
                    <a:p>
                      <a:pPr algn="l"/>
                      <a:endParaRPr lang="en-US" b="1" baseline="0" dirty="0" smtClean="0">
                        <a:solidFill>
                          <a:srgbClr val="003300"/>
                        </a:solidFill>
                      </a:endParaRPr>
                    </a:p>
                    <a:p>
                      <a:pPr algn="l"/>
                      <a:r>
                        <a:rPr lang="en-US" b="1" baseline="0" dirty="0" smtClean="0">
                          <a:solidFill>
                            <a:srgbClr val="003300"/>
                          </a:solidFill>
                        </a:rPr>
                        <a:t>1. The new rule requires actually filing a copy of the POA because currently applicants “identify” a change in power of attorney in a con or div in different ways – causing confusion.</a:t>
                      </a:r>
                    </a:p>
                    <a:p>
                      <a:pPr algn="l"/>
                      <a:endParaRPr lang="en-US" b="1" baseline="0" dirty="0" smtClean="0">
                        <a:solidFill>
                          <a:srgbClr val="003300"/>
                        </a:solidFill>
                      </a:endParaRPr>
                    </a:p>
                    <a:p>
                      <a:pPr algn="l"/>
                      <a:r>
                        <a:rPr lang="en-US" b="1" baseline="0" dirty="0" smtClean="0">
                          <a:solidFill>
                            <a:srgbClr val="003300"/>
                          </a:solidFill>
                        </a:rPr>
                        <a:t>2. USPTO recommends against using the combined declaration and POA. </a:t>
                      </a:r>
                    </a:p>
                    <a:p>
                      <a:pPr algn="l"/>
                      <a:endParaRPr lang="en-US" b="1" baseline="0" dirty="0" smtClean="0">
                        <a:solidFill>
                          <a:srgbClr val="003300"/>
                        </a:solidFill>
                      </a:endParaRPr>
                    </a:p>
                    <a:p>
                      <a:pPr algn="l"/>
                      <a:r>
                        <a:rPr lang="en-US" b="1" baseline="0" dirty="0" smtClean="0">
                          <a:solidFill>
                            <a:srgbClr val="003300"/>
                          </a:solidFill>
                        </a:rPr>
                        <a:t>3. If an assignee exists, then the POA should be from the assignee, thus avoiding the question as to who is the client – the inventor who gave the POA or the assignee who is paying the bills.</a:t>
                      </a:r>
                    </a:p>
                    <a:p>
                      <a:pPr algn="l"/>
                      <a:endParaRPr lang="en-US" b="1" baseline="0" dirty="0" smtClean="0">
                        <a:solidFill>
                          <a:srgbClr val="003300"/>
                        </a:solidFill>
                      </a:endParaRPr>
                    </a:p>
                    <a:p>
                      <a:pPr algn="l"/>
                      <a:r>
                        <a:rPr lang="en-US" b="1" baseline="0" dirty="0" smtClean="0">
                          <a:solidFill>
                            <a:srgbClr val="003300"/>
                          </a:solidFill>
                        </a:rPr>
                        <a:t>4. If POA is from inventor instead of assignee, the inventor can revoke POA and attempt to control prosecution</a:t>
                      </a:r>
                      <a:r>
                        <a:rPr lang="en-US" b="0" baseline="0" dirty="0" smtClean="0">
                          <a:solidFill>
                            <a:srgbClr val="003300"/>
                          </a:solidFill>
                        </a:rPr>
                        <a:t>.</a:t>
                      </a:r>
                      <a:endParaRPr lang="en-US" b="0" dirty="0" smtClean="0">
                        <a:solidFill>
                          <a:srgbClr val="003300"/>
                        </a:solidFill>
                      </a:endParaRPr>
                    </a:p>
                  </a:txBody>
                  <a:tcPr>
                    <a:noFill/>
                  </a:tcPr>
                </a:tc>
                <a:tc>
                  <a:txBody>
                    <a:bodyPr/>
                    <a:lstStyle/>
                    <a:p>
                      <a:pPr marL="0" indent="0">
                        <a:buNone/>
                      </a:pPr>
                      <a:endParaRPr lang="en-US" b="0" dirty="0" smtClean="0">
                        <a:solidFill>
                          <a:srgbClr val="000000"/>
                        </a:solidFill>
                      </a:endParaRPr>
                    </a:p>
                  </a:txBody>
                  <a:tcPr>
                    <a:solidFill>
                      <a:srgbClr val="FFFF99"/>
                    </a:solidFill>
                  </a:tcPr>
                </a:tc>
              </a:tr>
            </a:tbl>
          </a:graphicData>
        </a:graphic>
      </p:graphicFrame>
    </p:spTree>
    <p:extLst>
      <p:ext uri="{BB962C8B-B14F-4D97-AF65-F5344CB8AC3E}">
        <p14:creationId xmlns:p14="http://schemas.microsoft.com/office/powerpoint/2010/main" val="425105572"/>
      </p:ext>
    </p:extLst>
  </p:cSld>
  <p:clrMapOvr>
    <a:masterClrMapping/>
  </p:clrMapOvr>
  <p:timing>
    <p:tnLst>
      <p:par>
        <p:cTn id="1" dur="indefinite" restart="never" nodeType="tmRoot"/>
      </p:par>
    </p:tnLst>
  </p:timing>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§1.32 Power of Attorney</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3745654661"/>
              </p:ext>
            </p:extLst>
          </p:nvPr>
        </p:nvGraphicFramePr>
        <p:xfrm>
          <a:off x="393700" y="1498600"/>
          <a:ext cx="8229600" cy="5120640"/>
        </p:xfrm>
        <a:graphic>
          <a:graphicData uri="http://schemas.openxmlformats.org/drawingml/2006/table">
            <a:tbl>
              <a:tblPr firstRow="1" bandRow="1">
                <a:tableStyleId>{5C22544A-7EE6-4342-B048-85BDC9FD1C3A}</a:tableStyleId>
              </a:tblPr>
              <a:tblGrid>
                <a:gridCol w="2877756"/>
                <a:gridCol w="5351844"/>
              </a:tblGrid>
              <a:tr h="4828540">
                <a:tc>
                  <a:txBody>
                    <a:bodyPr/>
                    <a:lstStyle/>
                    <a:p>
                      <a:endParaRPr lang="en-US" b="0" i="1" baseline="0" dirty="0" smtClean="0">
                        <a:solidFill>
                          <a:srgbClr val="003300"/>
                        </a:solidFill>
                      </a:endParaRPr>
                    </a:p>
                    <a:p>
                      <a:pPr algn="l"/>
                      <a:endParaRPr lang="en-US" b="0" dirty="0" smtClean="0">
                        <a:solidFill>
                          <a:srgbClr val="000000"/>
                        </a:solidFill>
                      </a:endParaRPr>
                    </a:p>
                    <a:p>
                      <a:pPr algn="l"/>
                      <a:r>
                        <a:rPr lang="en-US" sz="1600" b="0" dirty="0" smtClean="0">
                          <a:solidFill>
                            <a:srgbClr val="000000"/>
                          </a:solidFill>
                        </a:rPr>
                        <a:t>A POA</a:t>
                      </a:r>
                      <a:r>
                        <a:rPr lang="en-US" sz="1600" b="0" baseline="0" dirty="0" smtClean="0">
                          <a:solidFill>
                            <a:srgbClr val="000000"/>
                          </a:solidFill>
                        </a:rPr>
                        <a:t> from inventors must be from </a:t>
                      </a:r>
                      <a:r>
                        <a:rPr lang="en-US" sz="1600" b="0" u="sng" baseline="0" dirty="0" smtClean="0">
                          <a:solidFill>
                            <a:srgbClr val="000000"/>
                          </a:solidFill>
                        </a:rPr>
                        <a:t>all</a:t>
                      </a:r>
                      <a:r>
                        <a:rPr lang="en-US" sz="1600" b="0" u="none" baseline="0" dirty="0" smtClean="0">
                          <a:solidFill>
                            <a:srgbClr val="000000"/>
                          </a:solidFill>
                        </a:rPr>
                        <a:t> inventors – so addition of a new inventor revokes the POA (doesn’t apply if POA is from assignee of entire interest)</a:t>
                      </a:r>
                    </a:p>
                    <a:p>
                      <a:pPr algn="l"/>
                      <a:endParaRPr lang="en-US" sz="1600" b="0" u="none" baseline="0" dirty="0" smtClean="0">
                        <a:solidFill>
                          <a:srgbClr val="000000"/>
                        </a:solidFill>
                      </a:endParaRPr>
                    </a:p>
                    <a:p>
                      <a:pPr algn="l"/>
                      <a:r>
                        <a:rPr lang="en-US" sz="1600" b="0" u="none" baseline="0" dirty="0" smtClean="0">
                          <a:solidFill>
                            <a:srgbClr val="000000"/>
                          </a:solidFill>
                        </a:rPr>
                        <a:t>Practice tip: send POA from new inventor along with the petition to change </a:t>
                      </a:r>
                      <a:r>
                        <a:rPr lang="en-US" sz="1600" b="0" u="none" baseline="0" dirty="0" err="1" smtClean="0">
                          <a:solidFill>
                            <a:srgbClr val="000000"/>
                          </a:solidFill>
                        </a:rPr>
                        <a:t>inventorship</a:t>
                      </a:r>
                      <a:r>
                        <a:rPr lang="en-US" sz="1600" b="0" u="none" baseline="0" dirty="0" smtClean="0">
                          <a:solidFill>
                            <a:srgbClr val="000000"/>
                          </a:solidFill>
                        </a:rPr>
                        <a:t>.</a:t>
                      </a:r>
                    </a:p>
                    <a:p>
                      <a:pPr algn="l"/>
                      <a:endParaRPr lang="en-US" sz="1600" b="0" u="none" baseline="0" dirty="0" smtClean="0">
                        <a:solidFill>
                          <a:srgbClr val="000000"/>
                        </a:solidFill>
                      </a:endParaRPr>
                    </a:p>
                    <a:p>
                      <a:pPr algn="l"/>
                      <a:r>
                        <a:rPr lang="en-US" sz="1600" b="0" u="none" baseline="0" dirty="0" smtClean="0">
                          <a:solidFill>
                            <a:srgbClr val="000000"/>
                          </a:solidFill>
                        </a:rPr>
                        <a:t>If attorney can’t get POA from new inventor then must petition - MPEP 402.10.</a:t>
                      </a:r>
                    </a:p>
                    <a:p>
                      <a:pPr algn="l"/>
                      <a:endParaRPr lang="en-US" b="0" u="none" baseline="0" dirty="0" smtClean="0">
                        <a:solidFill>
                          <a:srgbClr val="003300"/>
                        </a:solidFill>
                      </a:endParaRPr>
                    </a:p>
                    <a:p>
                      <a:pPr algn="l"/>
                      <a:endParaRPr lang="en-US" b="0" dirty="0" smtClean="0">
                        <a:solidFill>
                          <a:srgbClr val="003300"/>
                        </a:solidFill>
                      </a:endParaRPr>
                    </a:p>
                    <a:p>
                      <a:pPr algn="l"/>
                      <a:endParaRPr lang="en-US" b="0" dirty="0" smtClean="0">
                        <a:solidFill>
                          <a:srgbClr val="003300"/>
                        </a:solidFill>
                      </a:endParaRPr>
                    </a:p>
                  </a:txBody>
                  <a:tcPr>
                    <a:noFill/>
                  </a:tcPr>
                </a:tc>
                <a:tc>
                  <a:txBody>
                    <a:bodyPr/>
                    <a:lstStyle/>
                    <a:p>
                      <a:pPr marL="0" indent="0">
                        <a:buNone/>
                      </a:pPr>
                      <a:r>
                        <a:rPr lang="en-US" dirty="0" smtClean="0">
                          <a:solidFill>
                            <a:srgbClr val="000000"/>
                          </a:solidFill>
                        </a:rPr>
                        <a:t>NPRM – new section</a:t>
                      </a:r>
                    </a:p>
                    <a:p>
                      <a:pPr marL="0" indent="0">
                        <a:buNone/>
                      </a:pPr>
                      <a:endParaRPr lang="en-US" dirty="0" smtClean="0">
                        <a:solidFill>
                          <a:srgbClr val="000000"/>
                        </a:solidFill>
                      </a:endParaRPr>
                    </a:p>
                    <a:p>
                      <a:pPr marL="0" indent="0">
                        <a:buNone/>
                      </a:pPr>
                      <a:r>
                        <a:rPr lang="en-US" dirty="0" smtClean="0">
                          <a:solidFill>
                            <a:srgbClr val="000000"/>
                          </a:solidFill>
                        </a:rPr>
                        <a:t>(e) If a power of attorney has been granted by all of the inventors and not an assignee, </a:t>
                      </a:r>
                    </a:p>
                    <a:p>
                      <a:pPr marL="0" indent="0">
                        <a:buNone/>
                      </a:pPr>
                      <a:endParaRPr lang="en-US" dirty="0" smtClean="0">
                        <a:solidFill>
                          <a:srgbClr val="000000"/>
                        </a:solidFill>
                      </a:endParaRPr>
                    </a:p>
                    <a:p>
                      <a:pPr marL="0" indent="0">
                        <a:buNone/>
                      </a:pPr>
                      <a:r>
                        <a:rPr lang="en-US" dirty="0" smtClean="0">
                          <a:solidFill>
                            <a:srgbClr val="000000"/>
                          </a:solidFill>
                        </a:rPr>
                        <a:t>the addition of an inventor pursuant to §1.48 results in the loss of that power of attorney upon grant of the §1.48 request, </a:t>
                      </a:r>
                    </a:p>
                    <a:p>
                      <a:pPr marL="0" indent="0">
                        <a:buNone/>
                      </a:pPr>
                      <a:endParaRPr lang="en-US" dirty="0" smtClean="0">
                        <a:solidFill>
                          <a:srgbClr val="000000"/>
                        </a:solidFill>
                      </a:endParaRPr>
                    </a:p>
                    <a:p>
                      <a:pPr marL="0" indent="0">
                        <a:buNone/>
                      </a:pPr>
                      <a:r>
                        <a:rPr lang="en-US" dirty="0" smtClean="0">
                          <a:solidFill>
                            <a:srgbClr val="000000"/>
                          </a:solidFill>
                        </a:rPr>
                        <a:t>unless the added inventor provides a power of attorney consistent with the power of attorney provided by the other inventors. </a:t>
                      </a:r>
                    </a:p>
                    <a:p>
                      <a:pPr marL="0" indent="0">
                        <a:buNone/>
                      </a:pPr>
                      <a:endParaRPr lang="en-US" dirty="0" smtClean="0">
                        <a:solidFill>
                          <a:srgbClr val="000000"/>
                        </a:solidFill>
                      </a:endParaRPr>
                    </a:p>
                    <a:p>
                      <a:pPr marL="0" indent="0">
                        <a:buNone/>
                      </a:pPr>
                      <a:r>
                        <a:rPr lang="en-US" dirty="0" smtClean="0">
                          <a:solidFill>
                            <a:srgbClr val="000000"/>
                          </a:solidFill>
                        </a:rPr>
                        <a:t>This provision does not preclude a practitioner from acting pursuant to §1.34, if applicable. </a:t>
                      </a:r>
                    </a:p>
                  </a:txBody>
                  <a:tcPr>
                    <a:solidFill>
                      <a:srgbClr val="FFFF99"/>
                    </a:solidFill>
                  </a:tcPr>
                </a:tc>
              </a:tr>
            </a:tbl>
          </a:graphicData>
        </a:graphic>
      </p:graphicFrame>
    </p:spTree>
    <p:extLst>
      <p:ext uri="{BB962C8B-B14F-4D97-AF65-F5344CB8AC3E}">
        <p14:creationId xmlns:p14="http://schemas.microsoft.com/office/powerpoint/2010/main" val="3728185503"/>
      </p:ext>
    </p:extLst>
  </p:cSld>
  <p:clrMapOvr>
    <a:masterClrMapping/>
  </p:clrMapOvr>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§1.33 Correspondence Address</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934234963"/>
              </p:ext>
            </p:extLst>
          </p:nvPr>
        </p:nvGraphicFramePr>
        <p:xfrm>
          <a:off x="393700" y="1498600"/>
          <a:ext cx="8229600" cy="5029200"/>
        </p:xfrm>
        <a:graphic>
          <a:graphicData uri="http://schemas.openxmlformats.org/drawingml/2006/table">
            <a:tbl>
              <a:tblPr firstRow="1" bandRow="1">
                <a:tableStyleId>{5C22544A-7EE6-4342-B048-85BDC9FD1C3A}</a:tableStyleId>
              </a:tblPr>
              <a:tblGrid>
                <a:gridCol w="4203700"/>
                <a:gridCol w="4025900"/>
              </a:tblGrid>
              <a:tr h="4828540">
                <a:tc>
                  <a:txBody>
                    <a:bodyPr/>
                    <a:lstStyle/>
                    <a:p>
                      <a:r>
                        <a:rPr lang="en-US" sz="1800" b="1" kern="1200" dirty="0" smtClean="0">
                          <a:solidFill>
                            <a:srgbClr val="000000"/>
                          </a:solidFill>
                          <a:latin typeface="+mn-lt"/>
                          <a:ea typeface="+mn-ea"/>
                          <a:cs typeface="+mn-cs"/>
                        </a:rPr>
                        <a:t>Current 1.33(a)</a:t>
                      </a:r>
                    </a:p>
                    <a:p>
                      <a:pPr algn="l"/>
                      <a:endParaRPr lang="en-US" b="0"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 . .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If more than one correspondence address is specified in a single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trike="sngStrike" dirty="0" smtClean="0">
                          <a:solidFill>
                            <a:srgbClr val="000000"/>
                          </a:solidFill>
                        </a:rPr>
                        <a:t>document</a:t>
                      </a:r>
                      <a:r>
                        <a:rPr lang="en-US" dirty="0" smtClean="0">
                          <a:solidFill>
                            <a:srgbClr val="0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the Office will select one of the specified addresses for use as the correspondence address and, if given, </a:t>
                      </a:r>
                      <a:r>
                        <a:rPr lang="en-US" strike="sngStrike" dirty="0" smtClean="0">
                          <a:solidFill>
                            <a:srgbClr val="000000"/>
                          </a:solidFill>
                        </a:rPr>
                        <a:t>will</a:t>
                      </a:r>
                      <a:r>
                        <a:rPr lang="en-US" dirty="0" smtClean="0">
                          <a:solidFill>
                            <a:srgbClr val="000000"/>
                          </a:solidFill>
                        </a:rPr>
                        <a:t> select the address associated with a Customer Number over a typed correspondence address.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 . . </a:t>
                      </a:r>
                    </a:p>
                    <a:p>
                      <a:pPr algn="l"/>
                      <a:endParaRPr lang="en-US" b="0" dirty="0" smtClean="0">
                        <a:solidFill>
                          <a:srgbClr val="003300"/>
                        </a:solidFill>
                      </a:endParaRPr>
                    </a:p>
                  </a:txBody>
                  <a:tcPr>
                    <a:noFill/>
                  </a:tcPr>
                </a:tc>
                <a:tc>
                  <a:txBody>
                    <a:bodyPr/>
                    <a:lstStyle/>
                    <a:p>
                      <a:pPr marL="0" indent="0">
                        <a:buNone/>
                      </a:pPr>
                      <a:r>
                        <a:rPr lang="en-US" dirty="0" smtClean="0">
                          <a:solidFill>
                            <a:srgbClr val="000000"/>
                          </a:solidFill>
                        </a:rPr>
                        <a:t>NPRM 1.33(a)</a:t>
                      </a:r>
                    </a:p>
                    <a:p>
                      <a:pPr marL="0" indent="0">
                        <a:buNone/>
                      </a:pPr>
                      <a:endParaRPr lang="en-US" dirty="0" smtClean="0">
                        <a:solidFill>
                          <a:srgbClr val="000000"/>
                        </a:solidFill>
                      </a:endParaRPr>
                    </a:p>
                    <a:p>
                      <a:pPr marL="0" indent="0">
                        <a:buNone/>
                      </a:pPr>
                      <a:r>
                        <a:rPr lang="en-US" dirty="0" smtClean="0">
                          <a:solidFill>
                            <a:srgbClr val="000000"/>
                          </a:solidFill>
                        </a:rPr>
                        <a:t>. . .</a:t>
                      </a:r>
                    </a:p>
                    <a:p>
                      <a:pPr marL="0" indent="0">
                        <a:buNone/>
                      </a:pPr>
                      <a:r>
                        <a:rPr lang="en-US" dirty="0" smtClean="0">
                          <a:solidFill>
                            <a:srgbClr val="000000"/>
                          </a:solidFill>
                        </a:rPr>
                        <a:t>If more than one correspondence address is specified in a single </a:t>
                      </a:r>
                    </a:p>
                    <a:p>
                      <a:pPr marL="0" indent="0">
                        <a:buNone/>
                      </a:pPr>
                      <a:endParaRPr lang="en-US" u="sng" dirty="0" smtClean="0">
                        <a:solidFill>
                          <a:srgbClr val="000000"/>
                        </a:solidFill>
                      </a:endParaRPr>
                    </a:p>
                    <a:p>
                      <a:pPr marL="0" indent="0">
                        <a:buNone/>
                      </a:pPr>
                      <a:r>
                        <a:rPr lang="en-US" u="sng" dirty="0" smtClean="0">
                          <a:solidFill>
                            <a:srgbClr val="000000"/>
                          </a:solidFill>
                        </a:rPr>
                        <a:t>paper or in multiple papers submitted on one day</a:t>
                      </a:r>
                      <a:r>
                        <a:rPr lang="en-US" dirty="0" smtClean="0">
                          <a:solidFill>
                            <a:srgbClr val="000000"/>
                          </a:solidFill>
                        </a:rPr>
                        <a:t>, </a:t>
                      </a:r>
                    </a:p>
                    <a:p>
                      <a:pPr marL="0" indent="0">
                        <a:buNone/>
                      </a:pPr>
                      <a:endParaRPr lang="en-US" dirty="0" smtClean="0">
                        <a:solidFill>
                          <a:srgbClr val="000000"/>
                        </a:solidFill>
                      </a:endParaRPr>
                    </a:p>
                    <a:p>
                      <a:pPr marL="0" indent="0">
                        <a:buNone/>
                      </a:pPr>
                      <a:r>
                        <a:rPr lang="en-US" dirty="0" smtClean="0">
                          <a:solidFill>
                            <a:srgbClr val="000000"/>
                          </a:solidFill>
                        </a:rPr>
                        <a:t>the Office will select one of the specified addresses for use as the correspondence address and, if given, </a:t>
                      </a:r>
                      <a:r>
                        <a:rPr lang="en-US" u="sng" dirty="0" smtClean="0">
                          <a:solidFill>
                            <a:srgbClr val="000000"/>
                          </a:solidFill>
                        </a:rPr>
                        <a:t>may</a:t>
                      </a:r>
                      <a:r>
                        <a:rPr lang="en-US" u="none" baseline="0" dirty="0" smtClean="0">
                          <a:solidFill>
                            <a:srgbClr val="000000"/>
                          </a:solidFill>
                        </a:rPr>
                        <a:t> s</a:t>
                      </a:r>
                      <a:r>
                        <a:rPr lang="en-US" dirty="0" smtClean="0">
                          <a:solidFill>
                            <a:srgbClr val="000000"/>
                          </a:solidFill>
                        </a:rPr>
                        <a:t>elect the address associated with a Customer Number over a typed correspondence address.</a:t>
                      </a:r>
                    </a:p>
                    <a:p>
                      <a:pPr marL="0" indent="0">
                        <a:buNone/>
                      </a:pPr>
                      <a:r>
                        <a:rPr lang="en-US" dirty="0" smtClean="0">
                          <a:solidFill>
                            <a:srgbClr val="000000"/>
                          </a:solidFill>
                        </a:rPr>
                        <a:t>. . .</a:t>
                      </a:r>
                    </a:p>
                    <a:p>
                      <a:pPr marL="0" indent="0">
                        <a:buNone/>
                      </a:pPr>
                      <a:endParaRPr lang="en-US" dirty="0" smtClean="0">
                        <a:solidFill>
                          <a:srgbClr val="000000"/>
                        </a:solidFill>
                      </a:endParaRP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2771781185"/>
      </p:ext>
    </p:extLst>
  </p:cSld>
  <p:clrMapOvr>
    <a:masterClrMapping/>
  </p:clrMapOvr>
  <p:timing>
    <p:tnLst>
      <p:par>
        <p:cTn id="1" dur="indefinite" restart="never" nodeType="tmRoot"/>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§1.33 Correspondence Address</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3290528935"/>
              </p:ext>
            </p:extLst>
          </p:nvPr>
        </p:nvGraphicFramePr>
        <p:xfrm>
          <a:off x="393700" y="1498600"/>
          <a:ext cx="8229600" cy="4828540"/>
        </p:xfrm>
        <a:graphic>
          <a:graphicData uri="http://schemas.openxmlformats.org/drawingml/2006/table">
            <a:tbl>
              <a:tblPr firstRow="1" bandRow="1">
                <a:tableStyleId>{5C22544A-7EE6-4342-B048-85BDC9FD1C3A}</a:tableStyleId>
              </a:tblPr>
              <a:tblGrid>
                <a:gridCol w="3911600"/>
                <a:gridCol w="4318000"/>
              </a:tblGrid>
              <a:tr h="4828540">
                <a:tc>
                  <a:txBody>
                    <a:bodyPr/>
                    <a:lstStyle/>
                    <a:p>
                      <a:r>
                        <a:rPr lang="en-US" sz="1800" b="1" kern="1200" dirty="0" smtClean="0">
                          <a:solidFill>
                            <a:srgbClr val="000000"/>
                          </a:solidFill>
                          <a:latin typeface="+mn-lt"/>
                          <a:ea typeface="+mn-ea"/>
                          <a:cs typeface="+mn-cs"/>
                        </a:rPr>
                        <a:t>Current 1.33(b)(3)</a:t>
                      </a:r>
                    </a:p>
                    <a:p>
                      <a:endParaRPr lang="en-US" sz="1800" b="1" kern="1200" dirty="0" smtClean="0">
                        <a:solidFill>
                          <a:srgbClr val="000000"/>
                        </a:solidFill>
                        <a:latin typeface="+mn-lt"/>
                        <a:ea typeface="+mn-ea"/>
                        <a:cs typeface="+mn-cs"/>
                      </a:endParaRPr>
                    </a:p>
                    <a:p>
                      <a:pPr algn="l"/>
                      <a:endParaRPr lang="en-US" b="0"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Amendments</a:t>
                      </a:r>
                      <a:r>
                        <a:rPr lang="en-US" b="1" baseline="0" dirty="0" smtClean="0">
                          <a:solidFill>
                            <a:srgbClr val="000000"/>
                          </a:solidFill>
                        </a:rPr>
                        <a:t> . . . must be signed  by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rPr>
                        <a:t>. . .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rPr>
                        <a:t>(3) An assignee as provided for under §3.71 of this chapter;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rPr>
                        <a:t>or . .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rPr>
                        <a:t>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FF0000"/>
                          </a:solidFill>
                        </a:rPr>
                        <a:t>PTO comments:</a:t>
                      </a:r>
                      <a:r>
                        <a:rPr lang="en-US" b="0" i="1" baseline="0" dirty="0" smtClean="0">
                          <a:solidFill>
                            <a:srgbClr val="FF0000"/>
                          </a:solidFill>
                        </a:rPr>
                        <a:t> “Thus, </a:t>
                      </a:r>
                      <a:r>
                        <a:rPr lang="en-US" b="0" i="1" u="sng" baseline="0" dirty="0" smtClean="0">
                          <a:solidFill>
                            <a:srgbClr val="FF0000"/>
                          </a:solidFill>
                        </a:rPr>
                        <a:t>all papers</a:t>
                      </a:r>
                      <a:r>
                        <a:rPr lang="en-US" b="0" i="1" u="none" baseline="0" dirty="0" smtClean="0">
                          <a:solidFill>
                            <a:srgbClr val="FF0000"/>
                          </a:solidFill>
                        </a:rPr>
                        <a:t> s</a:t>
                      </a:r>
                      <a:r>
                        <a:rPr lang="en-US" b="0" i="1" baseline="0" dirty="0" smtClean="0">
                          <a:solidFill>
                            <a:srgbClr val="FF0000"/>
                          </a:solidFill>
                        </a:rPr>
                        <a:t>ubmitted on behalf of a juristic entity must be signed by a patent practitioner.  (page 987, column 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rgbClr val="003300"/>
                        </a:solidFill>
                      </a:endParaRPr>
                    </a:p>
                  </a:txBody>
                  <a:tcPr>
                    <a:noFill/>
                  </a:tcPr>
                </a:tc>
                <a:tc>
                  <a:txBody>
                    <a:bodyPr/>
                    <a:lstStyle/>
                    <a:p>
                      <a:pPr marL="0" indent="0">
                        <a:buNone/>
                      </a:pPr>
                      <a:r>
                        <a:rPr lang="en-US" dirty="0" smtClean="0">
                          <a:solidFill>
                            <a:srgbClr val="000000"/>
                          </a:solidFill>
                        </a:rPr>
                        <a:t>NPRM</a:t>
                      </a:r>
                    </a:p>
                    <a:p>
                      <a:pPr marL="0" indent="0">
                        <a:buNone/>
                      </a:pPr>
                      <a:endParaRPr lang="en-US" dirty="0" smtClean="0">
                        <a:solidFill>
                          <a:srgbClr val="000000"/>
                        </a:solidFill>
                      </a:endParaRPr>
                    </a:p>
                    <a:p>
                      <a:pPr marL="0" indent="0">
                        <a:buNone/>
                      </a:pPr>
                      <a:r>
                        <a:rPr lang="en-US" i="1" dirty="0" smtClean="0">
                          <a:solidFill>
                            <a:srgbClr val="000000"/>
                          </a:solidFill>
                        </a:rPr>
                        <a:t>(would delete </a:t>
                      </a:r>
                      <a:r>
                        <a:rPr lang="en-US" i="1" baseline="0" dirty="0" smtClean="0">
                          <a:solidFill>
                            <a:srgbClr val="000000"/>
                          </a:solidFill>
                        </a:rPr>
                        <a:t>1.33(b)(3) </a:t>
                      </a:r>
                      <a:r>
                        <a:rPr lang="en-US" i="1" dirty="0" smtClean="0">
                          <a:solidFill>
                            <a:srgbClr val="000000"/>
                          </a:solidFill>
                        </a:rPr>
                        <a:t> in favor of new 1.33(f))</a:t>
                      </a:r>
                    </a:p>
                    <a:p>
                      <a:pPr marL="0" indent="0">
                        <a:buNone/>
                      </a:pPr>
                      <a:endParaRPr lang="en-US" dirty="0" smtClean="0">
                        <a:solidFill>
                          <a:srgbClr val="000000"/>
                        </a:solidFill>
                      </a:endParaRPr>
                    </a:p>
                    <a:p>
                      <a:pPr marL="0" indent="0">
                        <a:buNone/>
                      </a:pPr>
                      <a:r>
                        <a:rPr lang="en-US" dirty="0" smtClean="0">
                          <a:solidFill>
                            <a:srgbClr val="000000"/>
                          </a:solidFill>
                        </a:rPr>
                        <a:t>(f) An assignee may only conduct prosecution of an application in accordance with §§1.31 and 3.71 of this chapter. Unless otherwise specified, all papers submitted on behalf of a juristic entity must be signed by a patent practitioner. </a:t>
                      </a: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1207396839"/>
      </p:ext>
    </p:extLst>
  </p:cSld>
  <p:clrMapOvr>
    <a:masterClrMapping/>
  </p:clrMapOvr>
  <p:timing>
    <p:tnLst>
      <p:par>
        <p:cTn id="1" dur="indefinite" restart="never" nodeType="tmRoot"/>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§1.33 Correspondence Address</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776447264"/>
              </p:ext>
            </p:extLst>
          </p:nvPr>
        </p:nvGraphicFramePr>
        <p:xfrm>
          <a:off x="393700" y="1498600"/>
          <a:ext cx="8229600" cy="4828540"/>
        </p:xfrm>
        <a:graphic>
          <a:graphicData uri="http://schemas.openxmlformats.org/drawingml/2006/table">
            <a:tbl>
              <a:tblPr firstRow="1" bandRow="1">
                <a:tableStyleId>{5C22544A-7EE6-4342-B048-85BDC9FD1C3A}</a:tableStyleId>
              </a:tblPr>
              <a:tblGrid>
                <a:gridCol w="7378700"/>
                <a:gridCol w="850900"/>
              </a:tblGrid>
              <a:tr h="4828540">
                <a:tc>
                  <a:txBody>
                    <a:bodyPr/>
                    <a:lstStyle/>
                    <a:p>
                      <a:endParaRPr lang="en-US" b="0" dirty="0" smtClean="0">
                        <a:solidFill>
                          <a:srgbClr val="003300"/>
                        </a:solidFill>
                      </a:endParaRPr>
                    </a:p>
                    <a:p>
                      <a:endParaRPr lang="en-US" b="0"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3300"/>
                          </a:solidFill>
                        </a:rPr>
                        <a:t>PTO comments</a:t>
                      </a:r>
                      <a:r>
                        <a:rPr lang="en-US" b="0" dirty="0" smtClean="0">
                          <a:solidFill>
                            <a:srgbClr val="003300"/>
                          </a:solidFill>
                        </a:rPr>
                        <a:t>:</a:t>
                      </a:r>
                      <a:r>
                        <a:rPr lang="en-US" b="0" baseline="0" dirty="0" smtClean="0">
                          <a:solidFill>
                            <a:srgbClr val="003300"/>
                          </a:solidFill>
                        </a:rPr>
                        <a:t> “Thus, </a:t>
                      </a:r>
                      <a:r>
                        <a:rPr lang="en-US" b="0" u="sng" baseline="0" dirty="0" smtClean="0">
                          <a:solidFill>
                            <a:srgbClr val="003300"/>
                          </a:solidFill>
                        </a:rPr>
                        <a:t>all papers</a:t>
                      </a:r>
                      <a:r>
                        <a:rPr lang="en-US" b="0" u="none" baseline="0" dirty="0" smtClean="0">
                          <a:solidFill>
                            <a:srgbClr val="003300"/>
                          </a:solidFill>
                        </a:rPr>
                        <a:t> s</a:t>
                      </a:r>
                      <a:r>
                        <a:rPr lang="en-US" b="0" baseline="0" dirty="0" smtClean="0">
                          <a:solidFill>
                            <a:srgbClr val="003300"/>
                          </a:solidFill>
                        </a:rPr>
                        <a:t>ubmitted on behalf of a juristic entity must be signed by a patent practitioner.  (page 987, column 1, second full paragraph; emphasis added)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3300"/>
                          </a:solidFill>
                        </a:rPr>
                        <a:t>This is more restrictive than the proposed </a:t>
                      </a:r>
                      <a:r>
                        <a:rPr lang="en-US" b="1" baseline="0" dirty="0" smtClean="0">
                          <a:solidFill>
                            <a:srgbClr val="003300"/>
                          </a:solidFill>
                        </a:rPr>
                        <a:t>rule.</a:t>
                      </a:r>
                      <a:endParaRPr lang="en-US" b="1" baseline="0" dirty="0" smtClean="0">
                        <a:solidFill>
                          <a:srgbClr val="003300"/>
                        </a:solidFill>
                      </a:endParaRPr>
                    </a:p>
                    <a:p>
                      <a:endParaRPr lang="en-US" b="0" baseline="0" dirty="0" smtClean="0">
                        <a:solidFill>
                          <a:srgbClr val="003300"/>
                        </a:solidFill>
                      </a:endParaRPr>
                    </a:p>
                    <a:p>
                      <a:endParaRPr lang="en-US" b="0" baseline="0" dirty="0" smtClean="0">
                        <a:solidFill>
                          <a:srgbClr val="003300"/>
                        </a:solidFill>
                      </a:endParaRPr>
                    </a:p>
                    <a:p>
                      <a:r>
                        <a:rPr lang="en-US" b="0" baseline="0" dirty="0" smtClean="0">
                          <a:solidFill>
                            <a:srgbClr val="003300"/>
                          </a:solidFill>
                        </a:rPr>
                        <a:t>Question: Does the PTO intend to include terminal disclaimers and Rule 3.73(b) Certifications – which are also papers submitted on behalf of a juristic entity? </a:t>
                      </a:r>
                      <a:endParaRPr lang="en-US" b="0" dirty="0" smtClean="0">
                        <a:solidFill>
                          <a:srgbClr val="003300"/>
                        </a:solidFill>
                      </a:endParaRPr>
                    </a:p>
                  </a:txBody>
                  <a:tcPr>
                    <a:noFill/>
                  </a:tcPr>
                </a:tc>
                <a:tc>
                  <a:txBody>
                    <a:bodyPr/>
                    <a:lstStyle/>
                    <a:p>
                      <a:pPr marL="0" indent="0">
                        <a:buNone/>
                      </a:pPr>
                      <a:endParaRPr lang="en-US" dirty="0" smtClean="0">
                        <a:solidFill>
                          <a:srgbClr val="000000"/>
                        </a:solidFill>
                      </a:endParaRP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741581069"/>
      </p:ext>
    </p:extLst>
  </p:cSld>
  <p:clrMapOvr>
    <a:masterClrMapping/>
  </p:clrMapOvr>
  <p:timing>
    <p:tnLst>
      <p:par>
        <p:cTn id="1" dur="indefinite" restart="never" nodeType="tmRoot"/>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§1.33 Correspondence Address</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468669941"/>
              </p:ext>
            </p:extLst>
          </p:nvPr>
        </p:nvGraphicFramePr>
        <p:xfrm>
          <a:off x="393700" y="1498600"/>
          <a:ext cx="8229600" cy="4828540"/>
        </p:xfrm>
        <a:graphic>
          <a:graphicData uri="http://schemas.openxmlformats.org/drawingml/2006/table">
            <a:tbl>
              <a:tblPr firstRow="1" bandRow="1">
                <a:tableStyleId>{5C22544A-7EE6-4342-B048-85BDC9FD1C3A}</a:tableStyleId>
              </a:tblPr>
              <a:tblGrid>
                <a:gridCol w="1816100"/>
                <a:gridCol w="6413500"/>
              </a:tblGrid>
              <a:tr h="4828540">
                <a:tc>
                  <a:txBody>
                    <a:bodyPr/>
                    <a:lstStyle/>
                    <a:p>
                      <a:endParaRPr lang="en-US" sz="1800" b="1" kern="1200" dirty="0" smtClean="0">
                        <a:solidFill>
                          <a:srgbClr val="0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1" kern="1200" dirty="0" smtClean="0">
                          <a:solidFill>
                            <a:srgbClr val="000000"/>
                          </a:solidFill>
                          <a:latin typeface="+mn-lt"/>
                          <a:ea typeface="+mn-ea"/>
                          <a:cs typeface="+mn-cs"/>
                        </a:rPr>
                        <a:t>This replaces</a:t>
                      </a:r>
                      <a:r>
                        <a:rPr lang="en-US" sz="1800" b="1" i="1" kern="1200" baseline="0" dirty="0" smtClean="0">
                          <a:solidFill>
                            <a:srgbClr val="000000"/>
                          </a:solidFill>
                          <a:latin typeface="+mn-lt"/>
                          <a:ea typeface="+mn-ea"/>
                          <a:cs typeface="+mn-cs"/>
                        </a:rPr>
                        <a:t> Rule 63(d)(4)</a:t>
                      </a:r>
                      <a:endParaRPr lang="en-US" sz="1800" b="1" i="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r>
                        <a:rPr lang="en-US" sz="1600" b="0" i="1" kern="1200" dirty="0" smtClean="0">
                          <a:solidFill>
                            <a:srgbClr val="000000"/>
                          </a:solidFill>
                          <a:latin typeface="+mn-lt"/>
                          <a:ea typeface="+mn-ea"/>
                          <a:cs typeface="+mn-cs"/>
                        </a:rPr>
                        <a:t>Note the use of the word “must.”</a:t>
                      </a:r>
                    </a:p>
                    <a:p>
                      <a:endParaRPr lang="en-US" sz="1600" b="0" i="1" kern="1200" dirty="0" smtClean="0">
                        <a:solidFill>
                          <a:srgbClr val="000000"/>
                        </a:solidFill>
                        <a:latin typeface="+mn-lt"/>
                        <a:ea typeface="+mn-ea"/>
                        <a:cs typeface="+mn-cs"/>
                      </a:endParaRPr>
                    </a:p>
                    <a:p>
                      <a:endParaRPr lang="en-US" sz="1600" b="1" i="1" kern="1200" dirty="0" smtClean="0">
                        <a:solidFill>
                          <a:srgbClr val="00B0F0"/>
                        </a:solidFill>
                        <a:latin typeface="+mn-lt"/>
                        <a:ea typeface="+mn-ea"/>
                        <a:cs typeface="+mn-cs"/>
                      </a:endParaRPr>
                    </a:p>
                    <a:p>
                      <a:r>
                        <a:rPr lang="en-US" sz="1600" b="1" i="1" kern="1200" dirty="0" smtClean="0">
                          <a:solidFill>
                            <a:srgbClr val="00B0F0"/>
                          </a:solidFill>
                          <a:latin typeface="+mn-lt"/>
                          <a:ea typeface="+mn-ea"/>
                          <a:cs typeface="+mn-cs"/>
                        </a:rPr>
                        <a:t>Practice</a:t>
                      </a:r>
                      <a:r>
                        <a:rPr lang="en-US" sz="1600" b="1" i="1" kern="1200" baseline="0" dirty="0" smtClean="0">
                          <a:solidFill>
                            <a:srgbClr val="00B0F0"/>
                          </a:solidFill>
                          <a:latin typeface="+mn-lt"/>
                          <a:ea typeface="+mn-ea"/>
                          <a:cs typeface="+mn-cs"/>
                        </a:rPr>
                        <a:t> tip: docket this with all transfer-in cases</a:t>
                      </a:r>
                      <a:endParaRPr lang="en-US" b="1" i="1" dirty="0" smtClean="0">
                        <a:solidFill>
                          <a:srgbClr val="00B0F0"/>
                        </a:solidFill>
                      </a:endParaRPr>
                    </a:p>
                  </a:txBody>
                  <a:tcPr>
                    <a:noFill/>
                  </a:tcPr>
                </a:tc>
                <a:tc>
                  <a:txBody>
                    <a:bodyPr/>
                    <a:lstStyle/>
                    <a:p>
                      <a:pPr marL="0" indent="0">
                        <a:buNone/>
                      </a:pPr>
                      <a:r>
                        <a:rPr lang="en-US" dirty="0" smtClean="0">
                          <a:solidFill>
                            <a:srgbClr val="000000"/>
                          </a:solidFill>
                        </a:rPr>
                        <a:t>NPRM – new 1.33(g)</a:t>
                      </a:r>
                    </a:p>
                    <a:p>
                      <a:pPr marL="0" indent="0">
                        <a:buNone/>
                      </a:pPr>
                      <a:endParaRPr lang="en-US" dirty="0" smtClean="0">
                        <a:solidFill>
                          <a:srgbClr val="000000"/>
                        </a:solidFill>
                      </a:endParaRPr>
                    </a:p>
                    <a:p>
                      <a:pPr marL="0" indent="0">
                        <a:buNone/>
                      </a:pPr>
                      <a:r>
                        <a:rPr lang="en-US" dirty="0" smtClean="0">
                          <a:solidFill>
                            <a:srgbClr val="000000"/>
                          </a:solidFill>
                        </a:rPr>
                        <a:t>(g) Where application papers from a prior application are used in a continuing application </a:t>
                      </a:r>
                    </a:p>
                    <a:p>
                      <a:pPr marL="0" indent="0">
                        <a:buNone/>
                      </a:pPr>
                      <a:endParaRPr lang="en-US" dirty="0" smtClean="0">
                        <a:solidFill>
                          <a:srgbClr val="000000"/>
                        </a:solidFill>
                      </a:endParaRPr>
                    </a:p>
                    <a:p>
                      <a:pPr marL="0" indent="0">
                        <a:buNone/>
                      </a:pPr>
                      <a:r>
                        <a:rPr lang="en-US" dirty="0" smtClean="0">
                          <a:solidFill>
                            <a:srgbClr val="000000"/>
                          </a:solidFill>
                        </a:rPr>
                        <a:t>and the correspondence address was </a:t>
                      </a:r>
                      <a:r>
                        <a:rPr lang="en-US" u="sng" dirty="0" smtClean="0">
                          <a:solidFill>
                            <a:srgbClr val="000000"/>
                          </a:solidFill>
                        </a:rPr>
                        <a:t>changed during the prosecution</a:t>
                      </a:r>
                      <a:r>
                        <a:rPr lang="en-US" u="none" baseline="0" dirty="0" smtClean="0">
                          <a:solidFill>
                            <a:srgbClr val="000000"/>
                          </a:solidFill>
                        </a:rPr>
                        <a:t> o</a:t>
                      </a:r>
                      <a:r>
                        <a:rPr lang="en-US" dirty="0" smtClean="0">
                          <a:solidFill>
                            <a:srgbClr val="000000"/>
                          </a:solidFill>
                        </a:rPr>
                        <a:t>f the prior application, </a:t>
                      </a:r>
                    </a:p>
                    <a:p>
                      <a:pPr marL="0" indent="0">
                        <a:buNone/>
                      </a:pPr>
                      <a:endParaRPr lang="en-US" dirty="0" smtClean="0">
                        <a:solidFill>
                          <a:srgbClr val="000000"/>
                        </a:solidFill>
                      </a:endParaRPr>
                    </a:p>
                    <a:p>
                      <a:pPr marL="0" indent="0">
                        <a:buNone/>
                      </a:pPr>
                      <a:r>
                        <a:rPr lang="en-US" dirty="0" smtClean="0">
                          <a:solidFill>
                            <a:srgbClr val="000000"/>
                          </a:solidFill>
                        </a:rPr>
                        <a:t>an application data sheet or separate paper identifying the updated correspondence address to be used for the continuing application </a:t>
                      </a:r>
                      <a:r>
                        <a:rPr lang="en-US" u="sng" dirty="0" smtClean="0">
                          <a:solidFill>
                            <a:srgbClr val="000000"/>
                          </a:solidFill>
                        </a:rPr>
                        <a:t>must be</a:t>
                      </a:r>
                      <a:r>
                        <a:rPr lang="en-US" u="none" baseline="0" dirty="0" smtClean="0">
                          <a:solidFill>
                            <a:srgbClr val="000000"/>
                          </a:solidFill>
                        </a:rPr>
                        <a:t> s</a:t>
                      </a:r>
                      <a:r>
                        <a:rPr lang="en-US" dirty="0" smtClean="0">
                          <a:solidFill>
                            <a:srgbClr val="000000"/>
                          </a:solidFill>
                        </a:rPr>
                        <a:t>ubmitted. </a:t>
                      </a:r>
                    </a:p>
                    <a:p>
                      <a:pPr marL="0" indent="0">
                        <a:buNone/>
                      </a:pPr>
                      <a:endParaRPr lang="en-US" dirty="0" smtClean="0">
                        <a:solidFill>
                          <a:srgbClr val="000000"/>
                        </a:solidFill>
                      </a:endParaRPr>
                    </a:p>
                    <a:p>
                      <a:pPr marL="0" indent="0">
                        <a:buNone/>
                      </a:pPr>
                      <a:r>
                        <a:rPr lang="en-US" dirty="0" smtClean="0">
                          <a:solidFill>
                            <a:srgbClr val="000000"/>
                          </a:solidFill>
                        </a:rPr>
                        <a:t>Otherwise, the Office may not recognize the change of correspondence address effected during the prosecution of the prior application. </a:t>
                      </a: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2264843412"/>
      </p:ext>
    </p:extLst>
  </p:cSld>
  <p:clrMapOvr>
    <a:masterClrMapping/>
  </p:clrMapOvr>
  <p:timing>
    <p:tnLst>
      <p:par>
        <p:cTn id="1" dur="indefinite" restart="never" nodeType="tmRoot"/>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§1.33 Correspondence Address</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065209227"/>
              </p:ext>
            </p:extLst>
          </p:nvPr>
        </p:nvGraphicFramePr>
        <p:xfrm>
          <a:off x="393700" y="1498600"/>
          <a:ext cx="8229600" cy="4828540"/>
        </p:xfrm>
        <a:graphic>
          <a:graphicData uri="http://schemas.openxmlformats.org/drawingml/2006/table">
            <a:tbl>
              <a:tblPr firstRow="1" bandRow="1">
                <a:tableStyleId>{5C22544A-7EE6-4342-B048-85BDC9FD1C3A}</a:tableStyleId>
              </a:tblPr>
              <a:tblGrid>
                <a:gridCol w="3022600"/>
                <a:gridCol w="5207000"/>
              </a:tblGrid>
              <a:tr h="4828540">
                <a:tc>
                  <a:txBody>
                    <a:bodyPr/>
                    <a:lstStyle/>
                    <a:p>
                      <a:endParaRPr lang="en-US" sz="1800" b="1" kern="1200" dirty="0" smtClean="0">
                        <a:solidFill>
                          <a:srgbClr val="000000"/>
                        </a:solidFill>
                        <a:latin typeface="+mn-lt"/>
                        <a:ea typeface="+mn-ea"/>
                        <a:cs typeface="+mn-cs"/>
                      </a:endParaRPr>
                    </a:p>
                    <a:p>
                      <a:endParaRPr lang="en-US" sz="1600" b="0" i="1" kern="1200" dirty="0" smtClean="0">
                        <a:solidFill>
                          <a:srgbClr val="000000"/>
                        </a:solidFill>
                        <a:latin typeface="+mn-lt"/>
                        <a:ea typeface="+mn-ea"/>
                        <a:cs typeface="+mn-cs"/>
                      </a:endParaRPr>
                    </a:p>
                    <a:p>
                      <a:r>
                        <a:rPr lang="en-US" sz="1600" b="0" i="1" kern="1200" dirty="0" smtClean="0">
                          <a:solidFill>
                            <a:srgbClr val="000000"/>
                          </a:solidFill>
                          <a:latin typeface="+mn-lt"/>
                          <a:ea typeface="+mn-ea"/>
                          <a:cs typeface="+mn-cs"/>
                        </a:rPr>
                        <a:t>i.e., no POA on file</a:t>
                      </a:r>
                    </a:p>
                    <a:p>
                      <a:endParaRPr lang="en-US" sz="1600" b="0" i="1" kern="1200" dirty="0" smtClean="0">
                        <a:solidFill>
                          <a:srgbClr val="000000"/>
                        </a:solidFill>
                        <a:latin typeface="+mn-lt"/>
                        <a:ea typeface="+mn-ea"/>
                        <a:cs typeface="+mn-cs"/>
                      </a:endParaRPr>
                    </a:p>
                    <a:p>
                      <a:endParaRPr lang="en-US" sz="1600" b="0" i="1" kern="1200" dirty="0" smtClean="0">
                        <a:solidFill>
                          <a:srgbClr val="000000"/>
                        </a:solidFill>
                        <a:latin typeface="+mn-lt"/>
                        <a:ea typeface="+mn-ea"/>
                        <a:cs typeface="+mn-cs"/>
                      </a:endParaRPr>
                    </a:p>
                    <a:p>
                      <a:endParaRPr lang="en-US" sz="1600" b="0" i="1" kern="1200" dirty="0" smtClean="0">
                        <a:solidFill>
                          <a:srgbClr val="000000"/>
                        </a:solidFill>
                        <a:latin typeface="+mn-lt"/>
                        <a:ea typeface="+mn-ea"/>
                        <a:cs typeface="+mn-cs"/>
                      </a:endParaRPr>
                    </a:p>
                    <a:p>
                      <a:endParaRPr lang="en-US" sz="1600" b="0" i="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r>
                        <a:rPr lang="en-US" sz="1600" b="0" i="1" kern="1200" dirty="0" smtClean="0">
                          <a:solidFill>
                            <a:srgbClr val="000000"/>
                          </a:solidFill>
                          <a:latin typeface="+mn-lt"/>
                          <a:ea typeface="+mn-ea"/>
                          <a:cs typeface="+mn-cs"/>
                        </a:rPr>
                        <a:t>Cannot</a:t>
                      </a:r>
                      <a:r>
                        <a:rPr lang="en-US" sz="1600" b="0" i="1" kern="1200" baseline="0" dirty="0" smtClean="0">
                          <a:solidFill>
                            <a:srgbClr val="000000"/>
                          </a:solidFill>
                          <a:latin typeface="+mn-lt"/>
                          <a:ea typeface="+mn-ea"/>
                          <a:cs typeface="+mn-cs"/>
                        </a:rPr>
                        <a:t> use this rule to change correspondence address while application is pending</a:t>
                      </a:r>
                    </a:p>
                    <a:p>
                      <a:endParaRPr lang="en-US" sz="1600" b="0" i="1" kern="1200" baseline="0" dirty="0" smtClean="0">
                        <a:solidFill>
                          <a:srgbClr val="000000"/>
                        </a:solidFill>
                        <a:latin typeface="+mn-lt"/>
                        <a:ea typeface="+mn-ea"/>
                        <a:cs typeface="+mn-cs"/>
                      </a:endParaRPr>
                    </a:p>
                    <a:p>
                      <a:endParaRPr lang="en-US" sz="1600" b="0" i="1" kern="1200" baseline="0" dirty="0" smtClean="0">
                        <a:solidFill>
                          <a:srgbClr val="000000"/>
                        </a:solidFill>
                        <a:latin typeface="+mn-lt"/>
                        <a:ea typeface="+mn-ea"/>
                        <a:cs typeface="+mn-cs"/>
                      </a:endParaRPr>
                    </a:p>
                    <a:p>
                      <a:r>
                        <a:rPr lang="en-US" sz="1600" b="0" i="1" kern="1200" baseline="0" dirty="0" smtClean="0">
                          <a:solidFill>
                            <a:srgbClr val="000000"/>
                          </a:solidFill>
                          <a:latin typeface="+mn-lt"/>
                          <a:ea typeface="+mn-ea"/>
                          <a:cs typeface="+mn-cs"/>
                        </a:rPr>
                        <a:t>Previously the practitioner acting in a representative capacity had no way to change correspondence address or to withdraw since he/she wasn’t of record.</a:t>
                      </a:r>
                      <a:endParaRPr lang="en-US" b="0" dirty="0" smtClean="0">
                        <a:solidFill>
                          <a:srgbClr val="003300"/>
                        </a:solidFill>
                      </a:endParaRPr>
                    </a:p>
                  </a:txBody>
                  <a:tcPr>
                    <a:noFill/>
                  </a:tcPr>
                </a:tc>
                <a:tc>
                  <a:txBody>
                    <a:bodyPr/>
                    <a:lstStyle/>
                    <a:p>
                      <a:pPr marL="0" indent="0">
                        <a:buNone/>
                      </a:pPr>
                      <a:r>
                        <a:rPr lang="en-US" dirty="0" smtClean="0">
                          <a:solidFill>
                            <a:srgbClr val="000000"/>
                          </a:solidFill>
                        </a:rPr>
                        <a:t>NPRM – new 1.33(h)</a:t>
                      </a:r>
                    </a:p>
                    <a:p>
                      <a:pPr marL="0" indent="0">
                        <a:buNone/>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(h) A patent practitioner acting in a representative capacity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whose correspondence address is the correspondence address of record in an application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may change the correspondence address </a:t>
                      </a:r>
                      <a:r>
                        <a:rPr lang="en-US" u="sng" dirty="0" smtClean="0">
                          <a:solidFill>
                            <a:srgbClr val="000000"/>
                          </a:solidFill>
                        </a:rPr>
                        <a:t>after the patent has issued</a:t>
                      </a:r>
                      <a:r>
                        <a:rPr lang="en-US" dirty="0" smtClean="0">
                          <a:solidFill>
                            <a:srgbClr val="00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provided that the change of correspondence address is accompanied by a statement that notice has been given to the patentee or owner. </a:t>
                      </a:r>
                    </a:p>
                    <a:p>
                      <a:pPr marL="0" indent="0">
                        <a:buNone/>
                      </a:pPr>
                      <a:endParaRPr lang="en-US" dirty="0" smtClean="0">
                        <a:solidFill>
                          <a:srgbClr val="000000"/>
                        </a:solidFill>
                      </a:endParaRP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1200549491"/>
      </p:ext>
    </p:extLst>
  </p:cSld>
  <p:clrMapOvr>
    <a:masterClrMapping/>
  </p:clrMapOvr>
  <p:timing>
    <p:tnLst>
      <p:par>
        <p:cTn id="1" dur="indefinite" restart="never" nodeType="tmRoot"/>
      </p:par>
    </p:tnLst>
  </p:timing>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§1.41 Applicant for Patent</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4107765425"/>
              </p:ext>
            </p:extLst>
          </p:nvPr>
        </p:nvGraphicFramePr>
        <p:xfrm>
          <a:off x="393700" y="1498600"/>
          <a:ext cx="8229600" cy="4983480"/>
        </p:xfrm>
        <a:graphic>
          <a:graphicData uri="http://schemas.openxmlformats.org/drawingml/2006/table">
            <a:tbl>
              <a:tblPr firstRow="1" bandRow="1">
                <a:tableStyleId>{5C22544A-7EE6-4342-B048-85BDC9FD1C3A}</a:tableStyleId>
              </a:tblPr>
              <a:tblGrid>
                <a:gridCol w="3467100"/>
                <a:gridCol w="4762500"/>
              </a:tblGrid>
              <a:tr h="4828540">
                <a:tc>
                  <a:txBody>
                    <a:bodyPr/>
                    <a:lstStyle/>
                    <a:p>
                      <a:r>
                        <a:rPr lang="en-US" sz="1800" b="1" kern="1200" dirty="0" smtClean="0">
                          <a:solidFill>
                            <a:srgbClr val="000000"/>
                          </a:solidFill>
                          <a:latin typeface="+mn-lt"/>
                          <a:ea typeface="+mn-ea"/>
                          <a:cs typeface="+mn-cs"/>
                        </a:rPr>
                        <a:t>Current 1.41(c)</a:t>
                      </a:r>
                    </a:p>
                    <a:p>
                      <a:r>
                        <a:rPr lang="en-US" dirty="0" smtClean="0">
                          <a:solidFill>
                            <a:srgbClr val="000000"/>
                          </a:solidFill>
                        </a:rPr>
                        <a:t>Any person authorized by the applicant may physically or electronically deliver an application for patent </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to the Office on behalf of the inventor or inventors </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but an oath or declaration (§1.63) can only be made in accordance with §1.64 </a:t>
                      </a: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r>
                        <a:rPr lang="en-US" sz="1100" b="1" i="1" kern="1200" dirty="0" smtClean="0">
                          <a:solidFill>
                            <a:srgbClr val="000000"/>
                          </a:solidFill>
                          <a:latin typeface="+mn-lt"/>
                          <a:ea typeface="+mn-ea"/>
                          <a:cs typeface="+mn-cs"/>
                        </a:rPr>
                        <a:t>This rule is intended to distinguish between “delivery”  of </a:t>
                      </a:r>
                      <a:r>
                        <a:rPr lang="en-US" sz="1100" b="1" i="1" kern="1200" dirty="0" smtClean="0">
                          <a:solidFill>
                            <a:srgbClr val="000000"/>
                          </a:solidFill>
                          <a:latin typeface="+mn-lt"/>
                          <a:ea typeface="+mn-ea"/>
                          <a:cs typeface="+mn-cs"/>
                        </a:rPr>
                        <a:t>documents and </a:t>
                      </a:r>
                      <a:r>
                        <a:rPr lang="en-US" sz="1100" b="1" i="1" kern="1200" dirty="0" smtClean="0">
                          <a:solidFill>
                            <a:srgbClr val="000000"/>
                          </a:solidFill>
                          <a:latin typeface="+mn-lt"/>
                          <a:ea typeface="+mn-ea"/>
                          <a:cs typeface="+mn-cs"/>
                        </a:rPr>
                        <a:t>“signing” of correspondence.</a:t>
                      </a:r>
                    </a:p>
                  </a:txBody>
                  <a:tcPr>
                    <a:noFill/>
                  </a:tcPr>
                </a:tc>
                <a:tc>
                  <a:txBody>
                    <a:bodyPr/>
                    <a:lstStyle/>
                    <a:p>
                      <a:pPr marL="0" indent="0">
                        <a:buNone/>
                      </a:pPr>
                      <a:r>
                        <a:rPr lang="en-US" dirty="0" smtClean="0">
                          <a:solidFill>
                            <a:srgbClr val="000000"/>
                          </a:solidFill>
                        </a:rPr>
                        <a:t>NPRM 1.41(c)</a:t>
                      </a:r>
                    </a:p>
                    <a:p>
                      <a:pPr marL="0" indent="0">
                        <a:buNone/>
                      </a:pPr>
                      <a:r>
                        <a:rPr lang="en-US" dirty="0" smtClean="0">
                          <a:solidFill>
                            <a:srgbClr val="000000"/>
                          </a:solidFill>
                        </a:rPr>
                        <a:t>Any person authorized by the applicant may physically or electronically deliver an application for patent </a:t>
                      </a:r>
                      <a:r>
                        <a:rPr lang="en-US" u="sng" dirty="0" smtClean="0">
                          <a:solidFill>
                            <a:srgbClr val="000000"/>
                          </a:solidFill>
                        </a:rPr>
                        <a:t>and related correspondence, including fees</a:t>
                      </a:r>
                      <a:r>
                        <a:rPr lang="en-US" dirty="0" smtClean="0">
                          <a:solidFill>
                            <a:srgbClr val="000000"/>
                          </a:solidFill>
                        </a:rPr>
                        <a:t>, </a:t>
                      </a: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to the Office on behalf of the inventor or inventors </a:t>
                      </a:r>
                      <a:r>
                        <a:rPr lang="en-US" u="sng" dirty="0" smtClean="0">
                          <a:solidFill>
                            <a:srgbClr val="000000"/>
                          </a:solidFill>
                        </a:rPr>
                        <a:t>and provide a correspondence address pursuant to </a:t>
                      </a:r>
                      <a:r>
                        <a:rPr lang="en-US" dirty="0" smtClean="0">
                          <a:solidFill>
                            <a:srgbClr val="000000"/>
                          </a:solidFill>
                        </a:rPr>
                        <a:t>§</a:t>
                      </a:r>
                      <a:r>
                        <a:rPr lang="en-US" u="sng" dirty="0" smtClean="0">
                          <a:solidFill>
                            <a:srgbClr val="000000"/>
                          </a:solidFill>
                        </a:rPr>
                        <a:t>1.33(a),</a:t>
                      </a:r>
                    </a:p>
                    <a:p>
                      <a:pPr marL="0" indent="0">
                        <a:buNone/>
                      </a:pPr>
                      <a:endParaRPr lang="en-US" dirty="0" smtClean="0">
                        <a:solidFill>
                          <a:srgbClr val="000000"/>
                        </a:solidFill>
                      </a:endParaRPr>
                    </a:p>
                    <a:p>
                      <a:pPr marL="0" indent="0">
                        <a:buNone/>
                      </a:pPr>
                      <a:r>
                        <a:rPr lang="en-US" dirty="0" smtClean="0">
                          <a:solidFill>
                            <a:srgbClr val="000000"/>
                          </a:solidFill>
                        </a:rPr>
                        <a:t>but an oath or declaration (§1.63) can only be made in accordance with §1.64 </a:t>
                      </a:r>
                      <a:r>
                        <a:rPr lang="en-US" u="sng" dirty="0" smtClean="0">
                          <a:solidFill>
                            <a:srgbClr val="000000"/>
                          </a:solidFill>
                        </a:rPr>
                        <a:t>and amendments and other papers must be signed in accordance with </a:t>
                      </a:r>
                      <a:r>
                        <a:rPr lang="en-US" dirty="0" smtClean="0">
                          <a:solidFill>
                            <a:srgbClr val="000000"/>
                          </a:solidFill>
                        </a:rPr>
                        <a:t>§</a:t>
                      </a:r>
                      <a:r>
                        <a:rPr lang="en-US" u="sng" dirty="0" smtClean="0">
                          <a:solidFill>
                            <a:srgbClr val="000000"/>
                          </a:solidFill>
                        </a:rPr>
                        <a:t>1.33(b</a:t>
                      </a:r>
                      <a:r>
                        <a:rPr lang="en-US" dirty="0" smtClean="0">
                          <a:solidFill>
                            <a:srgbClr val="000000"/>
                          </a:solidFill>
                        </a:rPr>
                        <a:t>). </a:t>
                      </a:r>
                    </a:p>
                  </a:txBody>
                  <a:tcPr>
                    <a:solidFill>
                      <a:srgbClr val="CCFFFF"/>
                    </a:solidFill>
                  </a:tcPr>
                </a:tc>
              </a:tr>
            </a:tbl>
          </a:graphicData>
        </a:graphic>
      </p:graphicFrame>
    </p:spTree>
    <p:extLst>
      <p:ext uri="{BB962C8B-B14F-4D97-AF65-F5344CB8AC3E}">
        <p14:creationId xmlns:p14="http://schemas.microsoft.com/office/powerpoint/2010/main" val="4027546188"/>
      </p:ext>
    </p:extLst>
  </p:cSld>
  <p:clrMapOvr>
    <a:masterClrMapping/>
  </p:clrMapOvr>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b="1" dirty="0" smtClean="0">
                <a:solidFill>
                  <a:srgbClr val="003300"/>
                </a:solidFill>
              </a:rPr>
              <a:t>Correcting </a:t>
            </a:r>
            <a:r>
              <a:rPr lang="en-US" b="1" dirty="0" err="1" smtClean="0">
                <a:solidFill>
                  <a:srgbClr val="003300"/>
                </a:solidFill>
              </a:rPr>
              <a:t>Inventorship</a:t>
            </a:r>
            <a:r>
              <a:rPr lang="en-US" b="1" dirty="0" smtClean="0">
                <a:solidFill>
                  <a:srgbClr val="003300"/>
                </a:solidFill>
              </a:rPr>
              <a:t> in PCT and Domestic Applications</a:t>
            </a:r>
            <a:endParaRPr lang="en-US" b="1" dirty="0">
              <a:solidFill>
                <a:srgbClr val="003300"/>
              </a:solidFill>
            </a:endParaRPr>
          </a:p>
        </p:txBody>
      </p:sp>
    </p:spTree>
    <p:extLst>
      <p:ext uri="{BB962C8B-B14F-4D97-AF65-F5344CB8AC3E}">
        <p14:creationId xmlns:p14="http://schemas.microsoft.com/office/powerpoint/2010/main" val="3570548125"/>
      </p:ext>
    </p:extLst>
  </p:cSld>
  <p:clrMapOvr>
    <a:masterClrMapping/>
  </p:clrMapOvr>
  <p:timing>
    <p:tnLst>
      <p:par>
        <p:cTn id="1" dur="indefinite" restart="never" nodeType="tmRoot"/>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§1.41 Applicant for Patent</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889009302"/>
              </p:ext>
            </p:extLst>
          </p:nvPr>
        </p:nvGraphicFramePr>
        <p:xfrm>
          <a:off x="393700" y="1498600"/>
          <a:ext cx="8229600" cy="4711700"/>
        </p:xfrm>
        <a:graphic>
          <a:graphicData uri="http://schemas.openxmlformats.org/drawingml/2006/table">
            <a:tbl>
              <a:tblPr firstRow="1" bandRow="1">
                <a:tableStyleId>{5C22544A-7EE6-4342-B048-85BDC9FD1C3A}</a:tableStyleId>
              </a:tblPr>
              <a:tblGrid>
                <a:gridCol w="4152900"/>
                <a:gridCol w="4076700"/>
              </a:tblGrid>
              <a:tr h="4711700">
                <a:tc>
                  <a:txBody>
                    <a:bodyPr/>
                    <a:lstStyle/>
                    <a:p>
                      <a:r>
                        <a:rPr lang="en-US" sz="1800" b="1" kern="1200" dirty="0" smtClean="0">
                          <a:solidFill>
                            <a:srgbClr val="000000"/>
                          </a:solidFill>
                          <a:latin typeface="+mn-lt"/>
                          <a:ea typeface="+mn-ea"/>
                          <a:cs typeface="+mn-cs"/>
                        </a:rPr>
                        <a:t>Current 1.41(a)(4)</a:t>
                      </a:r>
                    </a:p>
                    <a:p>
                      <a:endParaRPr lang="en-US" sz="1800" b="1" kern="1200" dirty="0" smtClean="0">
                        <a:solidFill>
                          <a:srgbClr val="0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The </a:t>
                      </a:r>
                      <a:r>
                        <a:rPr lang="en-US" sz="1800" dirty="0" err="1" smtClean="0">
                          <a:solidFill>
                            <a:srgbClr val="000000"/>
                          </a:solidFill>
                        </a:rPr>
                        <a:t>inventorship</a:t>
                      </a:r>
                      <a:r>
                        <a:rPr lang="en-US" sz="1800" dirty="0" smtClean="0">
                          <a:solidFill>
                            <a:srgbClr val="000000"/>
                          </a:solidFill>
                        </a:rPr>
                        <a:t> of an international application entering the national stage under 35 U.S.C. 371 is that </a:t>
                      </a:r>
                      <a:r>
                        <a:rPr lang="en-US" sz="1800" dirty="0" err="1" smtClean="0">
                          <a:solidFill>
                            <a:srgbClr val="000000"/>
                          </a:solidFill>
                        </a:rPr>
                        <a:t>inventorship</a:t>
                      </a:r>
                      <a:r>
                        <a:rPr lang="en-US" sz="1800" dirty="0" smtClean="0">
                          <a:solidFill>
                            <a:srgbClr val="000000"/>
                          </a:solidFill>
                        </a:rPr>
                        <a:t> set forth in </a:t>
                      </a:r>
                    </a:p>
                    <a:p>
                      <a:endParaRPr lang="en-US" sz="1800" b="1" kern="1200" dirty="0" smtClean="0">
                        <a:solidFill>
                          <a:srgbClr val="0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strike="noStrike" kern="1200" dirty="0" smtClean="0">
                          <a:solidFill>
                            <a:srgbClr val="000000"/>
                          </a:solidFill>
                          <a:latin typeface="+mn-lt"/>
                          <a:ea typeface="+mn-ea"/>
                          <a:cs typeface="+mn-cs"/>
                        </a:rPr>
                        <a:t>the international application, which includes any change effected under PCT rule 92bis.  . .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strike="noStrike" kern="1200" dirty="0" smtClean="0">
                        <a:solidFill>
                          <a:srgbClr val="000000"/>
                        </a:solidFill>
                        <a:latin typeface="+mn-lt"/>
                        <a:ea typeface="+mn-ea"/>
                        <a:cs typeface="+mn-cs"/>
                      </a:endParaRPr>
                    </a:p>
                    <a:p>
                      <a:endParaRPr lang="en-US" sz="1800" b="1" strike="noStrike" kern="1200" dirty="0" smtClean="0">
                        <a:solidFill>
                          <a:srgbClr val="000000"/>
                        </a:solidFill>
                        <a:latin typeface="+mn-lt"/>
                        <a:ea typeface="+mn-ea"/>
                        <a:cs typeface="+mn-cs"/>
                      </a:endParaRPr>
                    </a:p>
                    <a:p>
                      <a:endParaRPr lang="en-US" sz="1800" b="1" strike="noStrike" kern="1200" dirty="0" smtClean="0">
                        <a:solidFill>
                          <a:srgbClr val="000000"/>
                        </a:solidFill>
                        <a:latin typeface="+mn-lt"/>
                        <a:ea typeface="+mn-ea"/>
                        <a:cs typeface="+mn-cs"/>
                      </a:endParaRPr>
                    </a:p>
                    <a:p>
                      <a:endParaRPr lang="en-US" sz="1800" b="1" strike="noStrike" kern="1200" dirty="0" smtClean="0">
                        <a:solidFill>
                          <a:srgbClr val="000000"/>
                        </a:solidFill>
                        <a:latin typeface="+mn-lt"/>
                        <a:ea typeface="+mn-ea"/>
                        <a:cs typeface="+mn-cs"/>
                      </a:endParaRPr>
                    </a:p>
                    <a:p>
                      <a:endParaRPr lang="en-US" sz="1800" b="1" strike="noStrike" kern="1200" dirty="0" smtClean="0">
                        <a:solidFill>
                          <a:srgbClr val="000000"/>
                        </a:solidFill>
                        <a:latin typeface="+mn-lt"/>
                        <a:ea typeface="+mn-ea"/>
                        <a:cs typeface="+mn-cs"/>
                      </a:endParaRPr>
                    </a:p>
                    <a:p>
                      <a:r>
                        <a:rPr lang="en-US" sz="1600" b="1" i="1" strike="noStrike" kern="1200" dirty="0" smtClean="0">
                          <a:solidFill>
                            <a:srgbClr val="000000"/>
                          </a:solidFill>
                          <a:latin typeface="+mn-lt"/>
                          <a:ea typeface="+mn-ea"/>
                          <a:cs typeface="+mn-cs"/>
                        </a:rPr>
                        <a:t>(1.63(d) = copies of </a:t>
                      </a:r>
                      <a:r>
                        <a:rPr lang="en-US" sz="1600" b="1" i="1" strike="noStrike" kern="1200" dirty="0" err="1" smtClean="0">
                          <a:solidFill>
                            <a:srgbClr val="000000"/>
                          </a:solidFill>
                          <a:latin typeface="+mn-lt"/>
                          <a:ea typeface="+mn-ea"/>
                          <a:cs typeface="+mn-cs"/>
                        </a:rPr>
                        <a:t>decs</a:t>
                      </a:r>
                      <a:r>
                        <a:rPr lang="en-US" sz="1600" b="1" i="1" strike="noStrike" kern="1200" dirty="0" smtClean="0">
                          <a:solidFill>
                            <a:srgbClr val="000000"/>
                          </a:solidFill>
                          <a:latin typeface="+mn-lt"/>
                          <a:ea typeface="+mn-ea"/>
                          <a:cs typeface="+mn-cs"/>
                        </a:rPr>
                        <a:t> in continuing applications)</a:t>
                      </a:r>
                    </a:p>
                  </a:txBody>
                  <a:tcPr>
                    <a:noFill/>
                  </a:tcPr>
                </a:tc>
                <a:tc>
                  <a:txBody>
                    <a:bodyPr/>
                    <a:lstStyle/>
                    <a:p>
                      <a:pPr marL="0" indent="0">
                        <a:buNone/>
                      </a:pPr>
                      <a:r>
                        <a:rPr lang="en-US" dirty="0" smtClean="0">
                          <a:solidFill>
                            <a:srgbClr val="000000"/>
                          </a:solidFill>
                        </a:rPr>
                        <a:t>NPRM 1.41(a)(4)</a:t>
                      </a:r>
                    </a:p>
                    <a:p>
                      <a:pPr marL="0" indent="0">
                        <a:buNone/>
                      </a:pPr>
                      <a:endParaRPr lang="en-US" dirty="0" smtClean="0">
                        <a:solidFill>
                          <a:srgbClr val="000000"/>
                        </a:solidFill>
                      </a:endParaRPr>
                    </a:p>
                    <a:p>
                      <a:pPr marL="0" indent="0">
                        <a:buNone/>
                      </a:pPr>
                      <a:r>
                        <a:rPr lang="en-US" sz="1800" dirty="0" smtClean="0">
                          <a:solidFill>
                            <a:srgbClr val="000000"/>
                          </a:solidFill>
                        </a:rPr>
                        <a:t>The </a:t>
                      </a:r>
                      <a:r>
                        <a:rPr lang="en-US" sz="1800" dirty="0" err="1" smtClean="0">
                          <a:solidFill>
                            <a:srgbClr val="000000"/>
                          </a:solidFill>
                        </a:rPr>
                        <a:t>inventorship</a:t>
                      </a:r>
                      <a:r>
                        <a:rPr lang="en-US" sz="1800" dirty="0" smtClean="0">
                          <a:solidFill>
                            <a:srgbClr val="000000"/>
                          </a:solidFill>
                        </a:rPr>
                        <a:t> of an international application entering the national stage under 35 U.S.C. 371 is that </a:t>
                      </a:r>
                      <a:r>
                        <a:rPr lang="en-US" sz="1800" dirty="0" err="1" smtClean="0">
                          <a:solidFill>
                            <a:srgbClr val="000000"/>
                          </a:solidFill>
                        </a:rPr>
                        <a:t>inventorship</a:t>
                      </a:r>
                      <a:r>
                        <a:rPr lang="en-US" sz="1800" dirty="0" smtClean="0">
                          <a:solidFill>
                            <a:srgbClr val="000000"/>
                          </a:solidFill>
                        </a:rPr>
                        <a:t> set forth in </a:t>
                      </a: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the first submission of an executed declaration under PCT Rule 4.17(iv) or oath or declaration under §1.497, except as provided in §1.63(d). . . . </a:t>
                      </a:r>
                    </a:p>
                  </a:txBody>
                  <a:tcPr>
                    <a:solidFill>
                      <a:srgbClr val="CCFFFF"/>
                    </a:solidFill>
                  </a:tcPr>
                </a:tc>
              </a:tr>
            </a:tbl>
          </a:graphicData>
        </a:graphic>
      </p:graphicFrame>
    </p:spTree>
    <p:extLst>
      <p:ext uri="{BB962C8B-B14F-4D97-AF65-F5344CB8AC3E}">
        <p14:creationId xmlns:p14="http://schemas.microsoft.com/office/powerpoint/2010/main" val="1546449735"/>
      </p:ext>
    </p:extLst>
  </p:cSld>
  <p:clrMapOvr>
    <a:masterClrMapping/>
  </p:clrMapOvr>
  <p:timing>
    <p:tnLst>
      <p:par>
        <p:cTn id="1" dur="indefinite" restart="never" nodeType="tmRoot"/>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4033" name="Title 1"/>
          <p:cNvSpPr>
            <a:spLocks noGrp="1"/>
          </p:cNvSpPr>
          <p:nvPr>
            <p:ph type="title"/>
          </p:nvPr>
        </p:nvSpPr>
        <p:spPr>
          <a:xfrm>
            <a:off x="2057400" y="533400"/>
            <a:ext cx="6781800" cy="965200"/>
          </a:xfrm>
        </p:spPr>
        <p:txBody>
          <a:bodyPr/>
          <a:lstStyle/>
          <a:p>
            <a:pPr marL="0" indent="0" eaLnBrk="1" hangingPunct="1">
              <a:defRPr/>
            </a:pPr>
            <a:r>
              <a:rPr lang="en-US" sz="4000" dirty="0">
                <a:solidFill>
                  <a:srgbClr val="000000"/>
                </a:solidFill>
              </a:rPr>
              <a:t/>
            </a:r>
            <a:br>
              <a:rPr lang="en-US" sz="4000" dirty="0">
                <a:solidFill>
                  <a:srgbClr val="000000"/>
                </a:solidFill>
              </a:rPr>
            </a:br>
            <a:r>
              <a:rPr lang="en-US" sz="4000" dirty="0">
                <a:solidFill>
                  <a:srgbClr val="000000"/>
                </a:solidFill>
              </a:rPr>
              <a:t>C</a:t>
            </a:r>
            <a:r>
              <a:rPr lang="en-US" sz="2400" dirty="0">
                <a:solidFill>
                  <a:srgbClr val="000000"/>
                </a:solidFill>
              </a:rPr>
              <a:t>hanges to the Inventor’s Oath/Declaration</a:t>
            </a:r>
            <a:r>
              <a:rPr lang="en-US" sz="4000" dirty="0">
                <a:solidFill>
                  <a:srgbClr val="000000"/>
                </a:solidFill>
              </a:rPr>
              <a:t/>
            </a:r>
            <a:br>
              <a:rPr lang="en-US" sz="4000" dirty="0">
                <a:solidFill>
                  <a:srgbClr val="000000"/>
                </a:solidFill>
              </a:rPr>
            </a:br>
            <a:endParaRPr lang="en-US"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100" y="1556622"/>
            <a:ext cx="7924800" cy="4506755"/>
          </a:xfrm>
        </p:spPr>
      </p:pic>
    </p:spTree>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§1.41 Applicant for Patent</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858827167"/>
              </p:ext>
            </p:extLst>
          </p:nvPr>
        </p:nvGraphicFramePr>
        <p:xfrm>
          <a:off x="393700" y="1498600"/>
          <a:ext cx="8229600" cy="4828540"/>
        </p:xfrm>
        <a:graphic>
          <a:graphicData uri="http://schemas.openxmlformats.org/drawingml/2006/table">
            <a:tbl>
              <a:tblPr firstRow="1" bandRow="1">
                <a:tableStyleId>{5C22544A-7EE6-4342-B048-85BDC9FD1C3A}</a:tableStyleId>
              </a:tblPr>
              <a:tblGrid>
                <a:gridCol w="4114800"/>
                <a:gridCol w="4114800"/>
              </a:tblGrid>
              <a:tr h="4828540">
                <a:tc>
                  <a:txBody>
                    <a:bodyPr/>
                    <a:lstStyle/>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p>
                      <a:endParaRPr lang="en-US" sz="1800" b="1" i="1" kern="1200" dirty="0" smtClean="0">
                        <a:solidFill>
                          <a:srgbClr val="00B0F0"/>
                        </a:solidFill>
                        <a:latin typeface="+mn-lt"/>
                        <a:ea typeface="+mn-ea"/>
                        <a:cs typeface="+mn-cs"/>
                      </a:endParaRPr>
                    </a:p>
                    <a:p>
                      <a:r>
                        <a:rPr lang="en-US" sz="1800" b="1" i="1" kern="1200" dirty="0" smtClean="0">
                          <a:solidFill>
                            <a:srgbClr val="000000"/>
                          </a:solidFill>
                          <a:latin typeface="+mn-lt"/>
                          <a:ea typeface="+mn-ea"/>
                          <a:cs typeface="+mn-cs"/>
                        </a:rPr>
                        <a:t>Example:</a:t>
                      </a:r>
                    </a:p>
                    <a:p>
                      <a:endParaRPr lang="en-US" sz="1800" b="1" i="1" kern="1200" dirty="0" smtClean="0">
                        <a:solidFill>
                          <a:srgbClr val="000000"/>
                        </a:solidFill>
                        <a:latin typeface="+mn-lt"/>
                        <a:ea typeface="+mn-ea"/>
                        <a:cs typeface="+mn-cs"/>
                      </a:endParaRPr>
                    </a:p>
                    <a:p>
                      <a:r>
                        <a:rPr lang="en-US" sz="1800" b="1" i="1" kern="1200" dirty="0" smtClean="0">
                          <a:solidFill>
                            <a:srgbClr val="000000"/>
                          </a:solidFill>
                          <a:latin typeface="+mn-lt"/>
                          <a:ea typeface="+mn-ea"/>
                          <a:cs typeface="+mn-cs"/>
                        </a:rPr>
                        <a:t>National stage is entered but the application is abandoned in favor of a continuing application prior to filing the inventors’ declaration.</a:t>
                      </a:r>
                      <a:endParaRPr lang="en-US" sz="1800" b="1" kern="1200" dirty="0" smtClean="0">
                        <a:solidFill>
                          <a:srgbClr val="000000"/>
                        </a:solidFill>
                        <a:latin typeface="+mn-lt"/>
                        <a:ea typeface="+mn-ea"/>
                        <a:cs typeface="+mn-cs"/>
                      </a:endParaRPr>
                    </a:p>
                    <a:p>
                      <a:endParaRPr lang="en-US" sz="1800" b="1" kern="1200" dirty="0" smtClean="0">
                        <a:solidFill>
                          <a:srgbClr val="000000"/>
                        </a:solidFill>
                        <a:latin typeface="+mn-lt"/>
                        <a:ea typeface="+mn-ea"/>
                        <a:cs typeface="+mn-cs"/>
                      </a:endParaRPr>
                    </a:p>
                  </a:txBody>
                  <a:tcPr>
                    <a:noFill/>
                  </a:tcPr>
                </a:tc>
                <a:tc>
                  <a:txBody>
                    <a:bodyPr/>
                    <a:lstStyle/>
                    <a:p>
                      <a:pPr marL="0" indent="0">
                        <a:buNone/>
                      </a:pPr>
                      <a:r>
                        <a:rPr lang="en-US" dirty="0" smtClean="0">
                          <a:solidFill>
                            <a:srgbClr val="000000"/>
                          </a:solidFill>
                        </a:rPr>
                        <a:t>NPRM 1.41(a)(4)</a:t>
                      </a:r>
                    </a:p>
                    <a:p>
                      <a:pPr marL="0" indent="0">
                        <a:buNone/>
                      </a:pPr>
                      <a:endParaRPr lang="en-US" dirty="0" smtClean="0">
                        <a:solidFill>
                          <a:srgbClr val="000000"/>
                        </a:solidFill>
                      </a:endParaRPr>
                    </a:p>
                    <a:p>
                      <a:pPr marL="0" indent="0">
                        <a:buNone/>
                      </a:pPr>
                      <a:r>
                        <a:rPr lang="en-US" dirty="0" smtClean="0">
                          <a:solidFill>
                            <a:srgbClr val="000000"/>
                          </a:solidFill>
                        </a:rPr>
                        <a:t>. . . If neither an executed declaration under PCT Rule 4.17(iv) nor executed oath or declaration under §1.497 is filed during the pendency of the national stage application, the </a:t>
                      </a:r>
                      <a:r>
                        <a:rPr lang="en-US" dirty="0" err="1" smtClean="0">
                          <a:solidFill>
                            <a:srgbClr val="000000"/>
                          </a:solidFill>
                        </a:rPr>
                        <a:t>inventorship</a:t>
                      </a:r>
                      <a:r>
                        <a:rPr lang="en-US" dirty="0" smtClean="0">
                          <a:solidFill>
                            <a:srgbClr val="000000"/>
                          </a:solidFill>
                        </a:rPr>
                        <a:t> is that </a:t>
                      </a:r>
                      <a:r>
                        <a:rPr lang="en-US" dirty="0" err="1" smtClean="0">
                          <a:solidFill>
                            <a:srgbClr val="000000"/>
                          </a:solidFill>
                        </a:rPr>
                        <a:t>inventorship</a:t>
                      </a:r>
                      <a:r>
                        <a:rPr lang="en-US" dirty="0" smtClean="0">
                          <a:solidFill>
                            <a:srgbClr val="000000"/>
                          </a:solidFill>
                        </a:rPr>
                        <a:t> set forth in the international application, </a:t>
                      </a:r>
                    </a:p>
                    <a:p>
                      <a:pPr marL="0" indent="0">
                        <a:buNone/>
                      </a:pPr>
                      <a:endParaRPr lang="en-US" dirty="0" smtClean="0">
                        <a:solidFill>
                          <a:srgbClr val="000000"/>
                        </a:solidFill>
                      </a:endParaRPr>
                    </a:p>
                    <a:p>
                      <a:pPr marL="0" indent="0">
                        <a:buNone/>
                      </a:pPr>
                      <a:r>
                        <a:rPr lang="en-US" dirty="0" smtClean="0">
                          <a:solidFill>
                            <a:srgbClr val="000000"/>
                          </a:solidFill>
                        </a:rPr>
                        <a:t>which includes any change effected under PCT Rule 92bis.</a:t>
                      </a:r>
                    </a:p>
                  </a:txBody>
                  <a:tcPr>
                    <a:solidFill>
                      <a:srgbClr val="CCFFFF"/>
                    </a:solidFill>
                  </a:tcPr>
                </a:tc>
              </a:tr>
            </a:tbl>
          </a:graphicData>
        </a:graphic>
      </p:graphicFrame>
    </p:spTree>
    <p:extLst>
      <p:ext uri="{BB962C8B-B14F-4D97-AF65-F5344CB8AC3E}">
        <p14:creationId xmlns:p14="http://schemas.microsoft.com/office/powerpoint/2010/main" val="414885981"/>
      </p:ext>
    </p:extLst>
  </p:cSld>
  <p:clrMapOvr>
    <a:masterClrMapping/>
  </p:clrMapOvr>
  <p:timing>
    <p:tnLst>
      <p:par>
        <p:cTn id="1" dur="indefinite" restart="never" nodeType="tmRoot"/>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37 CFR 1.48 Correction of </a:t>
            </a:r>
            <a:r>
              <a:rPr lang="en-US" sz="2400" dirty="0" err="1" smtClean="0"/>
              <a:t>Inventorship</a:t>
            </a:r>
            <a:r>
              <a:rPr lang="en-US" sz="1800" dirty="0"/>
              <a:t/>
            </a:r>
            <a:br>
              <a:rPr lang="en-US" sz="1800"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0882061"/>
              </p:ext>
            </p:extLst>
          </p:nvPr>
        </p:nvGraphicFramePr>
        <p:xfrm>
          <a:off x="584200" y="1476374"/>
          <a:ext cx="7924800" cy="4754880"/>
        </p:xfrm>
        <a:graphic>
          <a:graphicData uri="http://schemas.openxmlformats.org/drawingml/2006/table">
            <a:tbl>
              <a:tblPr firstRow="1" bandRow="1">
                <a:tableStyleId>{5C22544A-7EE6-4342-B048-85BDC9FD1C3A}</a:tableStyleId>
              </a:tblPr>
              <a:tblGrid>
                <a:gridCol w="2438400"/>
                <a:gridCol w="5486400"/>
              </a:tblGrid>
              <a:tr h="4632325">
                <a:tc>
                  <a:txBody>
                    <a:bodyPr/>
                    <a:lstStyle/>
                    <a:p>
                      <a:r>
                        <a:rPr lang="en-US" dirty="0" smtClean="0">
                          <a:solidFill>
                            <a:srgbClr val="000000"/>
                          </a:solidFill>
                        </a:rPr>
                        <a:t>Current</a:t>
                      </a:r>
                    </a:p>
                    <a:p>
                      <a:r>
                        <a:rPr lang="en-US" dirty="0" smtClean="0">
                          <a:solidFill>
                            <a:srgbClr val="000000"/>
                          </a:solidFill>
                        </a:rPr>
                        <a:t>(none)</a:t>
                      </a:r>
                    </a:p>
                    <a:p>
                      <a:endParaRPr lang="en-US" dirty="0" smtClean="0">
                        <a:solidFill>
                          <a:srgbClr val="000000"/>
                        </a:solidFill>
                      </a:endParaRPr>
                    </a:p>
                    <a:p>
                      <a:r>
                        <a:rPr lang="en-US" i="1" dirty="0" smtClean="0">
                          <a:solidFill>
                            <a:srgbClr val="00B0F0"/>
                          </a:solidFill>
                        </a:rPr>
                        <a:t>Paragraph (a) </a:t>
                      </a:r>
                      <a:r>
                        <a:rPr lang="en-US" i="1" baseline="0" dirty="0" smtClean="0">
                          <a:solidFill>
                            <a:srgbClr val="00B0F0"/>
                          </a:solidFill>
                        </a:rPr>
                        <a:t> is used to </a:t>
                      </a:r>
                      <a:r>
                        <a:rPr lang="en-US" i="1" dirty="0" smtClean="0">
                          <a:solidFill>
                            <a:srgbClr val="00B0F0"/>
                          </a:solidFill>
                        </a:rPr>
                        <a:t>change </a:t>
                      </a:r>
                      <a:r>
                        <a:rPr lang="en-US" i="1" dirty="0" err="1" smtClean="0">
                          <a:solidFill>
                            <a:srgbClr val="00B0F0"/>
                          </a:solidFill>
                        </a:rPr>
                        <a:t>inventorship</a:t>
                      </a:r>
                      <a:r>
                        <a:rPr lang="en-US" i="1" dirty="0" smtClean="0">
                          <a:solidFill>
                            <a:srgbClr val="00B0F0"/>
                          </a:solidFill>
                        </a:rPr>
                        <a:t> in </a:t>
                      </a:r>
                      <a:r>
                        <a:rPr lang="en-US" i="1" dirty="0" err="1" smtClean="0">
                          <a:solidFill>
                            <a:srgbClr val="00B0F0"/>
                          </a:solidFill>
                        </a:rPr>
                        <a:t>nonprov</a:t>
                      </a:r>
                      <a:r>
                        <a:rPr lang="en-US" i="1" dirty="0" smtClean="0">
                          <a:solidFill>
                            <a:srgbClr val="00B0F0"/>
                          </a:solidFill>
                        </a:rPr>
                        <a:t> after </a:t>
                      </a:r>
                      <a:r>
                        <a:rPr lang="en-US" i="1" dirty="0" err="1" smtClean="0">
                          <a:solidFill>
                            <a:srgbClr val="00B0F0"/>
                          </a:solidFill>
                        </a:rPr>
                        <a:t>decl</a:t>
                      </a:r>
                      <a:r>
                        <a:rPr lang="en-US" i="1" dirty="0" smtClean="0">
                          <a:solidFill>
                            <a:srgbClr val="00B0F0"/>
                          </a:solidFill>
                        </a:rPr>
                        <a:t> is filed.</a:t>
                      </a:r>
                    </a:p>
                    <a:p>
                      <a:endParaRPr lang="en-US" i="1" dirty="0" smtClean="0">
                        <a:solidFill>
                          <a:srgbClr val="00B0F0"/>
                        </a:solidFill>
                      </a:endParaRPr>
                    </a:p>
                    <a:p>
                      <a:r>
                        <a:rPr lang="en-US" i="1" dirty="0" smtClean="0">
                          <a:solidFill>
                            <a:srgbClr val="00B0F0"/>
                          </a:solidFill>
                        </a:rPr>
                        <a:t>Q: Do they mean paragraph (f)(1)?</a:t>
                      </a:r>
                    </a:p>
                    <a:p>
                      <a:endParaRPr lang="en-US" i="1" dirty="0" smtClean="0">
                        <a:solidFill>
                          <a:srgbClr val="00B0F0"/>
                        </a:solidFill>
                      </a:endParaRPr>
                    </a:p>
                    <a:p>
                      <a:r>
                        <a:rPr lang="en-US" i="1" dirty="0" smtClean="0">
                          <a:solidFill>
                            <a:srgbClr val="00B0F0"/>
                          </a:solidFill>
                        </a:rPr>
                        <a:t>(f)(1) = </a:t>
                      </a:r>
                      <a:r>
                        <a:rPr lang="en-US" i="1" dirty="0" err="1" smtClean="0">
                          <a:solidFill>
                            <a:srgbClr val="00B0F0"/>
                          </a:solidFill>
                        </a:rPr>
                        <a:t>nonprov</a:t>
                      </a:r>
                      <a:r>
                        <a:rPr lang="en-US" i="1" baseline="0" dirty="0" smtClean="0">
                          <a:solidFill>
                            <a:srgbClr val="00B0F0"/>
                          </a:solidFill>
                        </a:rPr>
                        <a:t> with no </a:t>
                      </a:r>
                      <a:r>
                        <a:rPr lang="en-US" i="1" baseline="0" dirty="0" err="1" smtClean="0">
                          <a:solidFill>
                            <a:srgbClr val="00B0F0"/>
                          </a:solidFill>
                        </a:rPr>
                        <a:t>dec</a:t>
                      </a:r>
                      <a:r>
                        <a:rPr lang="en-US" i="1" baseline="0" dirty="0" smtClean="0">
                          <a:solidFill>
                            <a:srgbClr val="00B0F0"/>
                          </a:solidFill>
                        </a:rPr>
                        <a:t>; filing </a:t>
                      </a:r>
                      <a:r>
                        <a:rPr lang="en-US" i="1" baseline="0" dirty="0" err="1" smtClean="0">
                          <a:solidFill>
                            <a:srgbClr val="00B0F0"/>
                          </a:solidFill>
                        </a:rPr>
                        <a:t>dec</a:t>
                      </a:r>
                      <a:r>
                        <a:rPr lang="en-US" i="1" baseline="0" dirty="0" smtClean="0">
                          <a:solidFill>
                            <a:srgbClr val="00B0F0"/>
                          </a:solidFill>
                        </a:rPr>
                        <a:t> corrects </a:t>
                      </a:r>
                      <a:r>
                        <a:rPr lang="en-US" i="1" baseline="0" dirty="0" err="1" smtClean="0">
                          <a:solidFill>
                            <a:srgbClr val="00B0F0"/>
                          </a:solidFill>
                        </a:rPr>
                        <a:t>inventorship</a:t>
                      </a:r>
                      <a:endParaRPr lang="en-US" dirty="0" smtClean="0">
                        <a:solidFill>
                          <a:srgbClr val="000000"/>
                        </a:solidFill>
                      </a:endParaRPr>
                    </a:p>
                    <a:p>
                      <a:endParaRPr lang="en-US"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r>
                        <a:rPr lang="en-US" dirty="0" smtClean="0">
                          <a:solidFill>
                            <a:srgbClr val="000000"/>
                          </a:solidFill>
                        </a:rPr>
                        <a:t>(k) National stage application under 35 U.S.C. 371. </a:t>
                      </a:r>
                    </a:p>
                    <a:p>
                      <a:endParaRPr lang="en-US" dirty="0" smtClean="0">
                        <a:solidFill>
                          <a:srgbClr val="000000"/>
                        </a:solidFill>
                      </a:endParaRPr>
                    </a:p>
                    <a:p>
                      <a:r>
                        <a:rPr lang="en-US" dirty="0" smtClean="0">
                          <a:solidFill>
                            <a:srgbClr val="000000"/>
                          </a:solidFill>
                        </a:rPr>
                        <a:t>The procedure set forth in paragraph (a) of this section for correcting an error in </a:t>
                      </a:r>
                      <a:r>
                        <a:rPr lang="en-US" dirty="0" err="1" smtClean="0">
                          <a:solidFill>
                            <a:srgbClr val="000000"/>
                          </a:solidFill>
                        </a:rPr>
                        <a:t>inventorship</a:t>
                      </a:r>
                      <a:r>
                        <a:rPr lang="en-US" dirty="0" smtClean="0">
                          <a:solidFill>
                            <a:srgbClr val="000000"/>
                          </a:solidFill>
                        </a:rPr>
                        <a:t> is also applicable to international applications entering the national stage under 35 U.S.C. 371 prior to becoming </a:t>
                      </a:r>
                      <a:r>
                        <a:rPr lang="en-US" dirty="0" err="1" smtClean="0">
                          <a:solidFill>
                            <a:srgbClr val="000000"/>
                          </a:solidFill>
                        </a:rPr>
                        <a:t>nonprovisional</a:t>
                      </a:r>
                      <a:r>
                        <a:rPr lang="en-US" dirty="0" smtClean="0">
                          <a:solidFill>
                            <a:srgbClr val="000000"/>
                          </a:solidFill>
                        </a:rPr>
                        <a:t> applications (§1.9(a)(3)), and to correct an error in the inventive entity set forth in an executed declaration submitted under PCT Rule 4.17(iv). </a:t>
                      </a:r>
                    </a:p>
                  </a:txBody>
                  <a:tcPr>
                    <a:solidFill>
                      <a:schemeClr val="accent1">
                        <a:lumMod val="40000"/>
                        <a:lumOff val="60000"/>
                      </a:schemeClr>
                    </a:solidFill>
                  </a:tcPr>
                </a:tc>
              </a:tr>
            </a:tbl>
          </a:graphicData>
        </a:graphic>
      </p:graphicFrame>
    </p:spTree>
    <p:extLst>
      <p:ext uri="{BB962C8B-B14F-4D97-AF65-F5344CB8AC3E}">
        <p14:creationId xmlns:p14="http://schemas.microsoft.com/office/powerpoint/2010/main" val="2487671211"/>
      </p:ext>
    </p:extLst>
  </p:cSld>
  <p:clrMapOvr>
    <a:masterClrMapping/>
  </p:clrMapOvr>
  <p:timing>
    <p:tnLst>
      <p:par>
        <p:cTn id="1" dur="indefinite" restart="never" nodeType="tmRoot"/>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37 CFR 1.48 Correction of </a:t>
            </a:r>
            <a:r>
              <a:rPr lang="en-US" sz="2400" dirty="0" err="1" smtClean="0"/>
              <a:t>Inventorship</a:t>
            </a:r>
            <a:r>
              <a:rPr lang="en-US" sz="1800" dirty="0"/>
              <a:t/>
            </a:r>
            <a:br>
              <a:rPr lang="en-US" sz="1800"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5532798"/>
              </p:ext>
            </p:extLst>
          </p:nvPr>
        </p:nvGraphicFramePr>
        <p:xfrm>
          <a:off x="584200" y="1476374"/>
          <a:ext cx="7924800" cy="4632325"/>
        </p:xfrm>
        <a:graphic>
          <a:graphicData uri="http://schemas.openxmlformats.org/drawingml/2006/table">
            <a:tbl>
              <a:tblPr firstRow="1" bandRow="1">
                <a:tableStyleId>{5C22544A-7EE6-4342-B048-85BDC9FD1C3A}</a:tableStyleId>
              </a:tblPr>
              <a:tblGrid>
                <a:gridCol w="3454400"/>
                <a:gridCol w="4470400"/>
              </a:tblGrid>
              <a:tr h="4632325">
                <a:tc>
                  <a:txBody>
                    <a:bodyPr/>
                    <a:lstStyle/>
                    <a:p>
                      <a:r>
                        <a:rPr lang="en-US" dirty="0" smtClean="0">
                          <a:solidFill>
                            <a:srgbClr val="000000"/>
                          </a:solidFill>
                        </a:rPr>
                        <a:t>Current</a:t>
                      </a:r>
                    </a:p>
                    <a:p>
                      <a:r>
                        <a:rPr lang="en-US" dirty="0" smtClean="0">
                          <a:solidFill>
                            <a:srgbClr val="000000"/>
                          </a:solidFill>
                        </a:rPr>
                        <a:t>(none)</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pPr marL="342900" indent="-342900">
                        <a:buAutoNum type="alphaLcParenBoth"/>
                      </a:pPr>
                      <a:r>
                        <a:rPr lang="en-US" dirty="0" smtClean="0">
                          <a:solidFill>
                            <a:srgbClr val="000000"/>
                          </a:solidFill>
                        </a:rPr>
                        <a:t>. . . and</a:t>
                      </a:r>
                      <a:r>
                        <a:rPr lang="en-US" baseline="0" dirty="0" smtClean="0">
                          <a:solidFill>
                            <a:srgbClr val="000000"/>
                          </a:solidFill>
                        </a:rPr>
                        <a:t> such error arose without any deceptive intention . . . </a:t>
                      </a:r>
                    </a:p>
                    <a:p>
                      <a:pPr marL="342900" indent="-342900">
                        <a:buAutoNum type="alphaLcParenBoth"/>
                      </a:pP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0" indent="0">
                        <a:buNone/>
                      </a:pPr>
                      <a:r>
                        <a:rPr lang="en-US" baseline="0" dirty="0" smtClean="0">
                          <a:solidFill>
                            <a:srgbClr val="000000"/>
                          </a:solidFill>
                        </a:rPr>
                        <a:t>(a)(3) an oath or declaration . . . as permitted by . . . 1.43 . . . .</a:t>
                      </a:r>
                      <a:endParaRPr lang="en-US" dirty="0" smtClean="0">
                        <a:solidFill>
                          <a:srgbClr val="000000"/>
                        </a:solidFill>
                      </a:endParaRPr>
                    </a:p>
                    <a:p>
                      <a:endParaRPr lang="en-US" dirty="0" smtClean="0">
                        <a:solidFill>
                          <a:srgbClr val="000000"/>
                        </a:solidFill>
                      </a:endParaRPr>
                    </a:p>
                  </a:txBody>
                  <a:tcPr>
                    <a:noFill/>
                  </a:tcPr>
                </a:tc>
                <a:tc>
                  <a:txBody>
                    <a:bodyPr/>
                    <a:lstStyle/>
                    <a:p>
                      <a:r>
                        <a:rPr lang="en-US" dirty="0" smtClean="0">
                          <a:solidFill>
                            <a:srgbClr val="000000"/>
                          </a:solidFill>
                        </a:rPr>
                        <a:t>NPRM comments</a:t>
                      </a:r>
                    </a:p>
                    <a:p>
                      <a:r>
                        <a:rPr lang="en-US" b="0" i="1" dirty="0" smtClean="0">
                          <a:solidFill>
                            <a:srgbClr val="000000"/>
                          </a:solidFill>
                        </a:rPr>
                        <a:t>(page</a:t>
                      </a:r>
                      <a:r>
                        <a:rPr lang="en-US" b="0" i="1" baseline="0" dirty="0" smtClean="0">
                          <a:solidFill>
                            <a:srgbClr val="000000"/>
                          </a:solidFill>
                        </a:rPr>
                        <a:t> 989 last column, first full paragraph)</a:t>
                      </a:r>
                    </a:p>
                    <a:p>
                      <a:endParaRPr lang="en-US" b="0" i="1" baseline="0" dirty="0" smtClean="0">
                        <a:solidFill>
                          <a:srgbClr val="000000"/>
                        </a:solidFill>
                      </a:endParaRPr>
                    </a:p>
                    <a:p>
                      <a:r>
                        <a:rPr lang="en-US" b="0" i="1" baseline="0" dirty="0" smtClean="0">
                          <a:solidFill>
                            <a:srgbClr val="000000"/>
                          </a:solidFill>
                        </a:rPr>
                        <a:t>Section 1.48 is also proposed to be amended to eliminate the “without deceptive intention” requirement (as this requirement has been eliminated from 35 U.S.C. 116), and delete the reference to §1.43 (as §1.42 is proposed to be amended to include the subject matter of 1.43).</a:t>
                      </a:r>
                    </a:p>
                    <a:p>
                      <a:endParaRPr lang="en-US" baseline="0" dirty="0" smtClean="0">
                        <a:solidFill>
                          <a:srgbClr val="000000"/>
                        </a:solidFill>
                      </a:endParaRPr>
                    </a:p>
                    <a:p>
                      <a:r>
                        <a:rPr lang="en-US" baseline="0" dirty="0" smtClean="0">
                          <a:solidFill>
                            <a:srgbClr val="000000"/>
                          </a:solidFill>
                        </a:rPr>
                        <a:t>[The rules section is missing these amendments to the rule.]</a:t>
                      </a:r>
                    </a:p>
                    <a:p>
                      <a:endParaRPr lang="en-US" baseline="0" dirty="0" smtClean="0">
                        <a:solidFill>
                          <a:srgbClr val="000000"/>
                        </a:solidFill>
                      </a:endParaRPr>
                    </a:p>
                    <a:p>
                      <a:r>
                        <a:rPr lang="en-US" i="1" dirty="0" smtClean="0">
                          <a:solidFill>
                            <a:srgbClr val="00B050"/>
                          </a:solidFill>
                        </a:rPr>
                        <a:t>Is this missing? Error in the NPRM?</a:t>
                      </a:r>
                    </a:p>
                  </a:txBody>
                  <a:tcPr>
                    <a:solidFill>
                      <a:schemeClr val="tx2"/>
                    </a:solidFill>
                  </a:tcPr>
                </a:tc>
              </a:tr>
            </a:tbl>
          </a:graphicData>
        </a:graphic>
      </p:graphicFrame>
    </p:spTree>
    <p:extLst>
      <p:ext uri="{BB962C8B-B14F-4D97-AF65-F5344CB8AC3E}">
        <p14:creationId xmlns:p14="http://schemas.microsoft.com/office/powerpoint/2010/main" val="1949271168"/>
      </p:ext>
    </p:extLst>
  </p:cSld>
  <p:clrMapOvr>
    <a:masterClrMapping/>
  </p:clrMapOvr>
  <p:timing>
    <p:tnLst>
      <p:par>
        <p:cTn id="1" dur="indefinite" restart="never" nodeType="tmRoot"/>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solidFill>
                  <a:srgbClr val="000000"/>
                </a:solidFill>
              </a:rPr>
              <a:t>Changes to the Manner of Making Claims for Foreign Priority and Domestic Benefit</a:t>
            </a:r>
            <a:endParaRPr lang="en-US" dirty="0">
              <a:solidFill>
                <a:srgbClr val="000000"/>
              </a:solidFill>
            </a:endParaRPr>
          </a:p>
        </p:txBody>
      </p:sp>
    </p:spTree>
    <p:extLst>
      <p:ext uri="{BB962C8B-B14F-4D97-AF65-F5344CB8AC3E}">
        <p14:creationId xmlns:p14="http://schemas.microsoft.com/office/powerpoint/2010/main" val="313481318"/>
      </p:ext>
    </p:extLst>
  </p:cSld>
  <p:clrMapOvr>
    <a:masterClrMapping/>
  </p:clrMapOvr>
  <p:timing>
    <p:tnLst>
      <p:par>
        <p:cTn id="1" dur="indefinite" restart="never" nodeType="tmRoot"/>
      </p:par>
    </p:tn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§1.55: Foreign Priority Claims</a:t>
            </a:r>
            <a:r>
              <a:rPr lang="en-US" sz="1800" dirty="0"/>
              <a:t/>
            </a:r>
            <a:br>
              <a:rPr lang="en-US" sz="1800" dirty="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1800" dirty="0" smtClean="0"/>
          </a:p>
          <a:p>
            <a:pPr marL="952500" lvl="1" indent="-495300" eaLnBrk="1" hangingPunct="1">
              <a:lnSpc>
                <a:spcPct val="80000"/>
              </a:lnSpc>
              <a:buFontTx/>
              <a:buNone/>
            </a:pPr>
            <a:r>
              <a:rPr lang="en-US" sz="2800" dirty="0" smtClean="0">
                <a:solidFill>
                  <a:srgbClr val="000000"/>
                </a:solidFill>
              </a:rPr>
              <a:t>Important Change to Current Practice: </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solidFill>
                <a:srgbClr val="000000"/>
              </a:solidFill>
            </a:endParaRPr>
          </a:p>
          <a:p>
            <a:pPr marL="952500" lvl="1" indent="-495300" eaLnBrk="1" hangingPunct="1">
              <a:lnSpc>
                <a:spcPct val="80000"/>
              </a:lnSpc>
              <a:buFontTx/>
              <a:buNone/>
            </a:pPr>
            <a:r>
              <a:rPr lang="en-US" sz="2500" dirty="0" smtClean="0">
                <a:solidFill>
                  <a:srgbClr val="000000"/>
                </a:solidFill>
              </a:rPr>
              <a:t>All claims to foreign priority would have to be made on an Application Data Sheet (or supplemental ADS).</a:t>
            </a:r>
          </a:p>
          <a:p>
            <a:pPr marL="952500" lvl="1" indent="-495300" eaLnBrk="1" hangingPunct="1">
              <a:lnSpc>
                <a:spcPct val="80000"/>
              </a:lnSpc>
              <a:buFontTx/>
              <a:buNone/>
            </a:pPr>
            <a:endParaRPr lang="en-US" sz="2500" dirty="0">
              <a:solidFill>
                <a:srgbClr val="000000"/>
              </a:solidFill>
            </a:endParaRPr>
          </a:p>
          <a:p>
            <a:pPr marL="952500" lvl="1" indent="-495300" eaLnBrk="1" hangingPunct="1">
              <a:lnSpc>
                <a:spcPct val="80000"/>
              </a:lnSpc>
              <a:buFontTx/>
              <a:buNone/>
            </a:pPr>
            <a:r>
              <a:rPr lang="en-US" sz="2500" dirty="0">
                <a:solidFill>
                  <a:srgbClr val="000000"/>
                </a:solidFill>
              </a:rPr>
              <a:t/>
            </a:r>
            <a:r>
              <a:rPr lang="en-US" sz="2500" dirty="0" smtClean="0">
                <a:solidFill>
                  <a:srgbClr val="000000"/>
                </a:solidFill>
              </a:rPr>
              <a:t>- </a:t>
            </a:r>
            <a:r>
              <a:rPr lang="en-US" sz="2500" dirty="0" smtClean="0">
                <a:solidFill>
                  <a:srgbClr val="000000"/>
                </a:solidFill>
              </a:rPr>
              <a:t>NOT on declaration</a:t>
            </a:r>
          </a:p>
          <a:p>
            <a:pPr marL="952500" lvl="1" indent="-495300" eaLnBrk="1" hangingPunct="1">
              <a:lnSpc>
                <a:spcPct val="80000"/>
              </a:lnSpc>
              <a:buFontTx/>
              <a:buNone/>
            </a:pPr>
            <a:r>
              <a:rPr lang="en-US" sz="2500" dirty="0" smtClean="0">
                <a:solidFill>
                  <a:srgbClr val="000000"/>
                </a:solidFill>
              </a:rPr>
              <a:t>	- NOT in the application</a:t>
            </a:r>
          </a:p>
          <a:p>
            <a:pPr marL="952500" lvl="1" indent="-495300" eaLnBrk="1" hangingPunct="1">
              <a:lnSpc>
                <a:spcPct val="80000"/>
              </a:lnSpc>
              <a:buFontTx/>
              <a:buNone/>
            </a:pPr>
            <a:r>
              <a:rPr lang="en-US" sz="2500" dirty="0" smtClean="0">
                <a:solidFill>
                  <a:srgbClr val="000000"/>
                </a:solidFill>
              </a:rPr>
              <a:t>	- NOT anywhere else in the filing</a:t>
            </a:r>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spTree>
    <p:extLst>
      <p:ext uri="{BB962C8B-B14F-4D97-AF65-F5344CB8AC3E}">
        <p14:creationId xmlns:p14="http://schemas.microsoft.com/office/powerpoint/2010/main" val="3326713807"/>
      </p:ext>
    </p:extLst>
  </p:cSld>
  <p:clrMapOvr>
    <a:masterClrMapping/>
  </p:clrMapOvr>
  <p:timing>
    <p:tnLst>
      <p:par>
        <p:cTn id="1" dur="indefinite" restart="never" nodeType="tmRoot"/>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§1.78: Domestic Benefit Claims</a:t>
            </a:r>
            <a:r>
              <a:rPr lang="en-US" sz="1800" dirty="0"/>
              <a:t/>
            </a:r>
            <a:br>
              <a:rPr lang="en-US" sz="1800" dirty="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1800" dirty="0" smtClean="0"/>
          </a:p>
          <a:p>
            <a:pPr marL="952500" lvl="1" indent="-495300" eaLnBrk="1" hangingPunct="1">
              <a:lnSpc>
                <a:spcPct val="80000"/>
              </a:lnSpc>
              <a:buFontTx/>
              <a:buNone/>
            </a:pPr>
            <a:r>
              <a:rPr lang="en-US" sz="2800" dirty="0" smtClean="0">
                <a:solidFill>
                  <a:srgbClr val="000000"/>
                </a:solidFill>
              </a:rPr>
              <a:t>Important Change to Current Practice: </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r>
              <a:rPr lang="en-US" sz="2500" dirty="0" smtClean="0">
                <a:solidFill>
                  <a:srgbClr val="000000"/>
                </a:solidFill>
              </a:rPr>
              <a:t>All claims for benefit of an earlier domestic filing date would have to be made on an Application Data Sheet (or supplemental ADS).</a:t>
            </a:r>
          </a:p>
          <a:p>
            <a:pPr marL="952500" lvl="1" indent="-495300" eaLnBrk="1" hangingPunct="1">
              <a:lnSpc>
                <a:spcPct val="80000"/>
              </a:lnSpc>
              <a:buFontTx/>
              <a:buNone/>
            </a:pPr>
            <a:endParaRPr lang="en-US" sz="2500" dirty="0">
              <a:solidFill>
                <a:srgbClr val="000000"/>
              </a:solidFill>
            </a:endParaRPr>
          </a:p>
          <a:p>
            <a:pPr marL="952500" lvl="1" indent="-495300" eaLnBrk="1" hangingPunct="1">
              <a:lnSpc>
                <a:spcPct val="80000"/>
              </a:lnSpc>
              <a:buFontTx/>
              <a:buNone/>
            </a:pPr>
            <a:r>
              <a:rPr lang="en-US" sz="2500" dirty="0" smtClean="0">
                <a:solidFill>
                  <a:srgbClr val="000000"/>
                </a:solidFill>
              </a:rPr>
              <a:t>- NOT in the first sentence following the title of the application in the specification</a:t>
            </a:r>
          </a:p>
          <a:p>
            <a:pPr marL="952500" lvl="1" indent="-495300" eaLnBrk="1" hangingPunct="1">
              <a:lnSpc>
                <a:spcPct val="80000"/>
              </a:lnSpc>
              <a:buFontTx/>
              <a:buNone/>
            </a:pPr>
            <a:r>
              <a:rPr lang="en-US" sz="2500" dirty="0" smtClean="0">
                <a:solidFill>
                  <a:srgbClr val="000000"/>
                </a:solidFill>
              </a:rPr>
              <a:t>- NOT anywhere else in the filing</a:t>
            </a:r>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spTree>
    <p:extLst>
      <p:ext uri="{BB962C8B-B14F-4D97-AF65-F5344CB8AC3E}">
        <p14:creationId xmlns:p14="http://schemas.microsoft.com/office/powerpoint/2010/main" val="2764426602"/>
      </p:ext>
    </p:extLst>
  </p:cSld>
  <p:clrMapOvr>
    <a:masterClrMapping/>
  </p:clrMapOvr>
  <p:timing>
    <p:tnLst>
      <p:par>
        <p:cTn id="1" dur="indefinite" restart="never" nodeType="tmRoot"/>
      </p:par>
    </p:tnLst>
  </p:timing>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b="1" dirty="0" smtClean="0">
                <a:solidFill>
                  <a:srgbClr val="003300"/>
                </a:solidFill>
              </a:rPr>
              <a:t>Changes to Application Data Sheets</a:t>
            </a:r>
            <a:endParaRPr lang="en-US" b="1" dirty="0">
              <a:solidFill>
                <a:srgbClr val="003300"/>
              </a:solidFill>
            </a:endParaRPr>
          </a:p>
        </p:txBody>
      </p:sp>
    </p:spTree>
    <p:extLst>
      <p:ext uri="{BB962C8B-B14F-4D97-AF65-F5344CB8AC3E}">
        <p14:creationId xmlns:p14="http://schemas.microsoft.com/office/powerpoint/2010/main" val="3570548125"/>
      </p:ext>
    </p:extLst>
  </p:cSld>
  <p:clrMapOvr>
    <a:masterClrMapping/>
  </p:clrMapOvr>
  <p:timing>
    <p:tnLst>
      <p:par>
        <p:cTn id="1" dur="indefinite" restart="never" nodeType="tmRoot"/>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37 CFR </a:t>
            </a:r>
            <a:r>
              <a:rPr lang="en-US" sz="2800" dirty="0" smtClean="0"/>
              <a:t>§1.76: Application Data Sheets</a:t>
            </a:r>
            <a:endParaRPr lang="en-US" sz="2800" dirty="0"/>
          </a:p>
        </p:txBody>
      </p:sp>
      <p:sp>
        <p:nvSpPr>
          <p:cNvPr id="3" name="Content Placeholder 2"/>
          <p:cNvSpPr>
            <a:spLocks noGrp="1"/>
          </p:cNvSpPr>
          <p:nvPr>
            <p:ph idx="1"/>
          </p:nvPr>
        </p:nvSpPr>
        <p:spPr/>
        <p:txBody>
          <a:bodyPr/>
          <a:lstStyle/>
          <a:p>
            <a:r>
              <a:rPr lang="en-US" sz="2400" dirty="0" smtClean="0">
                <a:solidFill>
                  <a:srgbClr val="003300"/>
                </a:solidFill>
              </a:rPr>
              <a:t>All foreign priority claims, and all domestic benefit claims, must be made in an ADS or supplemental ADS</a:t>
            </a:r>
          </a:p>
          <a:p>
            <a:endParaRPr lang="en-US" sz="2400" dirty="0">
              <a:solidFill>
                <a:srgbClr val="003300"/>
              </a:solidFill>
            </a:endParaRPr>
          </a:p>
          <a:p>
            <a:r>
              <a:rPr lang="en-US" sz="2400" dirty="0" smtClean="0">
                <a:solidFill>
                  <a:srgbClr val="003300"/>
                </a:solidFill>
              </a:rPr>
              <a:t>All ADS’ filed after the filing date would be called “Supplemental ADS” even if no ADS has previously been filed in the application</a:t>
            </a:r>
          </a:p>
          <a:p>
            <a:pPr lvl="1"/>
            <a:r>
              <a:rPr lang="en-US" sz="2000" i="1" dirty="0" smtClean="0">
                <a:solidFill>
                  <a:srgbClr val="00B0F0"/>
                </a:solidFill>
              </a:rPr>
              <a:t>(Note: An ADS filed with national stage entry is not a “supplemental ADS” even though it is filed after the ‘legal’ filing date of the application, i.e., after the PCT filing date.)</a:t>
            </a:r>
          </a:p>
          <a:p>
            <a:pPr marL="457200" lvl="1" indent="0">
              <a:buNone/>
            </a:pPr>
            <a:endParaRPr lang="en-US" sz="2000" dirty="0">
              <a:solidFill>
                <a:srgbClr val="003300"/>
              </a:solidFill>
            </a:endParaRPr>
          </a:p>
          <a:p>
            <a:r>
              <a:rPr lang="en-US" sz="2400" dirty="0" smtClean="0">
                <a:solidFill>
                  <a:srgbClr val="003300"/>
                </a:solidFill>
              </a:rPr>
              <a:t>All supplemental ADS’ MUST be signed</a:t>
            </a:r>
            <a:endParaRPr lang="en-US" sz="2400" dirty="0">
              <a:solidFill>
                <a:srgbClr val="003300"/>
              </a:solidFill>
            </a:endParaRPr>
          </a:p>
        </p:txBody>
      </p:sp>
    </p:spTree>
    <p:extLst>
      <p:ext uri="{BB962C8B-B14F-4D97-AF65-F5344CB8AC3E}">
        <p14:creationId xmlns:p14="http://schemas.microsoft.com/office/powerpoint/2010/main" val="815316818"/>
      </p:ext>
    </p:extLst>
  </p:cSld>
  <p:clrMapOvr>
    <a:masterClrMapping/>
  </p:clrMapOvr>
  <p:timing>
    <p:tnLst>
      <p:par>
        <p:cTn id="1" dur="indefinite" restart="never" nodeType="tmRoot"/>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b="1" dirty="0" smtClean="0">
                <a:solidFill>
                  <a:srgbClr val="000000"/>
                </a:solidFill>
              </a:rPr>
              <a:t>Applicants </a:t>
            </a:r>
          </a:p>
          <a:p>
            <a:pPr marL="0" indent="0" algn="ctr">
              <a:buNone/>
            </a:pPr>
            <a:r>
              <a:rPr lang="en-US" b="1" dirty="0" smtClean="0">
                <a:solidFill>
                  <a:srgbClr val="000000"/>
                </a:solidFill>
              </a:rPr>
              <a:t>and </a:t>
            </a:r>
          </a:p>
          <a:p>
            <a:pPr marL="0" indent="0" algn="ctr">
              <a:buNone/>
            </a:pPr>
            <a:r>
              <a:rPr lang="en-US" b="1" dirty="0" smtClean="0">
                <a:solidFill>
                  <a:srgbClr val="000000"/>
                </a:solidFill>
              </a:rPr>
              <a:t>Changes to Declaration Practice</a:t>
            </a:r>
            <a:endParaRPr lang="en-US" b="1" dirty="0">
              <a:solidFill>
                <a:srgbClr val="000000"/>
              </a:solidFill>
            </a:endParaRPr>
          </a:p>
        </p:txBody>
      </p:sp>
    </p:spTree>
    <p:extLst>
      <p:ext uri="{BB962C8B-B14F-4D97-AF65-F5344CB8AC3E}">
        <p14:creationId xmlns:p14="http://schemas.microsoft.com/office/powerpoint/2010/main" val="1740826393"/>
      </p:ext>
    </p:extLst>
  </p:cSld>
  <p:clrMapOvr>
    <a:masterClrMapping/>
  </p:clrMapOvr>
  <p:timing>
    <p:tnLst>
      <p:par>
        <p:cTn id="1" dur="indefinite" restart="never" nodeType="tmRoot"/>
      </p:par>
    </p:tnLst>
  </p:timing>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marL="342900" indent="-342900" eaLnBrk="1" hangingPunct="1"/>
            <a:r>
              <a:rPr lang="en-US" sz="2400" dirty="0" smtClean="0"/>
              <a:t/>
            </a:r>
            <a:br>
              <a:rPr lang="en-US" sz="2400" dirty="0" smtClean="0"/>
            </a:br>
            <a:r>
              <a:rPr lang="en-US" sz="2400" dirty="0" smtClean="0"/>
              <a:t>STATUTE</a:t>
            </a:r>
            <a:br>
              <a:rPr lang="en-US" sz="2400" dirty="0" smtClean="0"/>
            </a:br>
            <a:r>
              <a:rPr lang="en-US" sz="2400" dirty="0" smtClean="0"/>
              <a:t>35 USC §115 Inventor’s Oath or Declaration </a:t>
            </a:r>
            <a:r>
              <a:rPr lang="en-US" sz="1800" dirty="0" smtClean="0"/>
              <a:t/>
            </a:r>
            <a:br>
              <a:rPr lang="en-US" sz="1800" dirty="0" smtClean="0"/>
            </a:br>
            <a:endParaRPr lang="en-US" dirty="0" smtClean="0"/>
          </a:p>
        </p:txBody>
      </p:sp>
      <p:sp>
        <p:nvSpPr>
          <p:cNvPr id="45058" name="Rectangle 3"/>
          <p:cNvSpPr>
            <a:spLocks noGrp="1" noChangeArrowheads="1"/>
          </p:cNvSpPr>
          <p:nvPr>
            <p:ph idx="1"/>
          </p:nvPr>
        </p:nvSpPr>
        <p:spPr>
          <a:xfrm>
            <a:off x="622300" y="1460500"/>
            <a:ext cx="7924800" cy="4965700"/>
          </a:xfrm>
        </p:spPr>
        <p:txBody>
          <a:bodyPr/>
          <a:lstStyle/>
          <a:p>
            <a:pPr marL="952500" lvl="1" indent="-495300" eaLnBrk="1" hangingPunct="1">
              <a:lnSpc>
                <a:spcPct val="80000"/>
              </a:lnSpc>
              <a:buFontTx/>
              <a:buNone/>
            </a:pPr>
            <a:r>
              <a:rPr lang="en-US" sz="2400" dirty="0" smtClean="0">
                <a:solidFill>
                  <a:srgbClr val="002060"/>
                </a:solidFill>
              </a:rPr>
              <a:t>§115(a)</a:t>
            </a:r>
          </a:p>
          <a:p>
            <a:pPr marL="952500" lvl="1" indent="-495300" eaLnBrk="1" hangingPunct="1">
              <a:lnSpc>
                <a:spcPct val="80000"/>
              </a:lnSpc>
              <a:buFontTx/>
              <a:buNone/>
            </a:pPr>
            <a:endParaRPr lang="en-US" sz="2400" dirty="0" smtClean="0">
              <a:solidFill>
                <a:srgbClr val="002060"/>
              </a:solidFill>
            </a:endParaRPr>
          </a:p>
          <a:p>
            <a:pPr marL="952500" lvl="1" indent="-495300" eaLnBrk="1" hangingPunct="1">
              <a:lnSpc>
                <a:spcPct val="80000"/>
              </a:lnSpc>
              <a:buFontTx/>
              <a:buNone/>
            </a:pPr>
            <a:r>
              <a:rPr lang="en-US" sz="2400" dirty="0" smtClean="0">
                <a:solidFill>
                  <a:srgbClr val="002060"/>
                </a:solidFill>
              </a:rPr>
              <a:t>Except as otherwise provided. . . </a:t>
            </a:r>
          </a:p>
          <a:p>
            <a:pPr marL="952500" lvl="1" indent="-495300" eaLnBrk="1" hangingPunct="1">
              <a:lnSpc>
                <a:spcPct val="80000"/>
              </a:lnSpc>
              <a:buFontTx/>
              <a:buNone/>
            </a:pPr>
            <a:endParaRPr lang="en-US" sz="2400" dirty="0" smtClean="0">
              <a:solidFill>
                <a:srgbClr val="002060"/>
              </a:solidFill>
            </a:endParaRPr>
          </a:p>
          <a:p>
            <a:pPr marL="952500" lvl="1" indent="-495300" eaLnBrk="1" hangingPunct="1">
              <a:lnSpc>
                <a:spcPct val="80000"/>
              </a:lnSpc>
              <a:buFontTx/>
              <a:buNone/>
            </a:pPr>
            <a:r>
              <a:rPr lang="en-US" sz="2400" dirty="0" smtClean="0">
                <a:solidFill>
                  <a:srgbClr val="002060"/>
                </a:solidFill>
              </a:rPr>
              <a:t>each individual who is the inventor or a joint inventor </a:t>
            </a:r>
          </a:p>
          <a:p>
            <a:pPr marL="952500" lvl="1" indent="-495300" eaLnBrk="1" hangingPunct="1">
              <a:lnSpc>
                <a:spcPct val="80000"/>
              </a:lnSpc>
              <a:buFontTx/>
              <a:buNone/>
            </a:pPr>
            <a:r>
              <a:rPr lang="en-US" sz="2400" dirty="0" smtClean="0">
                <a:solidFill>
                  <a:srgbClr val="002060"/>
                </a:solidFill>
              </a:rPr>
              <a:t>. . . </a:t>
            </a:r>
          </a:p>
          <a:p>
            <a:pPr marL="952500" lvl="1" indent="-495300" eaLnBrk="1" hangingPunct="1">
              <a:lnSpc>
                <a:spcPct val="80000"/>
              </a:lnSpc>
              <a:buFontTx/>
              <a:buNone/>
            </a:pPr>
            <a:endParaRPr lang="en-US" sz="2400" dirty="0" smtClean="0">
              <a:solidFill>
                <a:srgbClr val="002060"/>
              </a:solidFill>
            </a:endParaRPr>
          </a:p>
          <a:p>
            <a:pPr marL="952500" lvl="1" indent="-495300" eaLnBrk="1" hangingPunct="1">
              <a:lnSpc>
                <a:spcPct val="80000"/>
              </a:lnSpc>
              <a:buFontTx/>
              <a:buNone/>
            </a:pPr>
            <a:r>
              <a:rPr lang="en-US" sz="2400" dirty="0" smtClean="0">
                <a:solidFill>
                  <a:srgbClr val="002060"/>
                </a:solidFill>
              </a:rPr>
              <a:t>shall execute an oath or declaration in connection with the application.</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spTree>
  </p:cSld>
  <p:clrMapOvr>
    <a:masterClrMapping/>
  </p:clrMapOvr>
  <p:timing>
    <p:tnLst>
      <p:par>
        <p:cTn id="1" dur="indefinite" restart="never" nodeType="tmRoot"/>
      </p:par>
    </p:tnLst>
  </p:timing>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08200" y="533400"/>
            <a:ext cx="6781800" cy="558800"/>
          </a:xfrm>
        </p:spPr>
        <p:txBody>
          <a:bodyPr>
            <a:normAutofit fontScale="90000"/>
          </a:bodyPr>
          <a:lstStyle/>
          <a:p>
            <a:pPr eaLnBrk="1" hangingPunct="1">
              <a:defRPr/>
            </a:pPr>
            <a:r>
              <a:rPr lang="en-US" sz="3600" dirty="0" smtClean="0">
                <a:solidFill>
                  <a:srgbClr val="000000"/>
                </a:solidFill>
              </a:rPr>
              <a:t>E</a:t>
            </a:r>
            <a:r>
              <a:rPr lang="en-US" sz="3100" dirty="0" smtClean="0">
                <a:solidFill>
                  <a:srgbClr val="000000"/>
                </a:solidFill>
              </a:rPr>
              <a:t>ffective </a:t>
            </a:r>
            <a:r>
              <a:rPr lang="en-US" sz="3600" dirty="0" smtClean="0">
                <a:solidFill>
                  <a:srgbClr val="000000"/>
                </a:solidFill>
              </a:rPr>
              <a:t>D</a:t>
            </a:r>
            <a:r>
              <a:rPr lang="en-US" sz="3100" dirty="0" smtClean="0">
                <a:solidFill>
                  <a:srgbClr val="000000"/>
                </a:solidFill>
              </a:rPr>
              <a:t>ate</a:t>
            </a:r>
          </a:p>
        </p:txBody>
      </p:sp>
      <p:sp>
        <p:nvSpPr>
          <p:cNvPr id="17410" name="Rectangle 3"/>
          <p:cNvSpPr>
            <a:spLocks noGrp="1" noChangeArrowheads="1"/>
          </p:cNvSpPr>
          <p:nvPr>
            <p:ph idx="1"/>
          </p:nvPr>
        </p:nvSpPr>
        <p:spPr/>
        <p:txBody>
          <a:bodyPr/>
          <a:lstStyle/>
          <a:p>
            <a:pPr lvl="1" eaLnBrk="1" hangingPunct="1">
              <a:buFontTx/>
              <a:buNone/>
            </a:pPr>
            <a:endParaRPr lang="en-US" smtClean="0"/>
          </a:p>
          <a:p>
            <a:pPr lvl="1" eaLnBrk="1" hangingPunct="1">
              <a:buFontTx/>
              <a:buNone/>
            </a:pPr>
            <a:endParaRPr lang="en-US" smtClean="0"/>
          </a:p>
        </p:txBody>
      </p:sp>
      <p:graphicFrame>
        <p:nvGraphicFramePr>
          <p:cNvPr id="2" name="Table 1"/>
          <p:cNvGraphicFramePr>
            <a:graphicFrameLocks noGrp="1"/>
          </p:cNvGraphicFramePr>
          <p:nvPr>
            <p:extLst>
              <p:ext uri="{D42A27DB-BD31-4B8C-83A1-F6EECF244321}">
                <p14:modId xmlns:p14="http://schemas.microsoft.com/office/powerpoint/2010/main" val="3563545298"/>
              </p:ext>
            </p:extLst>
          </p:nvPr>
        </p:nvGraphicFramePr>
        <p:xfrm>
          <a:off x="520700" y="1587501"/>
          <a:ext cx="8216901" cy="4650111"/>
        </p:xfrm>
        <a:graphic>
          <a:graphicData uri="http://schemas.openxmlformats.org/drawingml/2006/table">
            <a:tbl>
              <a:tblPr firstRow="1" firstCol="1" bandRow="1">
                <a:tableStyleId>{5C22544A-7EE6-4342-B048-85BDC9FD1C3A}</a:tableStyleId>
              </a:tblPr>
              <a:tblGrid>
                <a:gridCol w="3908038"/>
                <a:gridCol w="4308863"/>
              </a:tblGrid>
              <a:tr h="444705">
                <a:tc gridSpan="2">
                  <a:txBody>
                    <a:bodyPr/>
                    <a:lstStyle/>
                    <a:p>
                      <a:endParaRPr lang="en-US" sz="2400" dirty="0"/>
                    </a:p>
                  </a:txBody>
                  <a:tcPr marL="68580" marR="68580" marT="0" marB="0" anchor="ctr"/>
                </a:tc>
                <a:tc hMerge="1">
                  <a:txBody>
                    <a:bodyPr/>
                    <a:lstStyle/>
                    <a:p>
                      <a:endParaRPr lang="en-US" dirty="0"/>
                    </a:p>
                  </a:txBody>
                  <a:tcPr marL="68580" marR="68580" marT="0" marB="0" anchor="ctr"/>
                </a:tc>
              </a:tr>
              <a:tr h="2102703">
                <a:tc>
                  <a:txBody>
                    <a:bodyPr/>
                    <a:lstStyle/>
                    <a:p>
                      <a:pPr marL="0" marR="0" indent="0" algn="ctr">
                        <a:spcBef>
                          <a:spcPts val="0"/>
                        </a:spcBef>
                        <a:spcAft>
                          <a:spcPts val="1200"/>
                        </a:spcAft>
                      </a:pPr>
                      <a:r>
                        <a:rPr lang="en-US" sz="2400" b="1" dirty="0" smtClean="0">
                          <a:solidFill>
                            <a:srgbClr val="FF0000"/>
                          </a:solidFill>
                          <a:effectLst/>
                        </a:rPr>
                        <a:t>AIA Section 4:</a:t>
                      </a:r>
                    </a:p>
                    <a:p>
                      <a:pPr marL="0" marR="0" indent="0" algn="ctr">
                        <a:spcBef>
                          <a:spcPts val="0"/>
                        </a:spcBef>
                        <a:spcAft>
                          <a:spcPts val="1200"/>
                        </a:spcAft>
                      </a:pPr>
                      <a:r>
                        <a:rPr lang="en-US" sz="2400" b="1" dirty="0" smtClean="0">
                          <a:solidFill>
                            <a:srgbClr val="FF0000"/>
                          </a:solidFill>
                          <a:effectLst/>
                        </a:rPr>
                        <a:t>September </a:t>
                      </a:r>
                      <a:r>
                        <a:rPr lang="en-US" sz="2400" b="1" dirty="0">
                          <a:solidFill>
                            <a:srgbClr val="FF0000"/>
                          </a:solidFill>
                          <a:effectLst/>
                        </a:rPr>
                        <a:t>16, 2012</a:t>
                      </a:r>
                      <a:endParaRPr lang="en-US" sz="2400" b="1" dirty="0">
                        <a:solidFill>
                          <a:srgbClr val="FF0000"/>
                        </a:solidFill>
                        <a:effectLst/>
                        <a:latin typeface="Times New Roman"/>
                        <a:ea typeface="Times New Roman"/>
                      </a:endParaRPr>
                    </a:p>
                  </a:txBody>
                  <a:tcPr marL="68580" marR="68580" marT="0" marB="0" anchor="ctr">
                    <a:solidFill>
                      <a:schemeClr val="tx1">
                        <a:lumMod val="95000"/>
                      </a:schemeClr>
                    </a:solidFill>
                  </a:tcPr>
                </a:tc>
                <a:tc>
                  <a:txBody>
                    <a:bodyPr/>
                    <a:lstStyle/>
                    <a:p>
                      <a:pPr marL="0" marR="0" indent="0" algn="ctr">
                        <a:spcBef>
                          <a:spcPts val="0"/>
                        </a:spcBef>
                        <a:spcAft>
                          <a:spcPts val="1200"/>
                        </a:spcAft>
                      </a:pPr>
                      <a:r>
                        <a:rPr lang="en-US" sz="2400" b="1" dirty="0">
                          <a:solidFill>
                            <a:srgbClr val="FF0000"/>
                          </a:solidFill>
                          <a:effectLst/>
                        </a:rPr>
                        <a:t>12 months after the Date of Enactment</a:t>
                      </a:r>
                      <a:endParaRPr lang="en-US" sz="2400" b="1" dirty="0">
                        <a:solidFill>
                          <a:srgbClr val="FF0000"/>
                        </a:solidFill>
                        <a:effectLst/>
                        <a:latin typeface="Times New Roman"/>
                        <a:ea typeface="Times New Roman"/>
                      </a:endParaRPr>
                    </a:p>
                  </a:txBody>
                  <a:tcPr marL="68580" marR="68580" marT="0" marB="0" anchor="ctr">
                    <a:solidFill>
                      <a:schemeClr val="tx1">
                        <a:lumMod val="95000"/>
                      </a:schemeClr>
                    </a:solidFill>
                  </a:tcPr>
                </a:tc>
              </a:tr>
              <a:tr h="2102703">
                <a:tc gridSpan="2">
                  <a:txBody>
                    <a:bodyPr/>
                    <a:lstStyle/>
                    <a:p>
                      <a:pPr marL="0" marR="0" indent="0" algn="ctr">
                        <a:spcBef>
                          <a:spcPts val="0"/>
                        </a:spcBef>
                        <a:spcAft>
                          <a:spcPts val="1200"/>
                        </a:spcAft>
                      </a:pPr>
                      <a:r>
                        <a:rPr lang="en-US" sz="2400" dirty="0" smtClean="0">
                          <a:solidFill>
                            <a:srgbClr val="000000"/>
                          </a:solidFill>
                          <a:effectLst/>
                          <a:latin typeface="Times New Roman"/>
                          <a:ea typeface="Times New Roman"/>
                        </a:rPr>
                        <a:t>NPRM</a:t>
                      </a:r>
                      <a:r>
                        <a:rPr lang="en-US" sz="2400" baseline="0" dirty="0" smtClean="0">
                          <a:solidFill>
                            <a:srgbClr val="000000"/>
                          </a:solidFill>
                          <a:effectLst/>
                          <a:latin typeface="Times New Roman"/>
                          <a:ea typeface="Times New Roman"/>
                        </a:rPr>
                        <a:t> Comments Due: March 6, 2012</a:t>
                      </a:r>
                      <a:endParaRPr lang="en-US" sz="2400" dirty="0">
                        <a:solidFill>
                          <a:srgbClr val="000000"/>
                        </a:solidFill>
                        <a:effectLst/>
                        <a:latin typeface="Times New Roman"/>
                        <a:ea typeface="Times New Roman"/>
                      </a:endParaRPr>
                    </a:p>
                  </a:txBody>
                  <a:tcPr marL="68580" marR="68580" marT="0" marB="0" anchor="ctr"/>
                </a:tc>
                <a:tc hMerge="1">
                  <a:txBody>
                    <a:bodyPr/>
                    <a:lstStyle/>
                    <a:p>
                      <a:pPr marL="0" marR="0" indent="0" algn="ctr">
                        <a:spcBef>
                          <a:spcPts val="0"/>
                        </a:spcBef>
                        <a:spcAft>
                          <a:spcPts val="1200"/>
                        </a:spcAft>
                      </a:pPr>
                      <a:endParaRPr lang="en-US" sz="18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marL="342900" indent="-342900" eaLnBrk="1" hangingPunct="1">
              <a:lnSpc>
                <a:spcPct val="80000"/>
              </a:lnSpc>
            </a:pPr>
            <a:r>
              <a:rPr lang="en-US" sz="2400" dirty="0" smtClean="0"/>
              <a:t>     STATUTE</a:t>
            </a:r>
            <a:r>
              <a:rPr lang="en-US" sz="2400" dirty="0"/>
              <a:t/>
            </a:r>
            <a:br>
              <a:rPr lang="en-US" sz="2400" dirty="0"/>
            </a:br>
            <a:r>
              <a:rPr lang="en-US" sz="2400" dirty="0"/>
              <a:t>35 USC §115 Inventor’s Oath or Declaration</a:t>
            </a:r>
            <a:endParaRPr lang="en-US" sz="2800" dirty="0" smtClean="0"/>
          </a:p>
        </p:txBody>
      </p:sp>
      <p:sp>
        <p:nvSpPr>
          <p:cNvPr id="47106" name="Rectangle 3"/>
          <p:cNvSpPr>
            <a:spLocks noGrp="1" noChangeArrowheads="1"/>
          </p:cNvSpPr>
          <p:nvPr>
            <p:ph idx="1"/>
          </p:nvPr>
        </p:nvSpPr>
        <p:spPr>
          <a:xfrm>
            <a:off x="444500" y="1422400"/>
            <a:ext cx="8089900" cy="5321300"/>
          </a:xfrm>
        </p:spPr>
        <p:txBody>
          <a:bodyPr/>
          <a:lstStyle/>
          <a:p>
            <a:pPr marL="952500" lvl="1" indent="-495300" eaLnBrk="1" hangingPunct="1">
              <a:lnSpc>
                <a:spcPct val="80000"/>
              </a:lnSpc>
              <a:buFontTx/>
              <a:buNone/>
            </a:pPr>
            <a:endParaRPr lang="en-US" sz="1800" b="1" smtClean="0"/>
          </a:p>
          <a:p>
            <a:pPr marL="952500" lvl="1" indent="-495300" eaLnBrk="1" hangingPunct="1">
              <a:lnSpc>
                <a:spcPct val="80000"/>
              </a:lnSpc>
              <a:buFontTx/>
              <a:buNone/>
            </a:pPr>
            <a:endParaRPr lang="en-US" sz="1800" smtClean="0"/>
          </a:p>
          <a:p>
            <a:pPr marL="952500" lvl="1" indent="-495300" eaLnBrk="1" hangingPunct="1">
              <a:lnSpc>
                <a:spcPct val="80000"/>
              </a:lnSpc>
              <a:buFontTx/>
              <a:buNone/>
            </a:pPr>
            <a:endParaRPr lang="en-US" sz="2500" smtClean="0"/>
          </a:p>
          <a:p>
            <a:pPr marL="952500" lvl="1" indent="-495300" eaLnBrk="1" hangingPunct="1">
              <a:lnSpc>
                <a:spcPct val="80000"/>
              </a:lnSpc>
              <a:buFontTx/>
              <a:buNone/>
            </a:pPr>
            <a:endParaRPr lang="en-US" sz="2700" smtClean="0"/>
          </a:p>
          <a:p>
            <a:pPr marL="952500" lvl="1" indent="-495300" eaLnBrk="1" hangingPunct="1">
              <a:lnSpc>
                <a:spcPct val="80000"/>
              </a:lnSpc>
              <a:buFontTx/>
              <a:buNone/>
            </a:pPr>
            <a:endParaRPr lang="en-US" sz="2700" smtClean="0"/>
          </a:p>
          <a:p>
            <a:pPr marL="952500" lvl="1" indent="-495300" eaLnBrk="1" hangingPunct="1">
              <a:lnSpc>
                <a:spcPct val="80000"/>
              </a:lnSpc>
              <a:buFontTx/>
              <a:buNone/>
            </a:pPr>
            <a:endParaRPr lang="en-US" sz="2700" smtClean="0"/>
          </a:p>
        </p:txBody>
      </p:sp>
      <p:graphicFrame>
        <p:nvGraphicFramePr>
          <p:cNvPr id="3" name="Table 2"/>
          <p:cNvGraphicFramePr>
            <a:graphicFrameLocks noGrp="1"/>
          </p:cNvGraphicFramePr>
          <p:nvPr>
            <p:extLst>
              <p:ext uri="{D42A27DB-BD31-4B8C-83A1-F6EECF244321}">
                <p14:modId xmlns:p14="http://schemas.microsoft.com/office/powerpoint/2010/main" val="2820179081"/>
              </p:ext>
            </p:extLst>
          </p:nvPr>
        </p:nvGraphicFramePr>
        <p:xfrm>
          <a:off x="508000" y="1549400"/>
          <a:ext cx="8153400" cy="4838700"/>
        </p:xfrm>
        <a:graphic>
          <a:graphicData uri="http://schemas.openxmlformats.org/drawingml/2006/table">
            <a:tbl>
              <a:tblPr firstRow="1" firstCol="1" bandRow="1">
                <a:tableStyleId>{5C22544A-7EE6-4342-B048-85BDC9FD1C3A}</a:tableStyleId>
              </a:tblPr>
              <a:tblGrid>
                <a:gridCol w="4076700"/>
                <a:gridCol w="4076700"/>
              </a:tblGrid>
              <a:tr h="4838700">
                <a:tc>
                  <a:txBody>
                    <a:bodyPr/>
                    <a:lstStyle/>
                    <a:p>
                      <a:pPr marL="0" marR="0" indent="0" algn="just">
                        <a:spcBef>
                          <a:spcPts val="0"/>
                        </a:spcBef>
                        <a:spcAft>
                          <a:spcPts val="1200"/>
                        </a:spcAft>
                      </a:pPr>
                      <a:r>
                        <a:rPr lang="en-US" sz="1800" baseline="0" dirty="0">
                          <a:solidFill>
                            <a:srgbClr val="000000"/>
                          </a:solidFill>
                          <a:effectLst/>
                        </a:rPr>
                        <a:t>Current </a:t>
                      </a:r>
                      <a:r>
                        <a:rPr lang="en-US" sz="1800" baseline="0" dirty="0" smtClean="0">
                          <a:solidFill>
                            <a:srgbClr val="000000"/>
                          </a:solidFill>
                          <a:effectLst/>
                        </a:rPr>
                        <a:t>§115</a:t>
                      </a:r>
                      <a:endParaRPr lang="en-US" sz="1800" baseline="0" dirty="0">
                        <a:solidFill>
                          <a:srgbClr val="000000"/>
                        </a:solidFill>
                        <a:effectLst/>
                      </a:endParaRPr>
                    </a:p>
                    <a:p>
                      <a:pPr marL="0" marR="0" indent="0" algn="l">
                        <a:spcBef>
                          <a:spcPts val="0"/>
                        </a:spcBef>
                        <a:spcAft>
                          <a:spcPts val="1200"/>
                        </a:spcAft>
                      </a:pPr>
                      <a:r>
                        <a:rPr lang="en-US" sz="1800" baseline="0" dirty="0">
                          <a:solidFill>
                            <a:srgbClr val="000000"/>
                          </a:solidFill>
                          <a:effectLst/>
                        </a:rPr>
                        <a:t>such individual believes himself </a:t>
                      </a:r>
                      <a:endParaRPr lang="en-US" sz="1800" baseline="0" dirty="0" smtClean="0">
                        <a:solidFill>
                          <a:srgbClr val="000000"/>
                        </a:solidFill>
                        <a:effectLst/>
                      </a:endParaRPr>
                    </a:p>
                    <a:p>
                      <a:pPr marL="0" marR="0" indent="0" algn="l">
                        <a:spcBef>
                          <a:spcPts val="0"/>
                        </a:spcBef>
                        <a:spcAft>
                          <a:spcPts val="1200"/>
                        </a:spcAft>
                      </a:pPr>
                      <a:endParaRPr lang="en-US" sz="1800" baseline="0" dirty="0" smtClean="0">
                        <a:solidFill>
                          <a:srgbClr val="000000"/>
                        </a:solidFill>
                        <a:effectLst/>
                      </a:endParaRPr>
                    </a:p>
                    <a:p>
                      <a:pPr marL="0" marR="0" indent="0" algn="l">
                        <a:spcBef>
                          <a:spcPts val="0"/>
                        </a:spcBef>
                        <a:spcAft>
                          <a:spcPts val="1200"/>
                        </a:spcAft>
                      </a:pPr>
                      <a:r>
                        <a:rPr lang="en-US" sz="1800" baseline="0" dirty="0" smtClean="0">
                          <a:solidFill>
                            <a:srgbClr val="000000"/>
                          </a:solidFill>
                          <a:effectLst/>
                        </a:rPr>
                        <a:t>to </a:t>
                      </a:r>
                      <a:r>
                        <a:rPr lang="en-US" sz="1800" baseline="0" dirty="0">
                          <a:solidFill>
                            <a:srgbClr val="000000"/>
                          </a:solidFill>
                          <a:effectLst/>
                        </a:rPr>
                        <a:t>be </a:t>
                      </a:r>
                      <a:r>
                        <a:rPr lang="en-US" sz="1800" baseline="0" dirty="0" smtClean="0">
                          <a:solidFill>
                            <a:srgbClr val="000000"/>
                          </a:solidFill>
                          <a:effectLst/>
                        </a:rPr>
                        <a:t>the original </a:t>
                      </a:r>
                      <a:r>
                        <a:rPr lang="en-US" sz="1800" b="0" baseline="0" dirty="0" smtClean="0">
                          <a:solidFill>
                            <a:srgbClr val="000000"/>
                          </a:solidFill>
                          <a:effectLst/>
                        </a:rPr>
                        <a:t>[[</a:t>
                      </a:r>
                      <a:r>
                        <a:rPr lang="en-US" sz="1800" b="0" i="1" u="none" baseline="0" dirty="0" smtClean="0">
                          <a:solidFill>
                            <a:srgbClr val="000000"/>
                          </a:solidFill>
                          <a:effectLst/>
                        </a:rPr>
                        <a:t>and first</a:t>
                      </a:r>
                      <a:r>
                        <a:rPr lang="en-US" sz="1800" b="0" i="0" u="none" baseline="0" dirty="0" smtClean="0">
                          <a:solidFill>
                            <a:srgbClr val="000000"/>
                          </a:solidFill>
                          <a:effectLst/>
                        </a:rPr>
                        <a:t>]] </a:t>
                      </a:r>
                      <a:r>
                        <a:rPr lang="en-US" sz="1800" baseline="0" dirty="0" smtClean="0">
                          <a:solidFill>
                            <a:srgbClr val="000000"/>
                          </a:solidFill>
                          <a:effectLst/>
                        </a:rPr>
                        <a:t>inventor</a:t>
                      </a:r>
                      <a:endParaRPr lang="en-US" sz="1800" baseline="0" dirty="0" smtClean="0">
                        <a:solidFill>
                          <a:srgbClr val="000000"/>
                        </a:solidFill>
                        <a:effectLst/>
                      </a:endParaRPr>
                    </a:p>
                    <a:p>
                      <a:pPr marL="0" marR="0" indent="0" algn="l">
                        <a:spcBef>
                          <a:spcPts val="0"/>
                        </a:spcBef>
                        <a:spcAft>
                          <a:spcPts val="1200"/>
                        </a:spcAft>
                      </a:pPr>
                      <a:endParaRPr lang="en-US" sz="1800" baseline="0" dirty="0">
                        <a:solidFill>
                          <a:srgbClr val="000000"/>
                        </a:solidFill>
                        <a:effectLst/>
                      </a:endParaRPr>
                    </a:p>
                    <a:p>
                      <a:pPr marL="0" marR="0" indent="0" algn="l">
                        <a:spcBef>
                          <a:spcPts val="0"/>
                        </a:spcBef>
                        <a:spcAft>
                          <a:spcPts val="1200"/>
                        </a:spcAft>
                      </a:pPr>
                      <a:r>
                        <a:rPr lang="en-US" sz="1800" baseline="0" dirty="0" smtClean="0">
                          <a:solidFill>
                            <a:srgbClr val="000000"/>
                          </a:solidFill>
                          <a:effectLst/>
                        </a:rPr>
                        <a:t>of </a:t>
                      </a:r>
                      <a:r>
                        <a:rPr lang="en-US" sz="1800" baseline="0" dirty="0">
                          <a:solidFill>
                            <a:srgbClr val="000000"/>
                          </a:solidFill>
                          <a:effectLst/>
                        </a:rPr>
                        <a:t>the process, machine, manufacture, or composition of matter, or improvement </a:t>
                      </a:r>
                      <a:r>
                        <a:rPr lang="en-US" sz="1800" baseline="0" dirty="0" smtClean="0">
                          <a:solidFill>
                            <a:srgbClr val="000000"/>
                          </a:solidFill>
                          <a:effectLst/>
                        </a:rPr>
                        <a:t>thereof for which he solicits a patent;</a:t>
                      </a:r>
                    </a:p>
                    <a:p>
                      <a:pPr marL="0" marR="0" indent="0" algn="l">
                        <a:spcBef>
                          <a:spcPts val="0"/>
                        </a:spcBef>
                        <a:spcAft>
                          <a:spcPts val="1200"/>
                        </a:spcAft>
                      </a:pPr>
                      <a:endParaRPr lang="en-US" sz="1800" baseline="0" dirty="0" smtClean="0">
                        <a:solidFill>
                          <a:srgbClr val="000000"/>
                        </a:solidFill>
                        <a:effectLst/>
                      </a:endParaRPr>
                    </a:p>
                    <a:p>
                      <a:pPr marL="0" marR="0" indent="0" algn="l">
                        <a:spcBef>
                          <a:spcPts val="0"/>
                        </a:spcBef>
                        <a:spcAft>
                          <a:spcPts val="1200"/>
                        </a:spcAft>
                      </a:pPr>
                      <a:r>
                        <a:rPr lang="en-US" sz="1800" b="0" i="0" baseline="0" dirty="0" smtClean="0">
                          <a:solidFill>
                            <a:srgbClr val="000000"/>
                          </a:solidFill>
                          <a:effectLst/>
                        </a:rPr>
                        <a:t>[[</a:t>
                      </a:r>
                      <a:r>
                        <a:rPr lang="en-US" sz="1800" b="0" i="1" baseline="0" dirty="0" smtClean="0">
                          <a:solidFill>
                            <a:srgbClr val="000000"/>
                          </a:solidFill>
                          <a:effectLst/>
                        </a:rPr>
                        <a:t>and </a:t>
                      </a:r>
                      <a:r>
                        <a:rPr lang="en-US" sz="1800" b="0" i="1" baseline="0" dirty="0">
                          <a:solidFill>
                            <a:srgbClr val="000000"/>
                          </a:solidFill>
                          <a:effectLst/>
                        </a:rPr>
                        <a:t>shall state of what country he is a </a:t>
                      </a:r>
                      <a:r>
                        <a:rPr lang="en-US" sz="1800" b="0" i="1" baseline="0" dirty="0" smtClean="0">
                          <a:solidFill>
                            <a:srgbClr val="000000"/>
                          </a:solidFill>
                          <a:effectLst/>
                        </a:rPr>
                        <a:t>citizen</a:t>
                      </a:r>
                      <a:r>
                        <a:rPr lang="en-US" sz="1800" b="0" i="0" baseline="0" dirty="0" smtClean="0">
                          <a:solidFill>
                            <a:srgbClr val="000000"/>
                          </a:solidFill>
                          <a:effectLst/>
                        </a:rPr>
                        <a:t>]]</a:t>
                      </a:r>
                      <a:r>
                        <a:rPr lang="en-US" sz="1800" baseline="0" dirty="0" smtClean="0">
                          <a:solidFill>
                            <a:srgbClr val="000000"/>
                          </a:solidFill>
                          <a:effectLst/>
                        </a:rPr>
                        <a:t>. </a:t>
                      </a:r>
                      <a:endParaRPr lang="en-US" sz="1800" baseline="0" dirty="0">
                        <a:solidFill>
                          <a:srgbClr val="000000"/>
                        </a:solidFill>
                        <a:effectLst/>
                      </a:endParaRPr>
                    </a:p>
                    <a:p>
                      <a:pPr marL="0" marR="0" indent="0" algn="just">
                        <a:spcBef>
                          <a:spcPts val="0"/>
                        </a:spcBef>
                        <a:spcAft>
                          <a:spcPts val="1200"/>
                        </a:spcAft>
                      </a:pPr>
                      <a:r>
                        <a:rPr lang="en-US" sz="1800" baseline="0" dirty="0">
                          <a:effectLst/>
                        </a:rPr>
                        <a:t> </a:t>
                      </a:r>
                      <a:endParaRPr lang="en-US" sz="1800" baseline="0" dirty="0">
                        <a:effectLst/>
                        <a:latin typeface="Times New Roman"/>
                        <a:ea typeface="Times New Roman"/>
                      </a:endParaRPr>
                    </a:p>
                  </a:txBody>
                  <a:tcPr marL="68580" marR="68580" marT="0" marB="0">
                    <a:noFill/>
                  </a:tcPr>
                </a:tc>
                <a:tc>
                  <a:txBody>
                    <a:bodyPr/>
                    <a:lstStyle/>
                    <a:p>
                      <a:pPr marL="0" marR="0" indent="0" algn="just">
                        <a:spcBef>
                          <a:spcPts val="0"/>
                        </a:spcBef>
                        <a:spcAft>
                          <a:spcPts val="1200"/>
                        </a:spcAft>
                      </a:pPr>
                      <a:r>
                        <a:rPr lang="en-US" sz="1800" baseline="0" dirty="0" smtClean="0">
                          <a:solidFill>
                            <a:srgbClr val="000000"/>
                          </a:solidFill>
                          <a:effectLst/>
                        </a:rPr>
                        <a:t>New </a:t>
                      </a:r>
                      <a:r>
                        <a:rPr lang="en-US" sz="1800" dirty="0" smtClean="0">
                          <a:solidFill>
                            <a:srgbClr val="000000"/>
                          </a:solidFill>
                        </a:rPr>
                        <a:t>§</a:t>
                      </a:r>
                      <a:r>
                        <a:rPr lang="en-US" sz="1800" baseline="0" dirty="0" smtClean="0">
                          <a:solidFill>
                            <a:srgbClr val="000000"/>
                          </a:solidFill>
                          <a:effectLst/>
                        </a:rPr>
                        <a:t>115(b</a:t>
                      </a:r>
                      <a:r>
                        <a:rPr lang="en-US" sz="1800" baseline="0" dirty="0">
                          <a:solidFill>
                            <a:srgbClr val="000000"/>
                          </a:solidFill>
                          <a:effectLst/>
                        </a:rPr>
                        <a:t>)(2)  </a:t>
                      </a:r>
                    </a:p>
                    <a:p>
                      <a:pPr marL="0" marR="0" indent="0" algn="just">
                        <a:spcBef>
                          <a:spcPts val="0"/>
                        </a:spcBef>
                        <a:spcAft>
                          <a:spcPts val="1200"/>
                        </a:spcAft>
                      </a:pPr>
                      <a:r>
                        <a:rPr lang="en-US" sz="1800" baseline="0" dirty="0">
                          <a:solidFill>
                            <a:srgbClr val="000000"/>
                          </a:solidFill>
                          <a:effectLst/>
                        </a:rPr>
                        <a:t>such individual believes himself </a:t>
                      </a:r>
                      <a:r>
                        <a:rPr lang="en-US" sz="1800" u="none" baseline="0" dirty="0">
                          <a:solidFill>
                            <a:srgbClr val="000000"/>
                          </a:solidFill>
                          <a:effectLst/>
                        </a:rPr>
                        <a:t>or herself </a:t>
                      </a:r>
                    </a:p>
                    <a:p>
                      <a:pPr marL="0" marR="0" indent="0" algn="just">
                        <a:spcBef>
                          <a:spcPts val="0"/>
                        </a:spcBef>
                        <a:spcAft>
                          <a:spcPts val="1200"/>
                        </a:spcAft>
                      </a:pPr>
                      <a:r>
                        <a:rPr lang="en-US" sz="1800" baseline="0" dirty="0">
                          <a:solidFill>
                            <a:srgbClr val="000000"/>
                          </a:solidFill>
                          <a:effectLst/>
                        </a:rPr>
                        <a:t>to be </a:t>
                      </a:r>
                      <a:r>
                        <a:rPr lang="en-US" sz="1800" baseline="0" dirty="0" smtClean="0">
                          <a:solidFill>
                            <a:srgbClr val="000000"/>
                          </a:solidFill>
                          <a:effectLst/>
                        </a:rPr>
                        <a:t>the original </a:t>
                      </a:r>
                      <a:r>
                        <a:rPr lang="en-US" sz="1800" baseline="0" dirty="0">
                          <a:solidFill>
                            <a:srgbClr val="000000"/>
                          </a:solidFill>
                          <a:effectLst/>
                        </a:rPr>
                        <a:t>inventor </a:t>
                      </a:r>
                      <a:r>
                        <a:rPr lang="en-US" sz="1800" u="none" baseline="0" dirty="0">
                          <a:solidFill>
                            <a:srgbClr val="000000"/>
                          </a:solidFill>
                          <a:effectLst/>
                        </a:rPr>
                        <a:t>or an original joint inventor </a:t>
                      </a:r>
                    </a:p>
                    <a:p>
                      <a:pPr marL="0" marR="0" indent="0" algn="just">
                        <a:spcBef>
                          <a:spcPts val="0"/>
                        </a:spcBef>
                        <a:spcAft>
                          <a:spcPts val="1200"/>
                        </a:spcAft>
                      </a:pPr>
                      <a:r>
                        <a:rPr lang="en-US" sz="1800" baseline="0" dirty="0">
                          <a:solidFill>
                            <a:srgbClr val="000000"/>
                          </a:solidFill>
                          <a:effectLst/>
                        </a:rPr>
                        <a:t> </a:t>
                      </a:r>
                    </a:p>
                    <a:p>
                      <a:pPr marL="0" marR="0" indent="0" algn="just">
                        <a:spcBef>
                          <a:spcPts val="0"/>
                        </a:spcBef>
                        <a:spcAft>
                          <a:spcPts val="1200"/>
                        </a:spcAft>
                      </a:pPr>
                      <a:r>
                        <a:rPr lang="en-US" sz="1800" baseline="0" dirty="0">
                          <a:solidFill>
                            <a:srgbClr val="000000"/>
                          </a:solidFill>
                          <a:effectLst/>
                        </a:rPr>
                        <a:t>of a claimed invention in the application. </a:t>
                      </a:r>
                      <a:endParaRPr lang="en-US" sz="1800" baseline="0" dirty="0" smtClean="0">
                        <a:solidFill>
                          <a:srgbClr val="000000"/>
                        </a:solidFill>
                        <a:effectLst/>
                      </a:endParaRPr>
                    </a:p>
                    <a:p>
                      <a:pPr marL="0" marR="0" indent="0" algn="just">
                        <a:spcBef>
                          <a:spcPts val="0"/>
                        </a:spcBef>
                        <a:spcAft>
                          <a:spcPts val="1200"/>
                        </a:spcAft>
                      </a:pPr>
                      <a:endParaRPr lang="en-US" sz="1800" baseline="0" dirty="0" smtClean="0">
                        <a:solidFill>
                          <a:srgbClr val="000000"/>
                        </a:solidFill>
                        <a:effectLst/>
                      </a:endParaRPr>
                    </a:p>
                    <a:p>
                      <a:pPr marL="0" marR="0" indent="0" algn="just">
                        <a:spcBef>
                          <a:spcPts val="0"/>
                        </a:spcBef>
                        <a:spcAft>
                          <a:spcPts val="1200"/>
                        </a:spcAft>
                      </a:pPr>
                      <a:endParaRPr lang="en-US" sz="1800" baseline="0" dirty="0" smtClean="0">
                        <a:solidFill>
                          <a:srgbClr val="000000"/>
                        </a:solidFill>
                        <a:effectLst/>
                      </a:endParaRPr>
                    </a:p>
                    <a:p>
                      <a:pPr marL="0" marR="0" indent="0" algn="just">
                        <a:spcBef>
                          <a:spcPts val="0"/>
                        </a:spcBef>
                        <a:spcAft>
                          <a:spcPts val="1200"/>
                        </a:spcAft>
                      </a:pPr>
                      <a:endParaRPr lang="en-US" sz="1800" baseline="0" dirty="0">
                        <a:solidFill>
                          <a:srgbClr val="000000"/>
                        </a:solidFill>
                        <a:effectLst/>
                      </a:endParaRPr>
                    </a:p>
                    <a:p>
                      <a:pPr marL="0" marR="0" indent="0" algn="just">
                        <a:spcBef>
                          <a:spcPts val="0"/>
                        </a:spcBef>
                        <a:spcAft>
                          <a:spcPts val="1200"/>
                        </a:spcAft>
                      </a:pPr>
                      <a:r>
                        <a:rPr lang="en-US" sz="1800" baseline="0" dirty="0">
                          <a:solidFill>
                            <a:srgbClr val="000000"/>
                          </a:solidFill>
                          <a:effectLst/>
                        </a:rPr>
                        <a:t> </a:t>
                      </a:r>
                      <a:r>
                        <a:rPr lang="en-US" sz="1800" baseline="0" dirty="0" smtClean="0">
                          <a:solidFill>
                            <a:srgbClr val="000000"/>
                          </a:solidFill>
                          <a:effectLst/>
                          <a:latin typeface="Times New Roman"/>
                          <a:ea typeface="Times New Roman"/>
                        </a:rPr>
                        <a:t>(c) any additional information required by the USPTO</a:t>
                      </a:r>
                      <a:endParaRPr lang="en-US" sz="1800" baseline="0" dirty="0">
                        <a:solidFill>
                          <a:srgbClr val="000000"/>
                        </a:solidFill>
                        <a:effectLst/>
                        <a:latin typeface="Times New Roman"/>
                        <a:ea typeface="Times New Roman"/>
                      </a:endParaRPr>
                    </a:p>
                  </a:txBody>
                  <a:tcPr marL="68580" marR="68580" marT="0" marB="0">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§1.41 Applicant for Patent</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260421084"/>
              </p:ext>
            </p:extLst>
          </p:nvPr>
        </p:nvGraphicFramePr>
        <p:xfrm>
          <a:off x="393700" y="1498600"/>
          <a:ext cx="8229600" cy="4828540"/>
        </p:xfrm>
        <a:graphic>
          <a:graphicData uri="http://schemas.openxmlformats.org/drawingml/2006/table">
            <a:tbl>
              <a:tblPr firstRow="1" bandRow="1">
                <a:tableStyleId>{5C22544A-7EE6-4342-B048-85BDC9FD1C3A}</a:tableStyleId>
              </a:tblPr>
              <a:tblGrid>
                <a:gridCol w="4152900"/>
                <a:gridCol w="4076700"/>
              </a:tblGrid>
              <a:tr h="4828540">
                <a:tc>
                  <a:txBody>
                    <a:bodyPr/>
                    <a:lstStyle/>
                    <a:p>
                      <a:r>
                        <a:rPr lang="en-US" sz="1800" b="1" kern="1200" dirty="0" smtClean="0">
                          <a:solidFill>
                            <a:srgbClr val="000000"/>
                          </a:solidFill>
                          <a:latin typeface="+mn-lt"/>
                          <a:ea typeface="+mn-ea"/>
                          <a:cs typeface="+mn-cs"/>
                        </a:rPr>
                        <a:t>Current 1.41(a)(3)</a:t>
                      </a:r>
                    </a:p>
                    <a:p>
                      <a:endParaRPr lang="en-US" sz="1800" b="1" kern="1200" dirty="0" smtClean="0">
                        <a:solidFill>
                          <a:srgbClr val="000000"/>
                        </a:solidFill>
                        <a:latin typeface="+mn-lt"/>
                        <a:ea typeface="+mn-ea"/>
                        <a:cs typeface="+mn-cs"/>
                      </a:endParaRPr>
                    </a:p>
                    <a:p>
                      <a:r>
                        <a:rPr lang="en-US" dirty="0" smtClean="0">
                          <a:solidFill>
                            <a:srgbClr val="000000"/>
                          </a:solidFill>
                        </a:rPr>
                        <a:t>In a </a:t>
                      </a:r>
                      <a:r>
                        <a:rPr lang="en-US" dirty="0" err="1" smtClean="0">
                          <a:solidFill>
                            <a:srgbClr val="000000"/>
                          </a:solidFill>
                        </a:rPr>
                        <a:t>nonprovisional</a:t>
                      </a:r>
                      <a:r>
                        <a:rPr lang="en-US" dirty="0" smtClean="0">
                          <a:solidFill>
                            <a:srgbClr val="000000"/>
                          </a:solidFill>
                        </a:rPr>
                        <a:t> application filed without an oath or declaration as prescribed by §1.63 or in a provisional application filed without a cover sheet as prescribed by §1.51(c)(1), </a:t>
                      </a:r>
                    </a:p>
                    <a:p>
                      <a:endParaRPr lang="en-US" dirty="0" smtClean="0">
                        <a:solidFill>
                          <a:srgbClr val="000000"/>
                        </a:solidFill>
                      </a:endParaRPr>
                    </a:p>
                    <a:p>
                      <a:r>
                        <a:rPr lang="en-US" dirty="0" smtClean="0">
                          <a:solidFill>
                            <a:srgbClr val="000000"/>
                          </a:solidFill>
                        </a:rPr>
                        <a:t>the name,</a:t>
                      </a:r>
                      <a:r>
                        <a:rPr lang="en-US" baseline="0" dirty="0" smtClean="0">
                          <a:solidFill>
                            <a:srgbClr val="000000"/>
                          </a:solidFill>
                        </a:rPr>
                        <a:t> residence, </a:t>
                      </a:r>
                      <a:r>
                        <a:rPr lang="en-US" strike="sngStrike" baseline="0" dirty="0" smtClean="0">
                          <a:solidFill>
                            <a:srgbClr val="000000"/>
                          </a:solidFill>
                        </a:rPr>
                        <a:t>and citizenship</a:t>
                      </a:r>
                    </a:p>
                    <a:p>
                      <a:endParaRPr lang="en-US" baseline="0" dirty="0" smtClean="0">
                        <a:solidFill>
                          <a:srgbClr val="000000"/>
                        </a:solidFill>
                      </a:endParaRPr>
                    </a:p>
                    <a:p>
                      <a:r>
                        <a:rPr lang="en-US" dirty="0" smtClean="0">
                          <a:solidFill>
                            <a:srgbClr val="000000"/>
                          </a:solidFill>
                        </a:rPr>
                        <a:t>of each person believed to be an actual inventor should be provided when the application papers pursuant to §1.53(b) or §1.53(c) are filed.</a:t>
                      </a:r>
                      <a:endParaRPr lang="en-US" sz="1800" b="1" kern="1200" dirty="0" smtClean="0">
                        <a:solidFill>
                          <a:srgbClr val="000000"/>
                        </a:solidFill>
                        <a:latin typeface="+mn-lt"/>
                        <a:ea typeface="+mn-ea"/>
                        <a:cs typeface="+mn-cs"/>
                      </a:endParaRPr>
                    </a:p>
                  </a:txBody>
                  <a:tcPr>
                    <a:noFill/>
                  </a:tcPr>
                </a:tc>
                <a:tc>
                  <a:txBody>
                    <a:bodyPr/>
                    <a:lstStyle/>
                    <a:p>
                      <a:pPr marL="0" indent="0">
                        <a:buNone/>
                      </a:pPr>
                      <a:r>
                        <a:rPr lang="en-US" dirty="0" smtClean="0">
                          <a:solidFill>
                            <a:srgbClr val="000000"/>
                          </a:solidFill>
                        </a:rPr>
                        <a:t>NPRM 1.41(a)(3)</a:t>
                      </a:r>
                    </a:p>
                    <a:p>
                      <a:pPr marL="0" indent="0">
                        <a:buNone/>
                      </a:pPr>
                      <a:endParaRPr lang="en-US" dirty="0" smtClean="0">
                        <a:solidFill>
                          <a:srgbClr val="000000"/>
                        </a:solidFill>
                      </a:endParaRPr>
                    </a:p>
                    <a:p>
                      <a:pPr marL="0" indent="0">
                        <a:buNone/>
                      </a:pPr>
                      <a:r>
                        <a:rPr lang="en-US" dirty="0" smtClean="0">
                          <a:solidFill>
                            <a:srgbClr val="000000"/>
                          </a:solidFill>
                        </a:rPr>
                        <a:t>In a </a:t>
                      </a:r>
                      <a:r>
                        <a:rPr lang="en-US" dirty="0" err="1" smtClean="0">
                          <a:solidFill>
                            <a:srgbClr val="000000"/>
                          </a:solidFill>
                        </a:rPr>
                        <a:t>nonprovisional</a:t>
                      </a:r>
                      <a:r>
                        <a:rPr lang="en-US" dirty="0" smtClean="0">
                          <a:solidFill>
                            <a:srgbClr val="000000"/>
                          </a:solidFill>
                        </a:rPr>
                        <a:t> application filed without an oath or declaration as prescribed by §1.63 or in a provisional application filed without a cover sheet as prescribed by §1.51(c)(1), </a:t>
                      </a:r>
                    </a:p>
                    <a:p>
                      <a:pPr marL="0" indent="0">
                        <a:buNone/>
                      </a:pPr>
                      <a:endParaRPr lang="en-US" dirty="0" smtClean="0">
                        <a:solidFill>
                          <a:srgbClr val="000000"/>
                        </a:solidFill>
                      </a:endParaRPr>
                    </a:p>
                    <a:p>
                      <a:pPr marL="0" indent="0">
                        <a:buNone/>
                      </a:pPr>
                      <a:r>
                        <a:rPr lang="en-US" dirty="0" smtClean="0">
                          <a:solidFill>
                            <a:srgbClr val="000000"/>
                          </a:solidFill>
                        </a:rPr>
                        <a:t>the name </a:t>
                      </a:r>
                      <a:r>
                        <a:rPr lang="en-US" u="sng" dirty="0" smtClean="0">
                          <a:solidFill>
                            <a:srgbClr val="000000"/>
                          </a:solidFill>
                        </a:rPr>
                        <a:t>and</a:t>
                      </a:r>
                      <a:r>
                        <a:rPr lang="en-US" u="none" baseline="0" dirty="0" smtClean="0">
                          <a:solidFill>
                            <a:srgbClr val="000000"/>
                          </a:solidFill>
                        </a:rPr>
                        <a:t> r</a:t>
                      </a:r>
                      <a:r>
                        <a:rPr lang="en-US" dirty="0" smtClean="0">
                          <a:solidFill>
                            <a:srgbClr val="000000"/>
                          </a:solidFill>
                        </a:rPr>
                        <a:t>esidence </a:t>
                      </a: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of each person believed to be an actual inventor should be provided when the application papers pursuant to §1.53(b) or §1.53(c) are filed. </a:t>
                      </a:r>
                    </a:p>
                  </a:txBody>
                  <a:tcPr>
                    <a:solidFill>
                      <a:srgbClr val="CCFFFF"/>
                    </a:solidFill>
                  </a:tcPr>
                </a:tc>
              </a:tr>
            </a:tbl>
          </a:graphicData>
        </a:graphic>
      </p:graphicFrame>
    </p:spTree>
    <p:extLst>
      <p:ext uri="{BB962C8B-B14F-4D97-AF65-F5344CB8AC3E}">
        <p14:creationId xmlns:p14="http://schemas.microsoft.com/office/powerpoint/2010/main" val="1613818095"/>
      </p:ext>
    </p:extLst>
  </p:cSld>
  <p:clrMapOvr>
    <a:masterClrMapping/>
  </p:clrMapOvr>
  <p:timing>
    <p:tnLst>
      <p:par>
        <p:cTn id="1" dur="indefinite" restart="never" nodeType="tmRoot"/>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2700" dirty="0" smtClean="0"/>
              <a:t>STATUTE: 35 </a:t>
            </a:r>
            <a:r>
              <a:rPr lang="en-US" sz="2700" dirty="0"/>
              <a:t>USC </a:t>
            </a:r>
            <a:r>
              <a:rPr lang="en-US" sz="2700" dirty="0" smtClean="0"/>
              <a:t>§115(b) </a:t>
            </a:r>
            <a:br>
              <a:rPr lang="en-US" sz="2700" dirty="0" smtClean="0"/>
            </a:br>
            <a:r>
              <a:rPr lang="en-US" sz="2700" dirty="0" smtClean="0"/>
              <a:t>Declaration:  Required Statements</a:t>
            </a:r>
            <a:r>
              <a:rPr lang="en-US" sz="1800" dirty="0"/>
              <a:t/>
            </a:r>
            <a:br>
              <a:rPr lang="en-US" sz="1800" dirty="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r>
              <a:rPr lang="en-US" sz="2400" b="1" dirty="0" smtClean="0">
                <a:solidFill>
                  <a:srgbClr val="000000"/>
                </a:solidFill>
              </a:rPr>
              <a:t>2 required statements for the Oath or Declaration:</a:t>
            </a:r>
          </a:p>
          <a:p>
            <a:pPr marL="952500" lvl="1" indent="-495300" eaLnBrk="1" hangingPunct="1">
              <a:lnSpc>
                <a:spcPct val="80000"/>
              </a:lnSpc>
              <a:buFontTx/>
              <a:buNone/>
            </a:pPr>
            <a:endParaRPr lang="en-US" sz="2400" b="1" dirty="0" smtClean="0">
              <a:solidFill>
                <a:srgbClr val="000000"/>
              </a:solidFill>
            </a:endParaRPr>
          </a:p>
          <a:p>
            <a:pPr marL="952500" lvl="1" indent="-495300" eaLnBrk="1" hangingPunct="1">
              <a:lnSpc>
                <a:spcPct val="80000"/>
              </a:lnSpc>
              <a:buFontTx/>
              <a:buNone/>
            </a:pPr>
            <a:r>
              <a:rPr lang="en-US" sz="2400" dirty="0" smtClean="0">
                <a:solidFill>
                  <a:srgbClr val="000000"/>
                </a:solidFill>
              </a:rPr>
              <a:t>	(</a:t>
            </a:r>
            <a:r>
              <a:rPr lang="en-US" sz="2400" dirty="0" smtClean="0">
                <a:solidFill>
                  <a:srgbClr val="000000"/>
                </a:solidFill>
              </a:rPr>
              <a:t>b)(1) the application was made or </a:t>
            </a:r>
            <a:r>
              <a:rPr lang="en-US" sz="2400" u="sng" dirty="0" smtClean="0">
                <a:solidFill>
                  <a:srgbClr val="000000"/>
                </a:solidFill>
              </a:rPr>
              <a:t>was authorized</a:t>
            </a:r>
            <a:r>
              <a:rPr lang="en-US" sz="2400" dirty="0" smtClean="0">
                <a:solidFill>
                  <a:srgbClr val="000000"/>
                </a:solidFill>
              </a:rPr>
              <a:t> to be made by the . . . declarant; </a:t>
            </a:r>
          </a:p>
          <a:p>
            <a:pPr marL="952500" lvl="1" indent="-495300" eaLnBrk="1" hangingPunct="1">
              <a:lnSpc>
                <a:spcPct val="80000"/>
              </a:lnSpc>
              <a:buFontTx/>
              <a:buNone/>
            </a:pPr>
            <a:endParaRPr lang="en-US" sz="2400" dirty="0" smtClean="0">
              <a:solidFill>
                <a:srgbClr val="000000"/>
              </a:solidFill>
            </a:endParaRPr>
          </a:p>
          <a:p>
            <a:pPr marL="952500" lvl="1" indent="-495300" eaLnBrk="1" hangingPunct="1">
              <a:lnSpc>
                <a:spcPct val="80000"/>
              </a:lnSpc>
              <a:buFontTx/>
              <a:buNone/>
            </a:pPr>
            <a:r>
              <a:rPr lang="en-US" sz="2400" dirty="0" smtClean="0">
                <a:solidFill>
                  <a:srgbClr val="000000"/>
                </a:solidFill>
              </a:rPr>
              <a:t>	(b)(2)  such individual believes himself or herself to be original inventor or an original joint inventor of a claimed invention. . . </a:t>
            </a:r>
          </a:p>
          <a:p>
            <a:pPr marL="952500" lvl="1" indent="-495300" eaLnBrk="1" hangingPunct="1">
              <a:lnSpc>
                <a:spcPct val="80000"/>
              </a:lnSpc>
              <a:buFontTx/>
              <a:buNone/>
            </a:pPr>
            <a:endParaRPr lang="en-US" sz="2000" dirty="0" smtClean="0"/>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spTree>
  </p:cSld>
  <p:clrMapOvr>
    <a:masterClrMapping/>
  </p:clrMapOvr>
  <p:timing>
    <p:tnLst>
      <p:par>
        <p:cTn id="1" dur="indefinite" restart="never" nodeType="tmRoot"/>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§1.63 - organization</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643289336"/>
              </p:ext>
            </p:extLst>
          </p:nvPr>
        </p:nvGraphicFramePr>
        <p:xfrm>
          <a:off x="596900" y="2120900"/>
          <a:ext cx="8026400" cy="4206240"/>
        </p:xfrm>
        <a:graphic>
          <a:graphicData uri="http://schemas.openxmlformats.org/drawingml/2006/table">
            <a:tbl>
              <a:tblPr firstRow="1" bandRow="1">
                <a:tableStyleId>{5C22544A-7EE6-4342-B048-85BDC9FD1C3A}</a:tableStyleId>
              </a:tblPr>
              <a:tblGrid>
                <a:gridCol w="4013200"/>
                <a:gridCol w="4013200"/>
              </a:tblGrid>
              <a:tr h="4114800">
                <a:tc>
                  <a:txBody>
                    <a:bodyPr/>
                    <a:lstStyle/>
                    <a:p>
                      <a:r>
                        <a:rPr lang="en-US" dirty="0" smtClean="0">
                          <a:solidFill>
                            <a:srgbClr val="000000"/>
                          </a:solidFill>
                        </a:rPr>
                        <a:t>Current</a:t>
                      </a:r>
                    </a:p>
                    <a:p>
                      <a:endParaRPr lang="en-US" baseline="0" dirty="0" smtClean="0">
                        <a:solidFill>
                          <a:srgbClr val="000000"/>
                        </a:solidFill>
                      </a:endParaRPr>
                    </a:p>
                    <a:p>
                      <a:pPr marL="342900" indent="-342900">
                        <a:buAutoNum type="alphaLcParenBoth"/>
                      </a:pPr>
                      <a:r>
                        <a:rPr lang="en-US" baseline="0" dirty="0" smtClean="0">
                          <a:solidFill>
                            <a:srgbClr val="000000"/>
                          </a:solidFill>
                        </a:rPr>
                        <a:t>signed/name inventor/ citizenship/assert </a:t>
                      </a:r>
                      <a:r>
                        <a:rPr lang="en-US" baseline="0" dirty="0" err="1" smtClean="0">
                          <a:solidFill>
                            <a:srgbClr val="000000"/>
                          </a:solidFill>
                        </a:rPr>
                        <a:t>inventorship</a:t>
                      </a: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342900" indent="-342900">
                        <a:buAutoNum type="alphaLcParenBoth"/>
                      </a:pPr>
                      <a:r>
                        <a:rPr lang="en-US" baseline="0" dirty="0" smtClean="0">
                          <a:solidFill>
                            <a:srgbClr val="000000"/>
                          </a:solidFill>
                        </a:rPr>
                        <a:t>ID application/reviewed and understood contents/duty of disclosure</a:t>
                      </a:r>
                      <a:endParaRPr lang="en-US" dirty="0" smtClean="0">
                        <a:solidFill>
                          <a:srgbClr val="000000"/>
                        </a:solidFill>
                      </a:endParaRPr>
                    </a:p>
                    <a:p>
                      <a:endParaRPr lang="en-US" dirty="0" smtClean="0">
                        <a:solidFill>
                          <a:srgbClr val="000000"/>
                        </a:solidFill>
                      </a:endParaRPr>
                    </a:p>
                  </a:txBody>
                  <a:tcPr>
                    <a:noFill/>
                  </a:tcPr>
                </a:tc>
                <a:tc>
                  <a:txBody>
                    <a:bodyPr/>
                    <a:lstStyle/>
                    <a:p>
                      <a:pPr marL="0" indent="0">
                        <a:buNone/>
                      </a:pPr>
                      <a:r>
                        <a:rPr lang="en-US" dirty="0" smtClean="0">
                          <a:solidFill>
                            <a:srgbClr val="000000"/>
                          </a:solidFill>
                        </a:rPr>
                        <a:t>NPRM</a:t>
                      </a:r>
                    </a:p>
                    <a:p>
                      <a:pPr marL="0" indent="0">
                        <a:buNone/>
                      </a:pPr>
                      <a:endParaRPr lang="en-US" dirty="0" smtClean="0">
                        <a:solidFill>
                          <a:srgbClr val="000000"/>
                        </a:solidFill>
                      </a:endParaRPr>
                    </a:p>
                    <a:p>
                      <a:pPr marL="342900" marR="0" indent="-342900" algn="l" defTabSz="914400" rtl="0" eaLnBrk="1" fontAlgn="auto" latinLnBrk="0" hangingPunct="1">
                        <a:lnSpc>
                          <a:spcPct val="100000"/>
                        </a:lnSpc>
                        <a:spcBef>
                          <a:spcPts val="0"/>
                        </a:spcBef>
                        <a:spcAft>
                          <a:spcPts val="0"/>
                        </a:spcAft>
                        <a:buClrTx/>
                        <a:buSzTx/>
                        <a:buFontTx/>
                        <a:buAutoNum type="alphaLcParenBoth"/>
                        <a:tabLst/>
                        <a:defRPr/>
                      </a:pPr>
                      <a:r>
                        <a:rPr lang="en-US" dirty="0" smtClean="0">
                          <a:solidFill>
                            <a:srgbClr val="000000"/>
                          </a:solidFill>
                        </a:rPr>
                        <a:t>signed/name inventor/IDapplication/assert </a:t>
                      </a:r>
                      <a:r>
                        <a:rPr lang="en-US" dirty="0" err="1" smtClean="0">
                          <a:solidFill>
                            <a:srgbClr val="000000"/>
                          </a:solidFill>
                        </a:rPr>
                        <a:t>inventorship</a:t>
                      </a: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solidFill>
                            <a:srgbClr val="000000"/>
                          </a:solidFill>
                        </a:rPr>
                        <a:t>appln</a:t>
                      </a:r>
                      <a:r>
                        <a:rPr lang="en-US" i="1" dirty="0" smtClean="0">
                          <a:solidFill>
                            <a:srgbClr val="000000"/>
                          </a:solidFill>
                        </a:rPr>
                        <a:t> made or authorized</a:t>
                      </a:r>
                      <a:r>
                        <a:rPr lang="en-US" i="1" baseline="0" dirty="0" smtClean="0">
                          <a:solidFill>
                            <a:srgbClr val="000000"/>
                          </a:solidFill>
                        </a:rPr>
                        <a:t> to be made by inventors</a:t>
                      </a: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reviewed and understood contents/duty of disclosure</a:t>
                      </a:r>
                    </a:p>
                    <a:p>
                      <a:pPr marL="0" indent="0">
                        <a:buNone/>
                      </a:pPr>
                      <a:endParaRPr lang="en-US" i="1" dirty="0" smtClean="0">
                        <a:solidFill>
                          <a:srgbClr val="000000"/>
                        </a:solidFill>
                      </a:endParaRPr>
                    </a:p>
                    <a:p>
                      <a:pPr marL="0" indent="0">
                        <a:buNone/>
                      </a:pPr>
                      <a:endParaRPr lang="en-US" dirty="0" smtClean="0">
                        <a:solidFill>
                          <a:srgbClr val="000000"/>
                        </a:solidFill>
                      </a:endParaRPr>
                    </a:p>
                    <a:p>
                      <a:endParaRPr lang="en-US" dirty="0">
                        <a:solidFill>
                          <a:srgbClr val="000000"/>
                        </a:solidFill>
                      </a:endParaRPr>
                    </a:p>
                  </a:txBody>
                  <a:tcPr>
                    <a:solidFill>
                      <a:srgbClr val="FFE79B"/>
                    </a:solidFill>
                  </a:tcPr>
                </a:tc>
              </a:tr>
            </a:tbl>
          </a:graphicData>
        </a:graphic>
      </p:graphicFrame>
    </p:spTree>
    <p:extLst>
      <p:ext uri="{BB962C8B-B14F-4D97-AF65-F5344CB8AC3E}">
        <p14:creationId xmlns:p14="http://schemas.microsoft.com/office/powerpoint/2010/main" val="2624032629"/>
      </p:ext>
    </p:extLst>
  </p:cSld>
  <p:clrMapOvr>
    <a:masterClrMapping/>
  </p:clrMapOvr>
  <p:timing>
    <p:tnLst>
      <p:par>
        <p:cTn id="1" dur="indefinite" restart="never" nodeType="tmRoot"/>
      </p:par>
    </p:tnLst>
  </p:timing>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§1.63 - organization</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80986630"/>
              </p:ext>
            </p:extLst>
          </p:nvPr>
        </p:nvGraphicFramePr>
        <p:xfrm>
          <a:off x="596900" y="2120900"/>
          <a:ext cx="8026400" cy="4114800"/>
        </p:xfrm>
        <a:graphic>
          <a:graphicData uri="http://schemas.openxmlformats.org/drawingml/2006/table">
            <a:tbl>
              <a:tblPr firstRow="1" bandRow="1">
                <a:tableStyleId>{5C22544A-7EE6-4342-B048-85BDC9FD1C3A}</a:tableStyleId>
              </a:tblPr>
              <a:tblGrid>
                <a:gridCol w="4013200"/>
                <a:gridCol w="4013200"/>
              </a:tblGrid>
              <a:tr h="4114800">
                <a:tc>
                  <a:txBody>
                    <a:bodyPr/>
                    <a:lstStyle/>
                    <a:p>
                      <a:r>
                        <a:rPr lang="en-US" dirty="0" smtClean="0">
                          <a:solidFill>
                            <a:srgbClr val="000000"/>
                          </a:solidFill>
                        </a:rPr>
                        <a:t>Current</a:t>
                      </a:r>
                    </a:p>
                    <a:p>
                      <a:endParaRPr lang="en-US" baseline="0" dirty="0" smtClean="0">
                        <a:solidFill>
                          <a:srgbClr val="000000"/>
                        </a:solidFill>
                      </a:endParaRPr>
                    </a:p>
                    <a:p>
                      <a:pPr marL="457200" lvl="1" indent="0">
                        <a:buFont typeface="Arial" pitchFamily="34" charset="0"/>
                        <a:buNone/>
                      </a:pPr>
                      <a:endParaRPr lang="en-US" baseline="0" dirty="0" smtClean="0">
                        <a:solidFill>
                          <a:srgbClr val="000000"/>
                        </a:solidFill>
                      </a:endParaRPr>
                    </a:p>
                    <a:p>
                      <a:pPr marL="457200" lvl="1" indent="0">
                        <a:buFont typeface="Arial" pitchFamily="34" charset="0"/>
                        <a:buNone/>
                      </a:pPr>
                      <a:r>
                        <a:rPr lang="en-US" baseline="0" dirty="0" smtClean="0">
                          <a:solidFill>
                            <a:srgbClr val="000000"/>
                          </a:solidFill>
                        </a:rPr>
                        <a:t>(c) Mailing address/foreign priority claim</a:t>
                      </a:r>
                    </a:p>
                    <a:p>
                      <a:pPr marL="457200" lvl="1" indent="0">
                        <a:buFont typeface="Arial" pitchFamily="34" charset="0"/>
                        <a:buNone/>
                      </a:pPr>
                      <a:endParaRPr lang="en-US" baseline="0" dirty="0" smtClean="0">
                        <a:solidFill>
                          <a:srgbClr val="000000"/>
                        </a:solidFill>
                      </a:endParaRPr>
                    </a:p>
                    <a:p>
                      <a:pPr marL="457200" lvl="1" indent="0">
                        <a:buFont typeface="Arial" pitchFamily="34" charset="0"/>
                        <a:buNone/>
                      </a:pPr>
                      <a:endParaRPr lang="en-US" baseline="0" dirty="0" smtClean="0">
                        <a:solidFill>
                          <a:srgbClr val="000000"/>
                        </a:solidFill>
                      </a:endParaRPr>
                    </a:p>
                    <a:p>
                      <a:pPr marL="457200" lvl="1" indent="0">
                        <a:buFont typeface="Arial" pitchFamily="34" charset="0"/>
                        <a:buNone/>
                      </a:pPr>
                      <a:endParaRPr lang="en-US" baseline="0" dirty="0" smtClean="0">
                        <a:solidFill>
                          <a:srgbClr val="000000"/>
                        </a:solidFill>
                      </a:endParaRPr>
                    </a:p>
                    <a:p>
                      <a:pPr marL="457200" lvl="1" indent="0">
                        <a:buFont typeface="Arial" pitchFamily="34" charset="0"/>
                        <a:buNone/>
                      </a:pPr>
                      <a:r>
                        <a:rPr lang="en-US" baseline="0" dirty="0" smtClean="0">
                          <a:solidFill>
                            <a:srgbClr val="000000"/>
                          </a:solidFill>
                        </a:rPr>
                        <a:t>(d) Reuse oath/declaration in continuation/divisional</a:t>
                      </a:r>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pPr marL="0" indent="0">
                        <a:buNone/>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(b) Mailing address</a:t>
                      </a:r>
                      <a:endParaRPr lang="en-US" i="1" dirty="0" smtClean="0">
                        <a:solidFill>
                          <a:srgbClr val="000000"/>
                        </a:solidFill>
                      </a:endParaRPr>
                    </a:p>
                    <a:p>
                      <a:pPr marL="342900" indent="-342900">
                        <a:buAutoNum type="alphaLcParenBoth"/>
                      </a:pPr>
                      <a:endParaRPr lang="en-US" dirty="0" smtClean="0">
                        <a:solidFill>
                          <a:srgbClr val="000000"/>
                        </a:solidFill>
                      </a:endParaRPr>
                    </a:p>
                    <a:p>
                      <a:r>
                        <a:rPr lang="en-US" dirty="0" smtClean="0">
                          <a:solidFill>
                            <a:srgbClr val="000000"/>
                          </a:solidFill>
                        </a:rPr>
                        <a:t>(c) Assignment contains oath/declaration</a:t>
                      </a:r>
                    </a:p>
                    <a:p>
                      <a:endParaRPr lang="en-US" dirty="0" smtClean="0">
                        <a:solidFill>
                          <a:srgbClr val="000000"/>
                        </a:solidFill>
                      </a:endParaRPr>
                    </a:p>
                    <a:p>
                      <a:r>
                        <a:rPr lang="en-US" dirty="0" smtClean="0">
                          <a:solidFill>
                            <a:srgbClr val="000000"/>
                          </a:solidFill>
                        </a:rPr>
                        <a:t>(d) Reuse oath/declaration</a:t>
                      </a:r>
                      <a:r>
                        <a:rPr lang="en-US" baseline="0" dirty="0" smtClean="0">
                          <a:solidFill>
                            <a:srgbClr val="000000"/>
                          </a:solidFill>
                        </a:rPr>
                        <a:t> in continuation/divisional or CIP</a:t>
                      </a:r>
                      <a:endParaRPr lang="en-US" dirty="0">
                        <a:solidFill>
                          <a:srgbClr val="000000"/>
                        </a:solidFill>
                      </a:endParaRPr>
                    </a:p>
                  </a:txBody>
                  <a:tcPr>
                    <a:solidFill>
                      <a:srgbClr val="FFE48F"/>
                    </a:solidFill>
                  </a:tcPr>
                </a:tc>
              </a:tr>
            </a:tbl>
          </a:graphicData>
        </a:graphic>
      </p:graphicFrame>
    </p:spTree>
    <p:extLst>
      <p:ext uri="{BB962C8B-B14F-4D97-AF65-F5344CB8AC3E}">
        <p14:creationId xmlns:p14="http://schemas.microsoft.com/office/powerpoint/2010/main" val="3887514456"/>
      </p:ext>
    </p:extLst>
  </p:cSld>
  <p:clrMapOvr>
    <a:masterClrMapping/>
  </p:clrMapOvr>
  <p:timing>
    <p:tnLst>
      <p:par>
        <p:cTn id="1" dur="indefinite" restart="never" nodeType="tmRoot"/>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 preamble</a:t>
            </a:r>
          </a:p>
          <a:p>
            <a:pPr marL="952500" lvl="1" indent="-495300" eaLnBrk="1" hangingPunct="1">
              <a:lnSpc>
                <a:spcPct val="80000"/>
              </a:lnSpc>
              <a:buFontTx/>
              <a:buNone/>
            </a:pPr>
            <a:endParaRPr lang="en-US" sz="2000" dirty="0" smtClean="0">
              <a:solidFill>
                <a:srgbClr val="000000"/>
              </a:solidFill>
            </a:endParaRP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660785437"/>
              </p:ext>
            </p:extLst>
          </p:nvPr>
        </p:nvGraphicFramePr>
        <p:xfrm>
          <a:off x="596900" y="2120900"/>
          <a:ext cx="8026400" cy="4114800"/>
        </p:xfrm>
        <a:graphic>
          <a:graphicData uri="http://schemas.openxmlformats.org/drawingml/2006/table">
            <a:tbl>
              <a:tblPr firstRow="1" bandRow="1">
                <a:tableStyleId>{5C22544A-7EE6-4342-B048-85BDC9FD1C3A}</a:tableStyleId>
              </a:tblPr>
              <a:tblGrid>
                <a:gridCol w="4013200"/>
                <a:gridCol w="4013200"/>
              </a:tblGrid>
              <a:tr h="4114800">
                <a:tc>
                  <a:txBody>
                    <a:bodyPr/>
                    <a:lstStyle/>
                    <a:p>
                      <a:r>
                        <a:rPr lang="en-US" dirty="0" smtClean="0">
                          <a:solidFill>
                            <a:srgbClr val="000000"/>
                          </a:solidFill>
                        </a:rPr>
                        <a:t>Current</a:t>
                      </a:r>
                    </a:p>
                    <a:p>
                      <a:endParaRPr lang="en-US" dirty="0" smtClean="0">
                        <a:solidFill>
                          <a:srgbClr val="000000"/>
                        </a:solidFill>
                      </a:endParaRPr>
                    </a:p>
                    <a:p>
                      <a:r>
                        <a:rPr lang="en-US" dirty="0" smtClean="0">
                          <a:solidFill>
                            <a:srgbClr val="000000"/>
                          </a:solidFill>
                        </a:rPr>
                        <a:t>An oath or declaration filed under §1.51(b)(2) </a:t>
                      </a:r>
                    </a:p>
                    <a:p>
                      <a:endParaRPr lang="en-US" dirty="0" smtClean="0">
                        <a:solidFill>
                          <a:srgbClr val="000000"/>
                        </a:solidFill>
                      </a:endParaRPr>
                    </a:p>
                    <a:p>
                      <a:r>
                        <a:rPr lang="en-US" dirty="0" smtClean="0">
                          <a:solidFill>
                            <a:srgbClr val="000000"/>
                          </a:solidFill>
                        </a:rPr>
                        <a:t>as a part of a </a:t>
                      </a:r>
                      <a:r>
                        <a:rPr lang="en-US" dirty="0" err="1" smtClean="0">
                          <a:solidFill>
                            <a:srgbClr val="000000"/>
                          </a:solidFill>
                        </a:rPr>
                        <a:t>nonprovisional</a:t>
                      </a:r>
                      <a:r>
                        <a:rPr lang="en-US" dirty="0" smtClean="0">
                          <a:solidFill>
                            <a:srgbClr val="000000"/>
                          </a:solidFill>
                        </a:rPr>
                        <a:t> application </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must: . . . .</a:t>
                      </a:r>
                    </a:p>
                    <a:p>
                      <a:endParaRPr lang="en-US" dirty="0">
                        <a:solidFill>
                          <a:srgbClr val="00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endParaRPr lang="en-US" dirty="0" smtClean="0">
                        <a:solidFill>
                          <a:srgbClr val="000000"/>
                        </a:solidFill>
                      </a:endParaRPr>
                    </a:p>
                    <a:p>
                      <a:r>
                        <a:rPr lang="en-US" dirty="0" smtClean="0">
                          <a:solidFill>
                            <a:srgbClr val="000000"/>
                          </a:solidFill>
                        </a:rPr>
                        <a:t>A </a:t>
                      </a:r>
                      <a:r>
                        <a:rPr lang="en-US" dirty="0" err="1" smtClean="0">
                          <a:solidFill>
                            <a:srgbClr val="000000"/>
                          </a:solidFill>
                        </a:rPr>
                        <a:t>nonprovisional</a:t>
                      </a:r>
                      <a:r>
                        <a:rPr lang="en-US" dirty="0" smtClean="0">
                          <a:solidFill>
                            <a:srgbClr val="000000"/>
                          </a:solidFill>
                        </a:rPr>
                        <a:t> application for patent </a:t>
                      </a:r>
                    </a:p>
                    <a:p>
                      <a:endParaRPr lang="en-US" dirty="0" smtClean="0">
                        <a:solidFill>
                          <a:srgbClr val="000000"/>
                        </a:solidFill>
                      </a:endParaRPr>
                    </a:p>
                    <a:p>
                      <a:r>
                        <a:rPr lang="en-US" dirty="0" smtClean="0">
                          <a:solidFill>
                            <a:srgbClr val="000000"/>
                          </a:solidFill>
                        </a:rPr>
                        <a:t>filed under 35 U.S.C. 111(a) </a:t>
                      </a:r>
                    </a:p>
                    <a:p>
                      <a:r>
                        <a:rPr lang="en-US" dirty="0" smtClean="0">
                          <a:solidFill>
                            <a:srgbClr val="000000"/>
                          </a:solidFill>
                        </a:rPr>
                        <a:t>or which entered the national stage under 35 U.S.C. 371 </a:t>
                      </a:r>
                    </a:p>
                    <a:p>
                      <a:endParaRPr lang="en-US" dirty="0" smtClean="0">
                        <a:solidFill>
                          <a:srgbClr val="000000"/>
                        </a:solidFill>
                      </a:endParaRPr>
                    </a:p>
                    <a:p>
                      <a:r>
                        <a:rPr lang="en-US" dirty="0" smtClean="0">
                          <a:solidFill>
                            <a:srgbClr val="000000"/>
                          </a:solidFill>
                        </a:rPr>
                        <a:t>shall include . . . .</a:t>
                      </a:r>
                      <a:endParaRPr lang="en-US" dirty="0">
                        <a:solidFill>
                          <a:srgbClr val="00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191356829"/>
      </p:ext>
    </p:extLst>
  </p:cSld>
  <p:clrMapOvr>
    <a:masterClrMapping/>
  </p:clrMapOvr>
  <p:timing>
    <p:tnLst>
      <p:par>
        <p:cTn id="1" dur="indefinite" restart="never" nodeType="tmRoot"/>
      </p:par>
    </p:tnLst>
  </p:timing>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§1.63(a)(1)</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918154629"/>
              </p:ext>
            </p:extLst>
          </p:nvPr>
        </p:nvGraphicFramePr>
        <p:xfrm>
          <a:off x="558800" y="1993900"/>
          <a:ext cx="8026400" cy="4206240"/>
        </p:xfrm>
        <a:graphic>
          <a:graphicData uri="http://schemas.openxmlformats.org/drawingml/2006/table">
            <a:tbl>
              <a:tblPr firstRow="1" bandRow="1">
                <a:tableStyleId>{5C22544A-7EE6-4342-B048-85BDC9FD1C3A}</a:tableStyleId>
              </a:tblPr>
              <a:tblGrid>
                <a:gridCol w="4013200"/>
                <a:gridCol w="4013200"/>
              </a:tblGrid>
              <a:tr h="4114800">
                <a:tc>
                  <a:txBody>
                    <a:bodyPr/>
                    <a:lstStyle/>
                    <a:p>
                      <a:r>
                        <a:rPr lang="en-US" dirty="0" smtClean="0">
                          <a:solidFill>
                            <a:srgbClr val="000000"/>
                          </a:solidFill>
                        </a:rPr>
                        <a:t>Current</a:t>
                      </a:r>
                    </a:p>
                    <a:p>
                      <a:r>
                        <a:rPr lang="en-US" i="1" dirty="0" smtClean="0">
                          <a:solidFill>
                            <a:srgbClr val="000000"/>
                          </a:solidFill>
                        </a:rPr>
                        <a:t>[the oath must]</a:t>
                      </a:r>
                    </a:p>
                    <a:p>
                      <a:endParaRPr lang="en-US" i="1" dirty="0" smtClean="0">
                        <a:solidFill>
                          <a:srgbClr val="000000"/>
                        </a:solidFill>
                      </a:endParaRPr>
                    </a:p>
                    <a:p>
                      <a:pPr marL="0" indent="0">
                        <a:buNone/>
                      </a:pPr>
                      <a:r>
                        <a:rPr lang="en-US" i="0" dirty="0" smtClean="0">
                          <a:solidFill>
                            <a:srgbClr val="000000"/>
                          </a:solidFill>
                        </a:rPr>
                        <a:t>Be executed,</a:t>
                      </a:r>
                      <a:r>
                        <a:rPr lang="en-US" i="0" baseline="0" dirty="0" smtClean="0">
                          <a:solidFill>
                            <a:srgbClr val="000000"/>
                          </a:solidFill>
                        </a:rPr>
                        <a:t> i.e., signed, in accordance with either §1.66 or §1.68.  </a:t>
                      </a:r>
                    </a:p>
                    <a:p>
                      <a:pPr marL="342900" indent="-342900">
                        <a:buAutoNum type="arabicParenBoth"/>
                      </a:pPr>
                      <a:endParaRPr lang="en-US" i="0" baseline="0" dirty="0" smtClean="0">
                        <a:solidFill>
                          <a:srgbClr val="000000"/>
                        </a:solidFill>
                      </a:endParaRPr>
                    </a:p>
                    <a:p>
                      <a:pPr marL="0" indent="0">
                        <a:buNone/>
                      </a:pPr>
                      <a:r>
                        <a:rPr lang="en-US" i="0" baseline="0" dirty="0" smtClean="0">
                          <a:solidFill>
                            <a:srgbClr val="000000"/>
                          </a:solidFill>
                        </a:rPr>
                        <a:t>There is no minimum age for a person to be qualified to sign, but the person must be competent to sign, i.e., understand the document that the person is signing;</a:t>
                      </a:r>
                      <a:endParaRPr lang="en-US" i="0" dirty="0" smtClean="0">
                        <a:solidFill>
                          <a:srgbClr val="000000"/>
                        </a:solidFill>
                      </a:endParaRPr>
                    </a:p>
                    <a:p>
                      <a:endParaRPr lang="en-US" i="1" dirty="0" smtClean="0">
                        <a:solidFill>
                          <a:srgbClr val="000000"/>
                        </a:solidFill>
                      </a:endParaRPr>
                    </a:p>
                    <a:p>
                      <a:endParaRPr lang="en-US" i="1" dirty="0">
                        <a:solidFill>
                          <a:srgbClr val="00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 oath must]</a:t>
                      </a: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Be executed,</a:t>
                      </a:r>
                      <a:r>
                        <a:rPr lang="en-US" i="0" baseline="0" dirty="0" smtClean="0">
                          <a:solidFill>
                            <a:srgbClr val="000000"/>
                          </a:solidFill>
                        </a:rPr>
                        <a:t> i.e., signed, in accordance with either §1.66 or §1.68;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smtClean="0">
                          <a:solidFill>
                            <a:srgbClr val="000000"/>
                          </a:solidFill>
                        </a:rPr>
                        <a:t>[2</a:t>
                      </a:r>
                      <a:r>
                        <a:rPr lang="en-US" sz="1600" i="1" baseline="30000" dirty="0" smtClean="0">
                          <a:solidFill>
                            <a:srgbClr val="000000"/>
                          </a:solidFill>
                        </a:rPr>
                        <a:t>nd</a:t>
                      </a:r>
                      <a:r>
                        <a:rPr lang="en-US" sz="1600" i="1" dirty="0" smtClean="0">
                          <a:solidFill>
                            <a:srgbClr val="000000"/>
                          </a:solidFill>
                        </a:rPr>
                        <a:t> sentence deleted</a:t>
                      </a:r>
                      <a:r>
                        <a:rPr lang="en-US" sz="1600" i="1" baseline="0" dirty="0" smtClean="0">
                          <a:solidFill>
                            <a:srgbClr val="000000"/>
                          </a:solidFill>
                        </a:rPr>
                        <a:t> as being unnecessary in view of Rule 63(a)(6) requirement that person signing states he/she has reviewed and understands the contents of the application.]</a:t>
                      </a:r>
                      <a:endParaRPr lang="en-US" sz="1600" i="1" dirty="0" smtClean="0">
                        <a:solidFill>
                          <a:srgbClr val="00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3486125531"/>
      </p:ext>
    </p:extLst>
  </p:cSld>
  <p:clrMapOvr>
    <a:masterClrMapping/>
  </p:clrMapOvr>
  <p:timing>
    <p:tnLst>
      <p:par>
        <p:cTn id="1" dur="indefinite" restart="never" nodeType="tmRoot"/>
      </p:par>
    </p:tn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§1.63(a)(2)</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4205779576"/>
              </p:ext>
            </p:extLst>
          </p:nvPr>
        </p:nvGraphicFramePr>
        <p:xfrm>
          <a:off x="558800" y="1993900"/>
          <a:ext cx="8026400" cy="4114800"/>
        </p:xfrm>
        <a:graphic>
          <a:graphicData uri="http://schemas.openxmlformats.org/drawingml/2006/table">
            <a:tbl>
              <a:tblPr firstRow="1" bandRow="1">
                <a:tableStyleId>{5C22544A-7EE6-4342-B048-85BDC9FD1C3A}</a:tableStyleId>
              </a:tblPr>
              <a:tblGrid>
                <a:gridCol w="4013200"/>
                <a:gridCol w="4013200"/>
              </a:tblGrid>
              <a:tr h="4114800">
                <a:tc>
                  <a:txBody>
                    <a:bodyPr/>
                    <a:lstStyle/>
                    <a:p>
                      <a:r>
                        <a:rPr lang="en-US" dirty="0" smtClean="0">
                          <a:solidFill>
                            <a:srgbClr val="000000"/>
                          </a:solidFill>
                        </a:rPr>
                        <a:t>Current</a:t>
                      </a:r>
                    </a:p>
                    <a:p>
                      <a:r>
                        <a:rPr lang="en-US" i="1" dirty="0" smtClean="0">
                          <a:solidFill>
                            <a:srgbClr val="000000"/>
                          </a:solidFill>
                        </a:rPr>
                        <a:t>[the oath must]</a:t>
                      </a:r>
                    </a:p>
                    <a:p>
                      <a:endParaRPr lang="en-US" i="1" dirty="0" smtClean="0">
                        <a:solidFill>
                          <a:srgbClr val="000000"/>
                        </a:solidFill>
                      </a:endParaRPr>
                    </a:p>
                    <a:p>
                      <a:pPr marL="0" indent="0">
                        <a:buNone/>
                      </a:pPr>
                      <a:r>
                        <a:rPr lang="en-US" i="0" dirty="0" smtClean="0">
                          <a:solidFill>
                            <a:srgbClr val="000000"/>
                          </a:solidFill>
                        </a:rPr>
                        <a:t>Identify</a:t>
                      </a:r>
                      <a:r>
                        <a:rPr lang="en-US" i="0" baseline="0" dirty="0" smtClean="0">
                          <a:solidFill>
                            <a:srgbClr val="000000"/>
                          </a:solidFill>
                        </a:rPr>
                        <a:t> each inventor by full name, </a:t>
                      </a:r>
                    </a:p>
                    <a:p>
                      <a:pPr marL="0" indent="0">
                        <a:buNone/>
                      </a:pPr>
                      <a:endParaRPr lang="en-US" i="0" baseline="0" dirty="0" smtClean="0">
                        <a:solidFill>
                          <a:srgbClr val="000000"/>
                        </a:solidFill>
                      </a:endParaRPr>
                    </a:p>
                    <a:p>
                      <a:pPr marL="0" indent="0">
                        <a:buNone/>
                      </a:pPr>
                      <a:r>
                        <a:rPr lang="en-US" i="0" baseline="0" dirty="0" smtClean="0">
                          <a:solidFill>
                            <a:srgbClr val="000000"/>
                          </a:solidFill>
                        </a:rPr>
                        <a:t>including the family name, </a:t>
                      </a:r>
                    </a:p>
                    <a:p>
                      <a:pPr marL="0" indent="0">
                        <a:buNone/>
                      </a:pPr>
                      <a:r>
                        <a:rPr lang="en-US" i="0" baseline="0" dirty="0" smtClean="0">
                          <a:solidFill>
                            <a:srgbClr val="000000"/>
                          </a:solidFill>
                        </a:rPr>
                        <a:t>and at least one given name </a:t>
                      </a:r>
                    </a:p>
                    <a:p>
                      <a:pPr marL="0" indent="0">
                        <a:buNone/>
                      </a:pPr>
                      <a:endParaRPr lang="en-US" i="0" baseline="0" dirty="0" smtClean="0">
                        <a:solidFill>
                          <a:srgbClr val="000000"/>
                        </a:solidFill>
                      </a:endParaRPr>
                    </a:p>
                    <a:p>
                      <a:pPr marL="0" indent="0">
                        <a:buNone/>
                      </a:pPr>
                      <a:r>
                        <a:rPr lang="en-US" i="0" baseline="0" dirty="0" smtClean="0">
                          <a:solidFill>
                            <a:srgbClr val="000000"/>
                          </a:solidFill>
                        </a:rPr>
                        <a:t>without abbreviation together with any other given name or initial;</a:t>
                      </a:r>
                      <a:endParaRPr lang="en-US" i="1" dirty="0" smtClean="0">
                        <a:solidFill>
                          <a:srgbClr val="000000"/>
                        </a:solidFill>
                      </a:endParaRPr>
                    </a:p>
                    <a:p>
                      <a:endParaRPr lang="en-US" i="1" dirty="0">
                        <a:solidFill>
                          <a:srgbClr val="00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 oath must]</a:t>
                      </a: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Identify each inventor by his or her full name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without any abbreviation (except for a middle initial);</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4013386966"/>
      </p:ext>
    </p:extLst>
  </p:cSld>
  <p:clrMapOvr>
    <a:masterClrMapping/>
  </p:clrMapOvr>
  <p:timing>
    <p:tnLst>
      <p:par>
        <p:cTn id="1" dur="indefinite" restart="never" nodeType="tmRoot"/>
      </p:par>
    </p:tnLst>
  </p:timing>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§1.63(a)(3)</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519606918"/>
              </p:ext>
            </p:extLst>
          </p:nvPr>
        </p:nvGraphicFramePr>
        <p:xfrm>
          <a:off x="558800" y="1993900"/>
          <a:ext cx="8026400" cy="4114800"/>
        </p:xfrm>
        <a:graphic>
          <a:graphicData uri="http://schemas.openxmlformats.org/drawingml/2006/table">
            <a:tbl>
              <a:tblPr firstRow="1" bandRow="1">
                <a:tableStyleId>{5C22544A-7EE6-4342-B048-85BDC9FD1C3A}</a:tableStyleId>
              </a:tblPr>
              <a:tblGrid>
                <a:gridCol w="4013200"/>
                <a:gridCol w="4013200"/>
              </a:tblGrid>
              <a:tr h="4114800">
                <a:tc>
                  <a:txBody>
                    <a:bodyPr/>
                    <a:lstStyle/>
                    <a:p>
                      <a:r>
                        <a:rPr lang="en-US" dirty="0" smtClean="0">
                          <a:solidFill>
                            <a:srgbClr val="000000"/>
                          </a:solidFill>
                        </a:rPr>
                        <a:t>Current</a:t>
                      </a:r>
                    </a:p>
                    <a:p>
                      <a:r>
                        <a:rPr lang="en-US" i="1" dirty="0" smtClean="0">
                          <a:solidFill>
                            <a:srgbClr val="000000"/>
                          </a:solidFill>
                        </a:rPr>
                        <a:t>[the oath must]</a:t>
                      </a:r>
                    </a:p>
                    <a:p>
                      <a:endParaRPr lang="en-US" i="1" dirty="0" smtClean="0">
                        <a:solidFill>
                          <a:srgbClr val="000000"/>
                        </a:solidFill>
                      </a:endParaRPr>
                    </a:p>
                    <a:p>
                      <a:r>
                        <a:rPr lang="en-US" i="0" dirty="0" smtClean="0">
                          <a:solidFill>
                            <a:srgbClr val="000000"/>
                          </a:solidFill>
                        </a:rPr>
                        <a:t>Identify</a:t>
                      </a:r>
                      <a:r>
                        <a:rPr lang="en-US" i="0" baseline="0" dirty="0" smtClean="0">
                          <a:solidFill>
                            <a:srgbClr val="000000"/>
                          </a:solidFill>
                        </a:rPr>
                        <a:t> the country of citizenship of each inventor;</a:t>
                      </a:r>
                      <a:endParaRPr lang="en-US" i="0" dirty="0">
                        <a:solidFill>
                          <a:srgbClr val="00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 oath must]</a:t>
                      </a: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Identify the application to which it is directed;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[Current: 1.63(b)(1)]</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[rem: Identification</a:t>
                      </a:r>
                      <a:r>
                        <a:rPr lang="en-US" i="1" baseline="0" dirty="0" smtClean="0">
                          <a:solidFill>
                            <a:srgbClr val="FF0000"/>
                          </a:solidFill>
                        </a:rPr>
                        <a:t> of citizenship is no longer required.]</a:t>
                      </a:r>
                      <a:endParaRPr lang="en-US" i="1" dirty="0" smtClean="0">
                        <a:solidFill>
                          <a:srgbClr val="FF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3838714955"/>
      </p:ext>
    </p:extLst>
  </p:cSld>
  <p:clrMapOvr>
    <a:masterClrMapping/>
  </p:clrMapOvr>
  <p:timing>
    <p:tnLst>
      <p:par>
        <p:cTn id="1" dur="indefinite" restart="never" nodeType="tmRoot"/>
      </p:par>
    </p:tnLst>
  </p:timing>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§1.63(a)(4)</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4274961126"/>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r>
                        <a:rPr lang="en-US" i="1" dirty="0" smtClean="0">
                          <a:solidFill>
                            <a:srgbClr val="000000"/>
                          </a:solidFill>
                        </a:rPr>
                        <a:t>[the oath must]</a:t>
                      </a:r>
                    </a:p>
                    <a:p>
                      <a:endParaRPr lang="en-US" i="1" dirty="0" smtClean="0">
                        <a:solidFill>
                          <a:srgbClr val="000000"/>
                        </a:solidFill>
                      </a:endParaRPr>
                    </a:p>
                    <a:p>
                      <a:r>
                        <a:rPr lang="en-US" i="0" dirty="0" smtClean="0">
                          <a:solidFill>
                            <a:srgbClr val="000000"/>
                          </a:solidFill>
                        </a:rPr>
                        <a:t>State that </a:t>
                      </a:r>
                    </a:p>
                    <a:p>
                      <a:endParaRPr lang="en-US" i="0" dirty="0" smtClean="0">
                        <a:solidFill>
                          <a:srgbClr val="000000"/>
                        </a:solidFill>
                      </a:endParaRPr>
                    </a:p>
                    <a:p>
                      <a:r>
                        <a:rPr lang="en-US" i="0" dirty="0" smtClean="0">
                          <a:solidFill>
                            <a:srgbClr val="000000"/>
                          </a:solidFill>
                        </a:rPr>
                        <a:t>the person making the oath or declaration believes the named inventor or inventors to be </a:t>
                      </a:r>
                    </a:p>
                    <a:p>
                      <a:endParaRPr lang="en-US" i="0" dirty="0" smtClean="0">
                        <a:solidFill>
                          <a:srgbClr val="000000"/>
                        </a:solidFill>
                      </a:endParaRPr>
                    </a:p>
                    <a:p>
                      <a:r>
                        <a:rPr lang="en-US" i="0" dirty="0" smtClean="0">
                          <a:solidFill>
                            <a:srgbClr val="000000"/>
                          </a:solidFill>
                        </a:rPr>
                        <a:t>the original </a:t>
                      </a:r>
                      <a:r>
                        <a:rPr lang="en-US" i="0" u="sng" dirty="0" smtClean="0">
                          <a:solidFill>
                            <a:srgbClr val="000000"/>
                          </a:solidFill>
                        </a:rPr>
                        <a:t>and first </a:t>
                      </a:r>
                    </a:p>
                    <a:p>
                      <a:r>
                        <a:rPr lang="en-US" i="0" dirty="0" smtClean="0">
                          <a:solidFill>
                            <a:srgbClr val="000000"/>
                          </a:solidFill>
                        </a:rPr>
                        <a:t>inventor or inventors </a:t>
                      </a:r>
                    </a:p>
                    <a:p>
                      <a:endParaRPr lang="en-US" i="0" dirty="0" smtClean="0">
                        <a:solidFill>
                          <a:srgbClr val="000000"/>
                        </a:solidFill>
                      </a:endParaRPr>
                    </a:p>
                    <a:p>
                      <a:r>
                        <a:rPr lang="en-US" i="0" dirty="0" smtClean="0">
                          <a:solidFill>
                            <a:srgbClr val="000000"/>
                          </a:solidFill>
                        </a:rPr>
                        <a:t>of the subject matter which is claimed and for which a patent is sought.</a:t>
                      </a:r>
                      <a:endParaRPr lang="en-US" i="0" dirty="0">
                        <a:solidFill>
                          <a:srgbClr val="00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 oath must]</a:t>
                      </a: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Include a statement that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the person executing the oath or declaration believes the named inventor or joint inventors to be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the original inventor or original joint inventors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of the claimed invention in the application </a:t>
                      </a:r>
                      <a:r>
                        <a:rPr lang="en-US" i="0" u="sng" dirty="0" smtClean="0">
                          <a:solidFill>
                            <a:srgbClr val="000000"/>
                          </a:solidFill>
                        </a:rPr>
                        <a:t>for which the oath or declaration is being submitted</a:t>
                      </a:r>
                      <a:r>
                        <a:rPr lang="en-US" i="0" dirty="0" smtClean="0">
                          <a:solidFill>
                            <a:srgbClr val="000000"/>
                          </a:solidFill>
                        </a:rPr>
                        <a:t>;</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3838714955"/>
      </p:ext>
    </p:extLst>
  </p:cSld>
  <p:clrMapOvr>
    <a:masterClrMapping/>
  </p:clrMapOvr>
  <p:timing>
    <p:tnLst>
      <p:par>
        <p:cTn id="1" dur="indefinite" restart="never" nodeType="tmRoot"/>
      </p:par>
    </p:tn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095500" y="444500"/>
            <a:ext cx="6781800" cy="546100"/>
          </a:xfrm>
        </p:spPr>
        <p:txBody>
          <a:bodyPr/>
          <a:lstStyle/>
          <a:p>
            <a:pPr marL="342900" indent="-342900" eaLnBrk="1" hangingPunct="1"/>
            <a:r>
              <a:rPr lang="en-US" sz="4000" dirty="0" smtClean="0">
                <a:solidFill>
                  <a:srgbClr val="000000"/>
                </a:solidFill>
              </a:rPr>
              <a:t>M</a:t>
            </a:r>
            <a:r>
              <a:rPr lang="en-US" sz="2400" dirty="0" smtClean="0">
                <a:solidFill>
                  <a:srgbClr val="000000"/>
                </a:solidFill>
              </a:rPr>
              <a:t>iscellaneous: Mail Stop for PTE’s</a:t>
            </a:r>
          </a:p>
        </p:txBody>
      </p:sp>
      <p:sp>
        <p:nvSpPr>
          <p:cNvPr id="57346" name="Rectangle 3"/>
          <p:cNvSpPr>
            <a:spLocks noGrp="1" noChangeArrowheads="1"/>
          </p:cNvSpPr>
          <p:nvPr>
            <p:ph idx="1"/>
          </p:nvPr>
        </p:nvSpPr>
        <p:spPr>
          <a:xfrm>
            <a:off x="533400" y="1384300"/>
            <a:ext cx="7924800" cy="5076825"/>
          </a:xfrm>
        </p:spPr>
        <p:txBody>
          <a:bodyPr/>
          <a:lstStyle/>
          <a:p>
            <a:pPr marL="952500" lvl="1" indent="-495300" eaLnBrk="1" hangingPunct="1">
              <a:buFontTx/>
              <a:buNone/>
            </a:pPr>
            <a:r>
              <a:rPr lang="en-US" sz="2000" dirty="0" smtClean="0">
                <a:solidFill>
                  <a:srgbClr val="000000"/>
                </a:solidFill>
              </a:rPr>
              <a:t>37 C.F.R. §1.1(e) Patent term extension.</a:t>
            </a:r>
          </a:p>
          <a:p>
            <a:pPr marL="952500" lvl="1" indent="-495300" eaLnBrk="1" hangingPunct="1">
              <a:buFontTx/>
              <a:buNone/>
            </a:pPr>
            <a:endParaRPr lang="en-US" sz="2400" dirty="0" smtClean="0">
              <a:solidFill>
                <a:srgbClr val="000000"/>
              </a:solidFill>
            </a:endParaRPr>
          </a:p>
          <a:p>
            <a:pPr marL="952500" lvl="1" indent="-495300" eaLnBrk="1" hangingPunct="1">
              <a:buFontTx/>
              <a:buNone/>
            </a:pPr>
            <a:r>
              <a:rPr lang="en-US" sz="2400" dirty="0" smtClean="0">
                <a:solidFill>
                  <a:srgbClr val="000000"/>
                </a:solidFill>
              </a:rPr>
              <a:t>Changed/updated the mail stop</a:t>
            </a:r>
          </a:p>
          <a:p>
            <a:pPr marL="952500" lvl="1" indent="-495300" eaLnBrk="1" hangingPunct="1">
              <a:buFontTx/>
              <a:buNone/>
            </a:pPr>
            <a:r>
              <a:rPr lang="en-US" sz="2400" dirty="0" smtClean="0">
                <a:solidFill>
                  <a:srgbClr val="000000"/>
                </a:solidFill>
              </a:rPr>
              <a:t>From: 	Mail Stop Patent Ext</a:t>
            </a:r>
          </a:p>
          <a:p>
            <a:pPr marL="952500" lvl="1" indent="-495300" eaLnBrk="1" hangingPunct="1">
              <a:buFontTx/>
              <a:buNone/>
            </a:pPr>
            <a:r>
              <a:rPr lang="en-US" sz="2400" dirty="0" smtClean="0">
                <a:solidFill>
                  <a:srgbClr val="000000"/>
                </a:solidFill>
              </a:rPr>
              <a:t>To:		Mail Stop Hatch-Waxman PTE</a:t>
            </a:r>
          </a:p>
          <a:p>
            <a:pPr marL="952500" lvl="1" indent="-495300" eaLnBrk="1" hangingPunct="1">
              <a:buFontTx/>
              <a:buNone/>
            </a:pPr>
            <a:endParaRPr lang="en-US" sz="2400" dirty="0" smtClean="0">
              <a:solidFill>
                <a:srgbClr val="000000"/>
              </a:solidFill>
            </a:endParaRPr>
          </a:p>
          <a:p>
            <a:pPr marL="952500" lvl="1" indent="-495300" eaLnBrk="1" hangingPunct="1">
              <a:buFontTx/>
              <a:buNone/>
            </a:pPr>
            <a:r>
              <a:rPr lang="en-US" sz="1800" dirty="0" smtClean="0">
                <a:solidFill>
                  <a:srgbClr val="003300"/>
                </a:solidFill>
              </a:rPr>
              <a:t>PTO comment: When </a:t>
            </a:r>
            <a:r>
              <a:rPr lang="en-US" sz="1800" dirty="0">
                <a:solidFill>
                  <a:srgbClr val="003300"/>
                </a:solidFill>
              </a:rPr>
              <a:t>appropriate, the communication should also be marked to the attention of a particular individual, such as where a decision has been </a:t>
            </a:r>
            <a:r>
              <a:rPr lang="en-US" sz="1800" dirty="0" smtClean="0">
                <a:solidFill>
                  <a:srgbClr val="003300"/>
                </a:solidFill>
              </a:rPr>
              <a:t>rendered.</a:t>
            </a:r>
          </a:p>
          <a:p>
            <a:pPr marL="952500" lvl="1" indent="-495300" eaLnBrk="1" hangingPunct="1">
              <a:buFontTx/>
              <a:buNone/>
            </a:pPr>
            <a:endParaRPr lang="en-US" sz="1800" dirty="0" smtClean="0">
              <a:solidFill>
                <a:srgbClr val="003300"/>
              </a:solidFill>
            </a:endParaRPr>
          </a:p>
          <a:p>
            <a:pPr marL="952500" lvl="1" indent="-495300" eaLnBrk="1" hangingPunct="1">
              <a:buFontTx/>
              <a:buNone/>
            </a:pPr>
            <a:r>
              <a:rPr lang="en-US" sz="2000" i="1" dirty="0" smtClean="0">
                <a:solidFill>
                  <a:srgbClr val="0070C0"/>
                </a:solidFill>
              </a:rPr>
              <a:t>Rem: The initial PTE request must be filed in paper.</a:t>
            </a:r>
          </a:p>
          <a:p>
            <a:pPr marL="952500" lvl="1" indent="-495300" eaLnBrk="1" hangingPunct="1">
              <a:buFontTx/>
              <a:buNone/>
            </a:pPr>
            <a:r>
              <a:rPr lang="en-US" sz="2000" i="1" dirty="0" smtClean="0">
                <a:solidFill>
                  <a:srgbClr val="0070C0"/>
                </a:solidFill>
              </a:rPr>
              <a:t>In comment section PTO says that in general, even EFS-web filings should include the appropriate mail stop.</a:t>
            </a:r>
          </a:p>
          <a:p>
            <a:pPr marL="952500" lvl="1" indent="-495300" eaLnBrk="1" hangingPunct="1">
              <a:buFontTx/>
              <a:buNone/>
            </a:pPr>
            <a:endParaRPr lang="en-US" sz="2400" dirty="0" smtClean="0"/>
          </a:p>
          <a:p>
            <a:pPr marL="952500" lvl="1" indent="-495300" eaLnBrk="1" hangingPunct="1">
              <a:buFontTx/>
              <a:buNone/>
            </a:pPr>
            <a:endParaRPr lang="en-US" sz="2400" dirty="0" smtClean="0"/>
          </a:p>
          <a:p>
            <a:pPr marL="952500" lvl="1" indent="-495300" eaLnBrk="1" hangingPunct="1">
              <a:buFontTx/>
              <a:buNone/>
            </a:pPr>
            <a:endParaRPr lang="en-US" dirty="0" smtClean="0"/>
          </a:p>
          <a:p>
            <a:pPr marL="952500" lvl="1" indent="-495300" eaLnBrk="1" hangingPunct="1">
              <a:buFontTx/>
              <a:buNone/>
            </a:pPr>
            <a:endParaRPr lang="en-US" dirty="0" smtClean="0"/>
          </a:p>
          <a:p>
            <a:pPr marL="952500" lvl="1" indent="-495300" eaLnBrk="1" hangingPunct="1">
              <a:buFontTx/>
              <a:buNone/>
            </a:pPr>
            <a:endParaRPr lang="en-US" dirty="0" smtClean="0"/>
          </a:p>
        </p:txBody>
      </p:sp>
      <p:sp>
        <p:nvSpPr>
          <p:cNvPr id="57356" name="Rectangle 1"/>
          <p:cNvSpPr>
            <a:spLocks noChangeArrowheads="1"/>
          </p:cNvSpPr>
          <p:nvPr/>
        </p:nvSpPr>
        <p:spPr bwMode="auto">
          <a:xfrm>
            <a:off x="1531938" y="3946525"/>
            <a:ext cx="9144000" cy="457200"/>
          </a:xfrm>
          <a:prstGeom prst="rect">
            <a:avLst/>
          </a:prstGeom>
          <a:noFill/>
          <a:ln w="9525">
            <a:noFill/>
            <a:miter lim="800000"/>
            <a:headEnd/>
            <a:tailEnd/>
          </a:ln>
        </p:spPr>
        <p:txBody>
          <a:bodyPr wrap="none" anchor="ctr">
            <a:spAutoFit/>
          </a:bodyPr>
          <a:lstStyle/>
          <a:p>
            <a:endParaRPr lang="en-US" sz="1800">
              <a:solidFill>
                <a:srgbClr val="FFFFFF"/>
              </a:solidFill>
              <a:latin typeface="Arial" charset="0"/>
              <a:cs typeface="Arial" charset="0"/>
            </a:endParaRPr>
          </a:p>
        </p:txBody>
      </p:sp>
    </p:spTree>
    <p:extLst>
      <p:ext uri="{BB962C8B-B14F-4D97-AF65-F5344CB8AC3E}">
        <p14:creationId xmlns:p14="http://schemas.microsoft.com/office/powerpoint/2010/main" val="2877537668"/>
      </p:ext>
    </p:extLst>
  </p:cSld>
  <p:clrMapOvr>
    <a:masterClrMapping/>
  </p:clrMapOvr>
  <p:timing>
    <p:tnLst>
      <p:par>
        <p:cTn id="1" dur="indefinite" restart="never" nodeType="tmRoot"/>
      </p:par>
    </p:tn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§1.63(a)(5) – new subsection</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943187643"/>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r>
                        <a:rPr lang="en-US" baseline="0" dirty="0" smtClean="0">
                          <a:solidFill>
                            <a:srgbClr val="000000"/>
                          </a:solidFill>
                        </a:rPr>
                        <a:t>(none)</a:t>
                      </a:r>
                      <a:endParaRPr lang="en-US" dirty="0" smtClean="0">
                        <a:solidFill>
                          <a:srgbClr val="000000"/>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 oath must]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State that the application was made or was </a:t>
                      </a:r>
                      <a:r>
                        <a:rPr lang="en-US" i="0" u="none" dirty="0" smtClean="0">
                          <a:solidFill>
                            <a:srgbClr val="000000"/>
                          </a:solidFill>
                        </a:rPr>
                        <a:t>authorized to be made </a:t>
                      </a:r>
                      <a:r>
                        <a:rPr lang="en-US" i="0" dirty="0" smtClean="0">
                          <a:solidFill>
                            <a:srgbClr val="000000"/>
                          </a:solidFill>
                        </a:rPr>
                        <a:t>by the inventor;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[This</a:t>
                      </a:r>
                      <a:r>
                        <a:rPr lang="en-US" i="1" baseline="0" dirty="0" smtClean="0">
                          <a:solidFill>
                            <a:srgbClr val="000000"/>
                          </a:solidFill>
                        </a:rPr>
                        <a:t> s</a:t>
                      </a:r>
                      <a:r>
                        <a:rPr lang="en-US" i="1" dirty="0" smtClean="0">
                          <a:solidFill>
                            <a:srgbClr val="000000"/>
                          </a:solidFill>
                        </a:rPr>
                        <a:t>tatement</a:t>
                      </a:r>
                      <a:r>
                        <a:rPr lang="en-US" i="1" baseline="0" dirty="0" smtClean="0">
                          <a:solidFill>
                            <a:srgbClr val="000000"/>
                          </a:solidFill>
                        </a:rPr>
                        <a:t> is required under 35 U.S.C. §115(b)(1).]</a:t>
                      </a:r>
                      <a:endParaRPr lang="en-US" i="1" dirty="0" smtClean="0">
                        <a:solidFill>
                          <a:srgbClr val="00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561897254"/>
      </p:ext>
    </p:extLst>
  </p:cSld>
  <p:clrMapOvr>
    <a:masterClrMapping/>
  </p:clrMapOvr>
  <p:timing>
    <p:tnLst>
      <p:par>
        <p:cTn id="1" dur="indefinite" restart="never" nodeType="tmRoot"/>
      </p:par>
    </p:tnLst>
  </p:timing>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§1.63(a)(6) – new subsection</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344564354"/>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[37 C.F.R. </a:t>
                      </a:r>
                      <a:r>
                        <a:rPr lang="en-US" i="1" baseline="0" dirty="0" smtClean="0">
                          <a:solidFill>
                            <a:srgbClr val="000000"/>
                          </a:solidFill>
                        </a:rPr>
                        <a:t>§1.63(b)(2)]</a:t>
                      </a:r>
                      <a:endParaRPr lang="en-US" i="1" dirty="0" smtClean="0">
                        <a:solidFill>
                          <a:srgbClr val="000000"/>
                        </a:solidFill>
                      </a:endParaRPr>
                    </a:p>
                    <a:p>
                      <a:endParaRPr lang="en-US" dirty="0" smtClean="0">
                        <a:solidFill>
                          <a:srgbClr val="000000"/>
                        </a:solidFill>
                      </a:endParaRPr>
                    </a:p>
                  </a:txBody>
                  <a:tcPr>
                    <a:noFill/>
                  </a:tcPr>
                </a:tc>
                <a:tc>
                  <a:txBody>
                    <a:bodyPr/>
                    <a:lstStyle/>
                    <a:p>
                      <a:r>
                        <a:rPr lang="en-US" dirty="0" smtClean="0">
                          <a:solidFill>
                            <a:srgbClr val="000000"/>
                          </a:solidFill>
                        </a:rPr>
                        <a:t>Amended</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 oath must]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State that the person making the oath or declaration has reviewed and understands the contents of the application </a:t>
                      </a:r>
                      <a:r>
                        <a:rPr lang="en-US" i="0" u="sng" dirty="0" smtClean="0">
                          <a:solidFill>
                            <a:srgbClr val="000000"/>
                          </a:solidFill>
                        </a:rPr>
                        <a:t>for which the oath or declaration is being submitted</a:t>
                      </a:r>
                      <a:r>
                        <a:rPr lang="en-US" i="0" dirty="0" smtClean="0">
                          <a:solidFill>
                            <a:srgbClr val="000000"/>
                          </a:solidFill>
                        </a:rPr>
                        <a:t>, including the claims,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as amended by any amendment specifically referred to in the oath or declaration;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452760660"/>
      </p:ext>
    </p:extLst>
  </p:cSld>
  <p:clrMapOvr>
    <a:masterClrMapping/>
  </p:clrMapOvr>
  <p:timing>
    <p:tnLst>
      <p:par>
        <p:cTn id="1" dur="indefinite" restart="never" nodeType="tmRoot"/>
      </p:par>
    </p:tnLst>
  </p:timing>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§1.63(a)(7) – new subsection</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3570008573"/>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[37 C.F.R. </a:t>
                      </a:r>
                      <a:r>
                        <a:rPr lang="en-US" i="1" baseline="0" dirty="0" smtClean="0">
                          <a:solidFill>
                            <a:srgbClr val="000000"/>
                          </a:solidFill>
                        </a:rPr>
                        <a:t>§1.63(b)(3)]</a:t>
                      </a:r>
                      <a:endParaRPr lang="en-US" i="1" dirty="0" smtClean="0">
                        <a:solidFill>
                          <a:srgbClr val="000000"/>
                        </a:solidFill>
                      </a:endParaRPr>
                    </a:p>
                    <a:p>
                      <a:endParaRPr lang="en-US" dirty="0" smtClean="0">
                        <a:solidFill>
                          <a:srgbClr val="000000"/>
                        </a:solidFill>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 oath must]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State that the person making the oath or declaration</a:t>
                      </a:r>
                      <a:r>
                        <a:rPr lang="en-US" i="0" baseline="0" dirty="0" smtClean="0">
                          <a:solidFill>
                            <a:srgbClr val="000000"/>
                          </a:solidFill>
                        </a:rPr>
                        <a:t> acknowledges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000000"/>
                          </a:solidFill>
                        </a:rPr>
                        <a:t>the duty to disclose to the Office all information known to the person to be material to patentability as defined in §1.56.</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4114637103"/>
      </p:ext>
    </p:extLst>
  </p:cSld>
  <p:clrMapOvr>
    <a:masterClrMapping/>
  </p:clrMapOvr>
  <p:timing>
    <p:tnLst>
      <p:par>
        <p:cTn id="1" dur="indefinite" restart="never" nodeType="tmRoot"/>
      </p:par>
    </p:tnLst>
  </p:timing>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§1.63(b)</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114576116"/>
              </p:ext>
            </p:extLst>
          </p:nvPr>
        </p:nvGraphicFramePr>
        <p:xfrm>
          <a:off x="558800" y="1778000"/>
          <a:ext cx="8026400" cy="484632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r>
                        <a:rPr lang="en-US" baseline="0" dirty="0" smtClean="0">
                          <a:solidFill>
                            <a:srgbClr val="000000"/>
                          </a:solidFill>
                        </a:rPr>
                        <a:t>In addition, . . . the oath or declaration must . . . </a:t>
                      </a:r>
                    </a:p>
                    <a:p>
                      <a:endParaRPr lang="en-US" baseline="0" dirty="0" smtClean="0">
                        <a:solidFill>
                          <a:srgbClr val="000000"/>
                        </a:solidFill>
                      </a:endParaRPr>
                    </a:p>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solidFill>
                            <a:srgbClr val="000000"/>
                          </a:solidFill>
                        </a:rPr>
                        <a:t>Identify the application</a:t>
                      </a:r>
                    </a:p>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endParaRPr lang="en-US" dirty="0" smtClean="0">
                        <a:solidFill>
                          <a:srgbClr val="000000"/>
                        </a:solidFill>
                      </a:endParaRPr>
                    </a:p>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r>
                        <a:rPr lang="en-US" dirty="0" smtClean="0">
                          <a:solidFill>
                            <a:srgbClr val="000000"/>
                          </a:solidFill>
                        </a:rPr>
                        <a:t>State</a:t>
                      </a:r>
                      <a:r>
                        <a:rPr lang="en-US" baseline="0" dirty="0" smtClean="0">
                          <a:solidFill>
                            <a:srgbClr val="000000"/>
                          </a:solidFill>
                        </a:rPr>
                        <a:t> the person making the oath has reviewed and understands . . . </a:t>
                      </a:r>
                    </a:p>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endParaRPr lang="en-US" baseline="0" dirty="0" smtClean="0">
                        <a:solidFill>
                          <a:srgbClr val="000000"/>
                        </a:solidFill>
                      </a:endParaRPr>
                    </a:p>
                    <a:p>
                      <a:pPr marL="342900" marR="0" indent="-3429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solidFill>
                            <a:srgbClr val="000000"/>
                          </a:solidFill>
                        </a:rPr>
                        <a:t>State the person making the oath acknowledges the duty to disclose information . . . </a:t>
                      </a:r>
                      <a:endParaRPr lang="en-US" dirty="0" smtClean="0">
                        <a:solidFill>
                          <a:srgbClr val="000000"/>
                        </a:solidFill>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[now 37 CFR §1.63(a)(3)]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[now 37 CFR §1.63(a)(6)]</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[now 37 CFR §1.63(a)(7)]</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solidFill>
                          <a:srgbClr val="000000"/>
                        </a:solidFill>
                      </a:endParaRPr>
                    </a:p>
                  </a:txBody>
                  <a:tcPr>
                    <a:solidFill>
                      <a:srgbClr val="D3ECEF"/>
                    </a:solidFill>
                  </a:tcPr>
                </a:tc>
              </a:tr>
            </a:tbl>
          </a:graphicData>
        </a:graphic>
      </p:graphicFrame>
    </p:spTree>
    <p:extLst>
      <p:ext uri="{BB962C8B-B14F-4D97-AF65-F5344CB8AC3E}">
        <p14:creationId xmlns:p14="http://schemas.microsoft.com/office/powerpoint/2010/main" val="3557588497"/>
      </p:ext>
    </p:extLst>
  </p:cSld>
  <p:clrMapOvr>
    <a:masterClrMapping/>
  </p:clrMapOvr>
  <p:timing>
    <p:tnLst>
      <p:par>
        <p:cTn id="1" dur="indefinite" restart="never" nodeType="tmRoot"/>
      </p:par>
    </p:tnLst>
  </p:timing>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§1.63(b)</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356618309"/>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r>
                        <a:rPr lang="en-US" i="1" baseline="0" dirty="0" smtClean="0">
                          <a:solidFill>
                            <a:srgbClr val="000000"/>
                          </a:solidFill>
                        </a:rPr>
                        <a:t>[currently 37 CFR §1.63(c)(1)]</a:t>
                      </a:r>
                    </a:p>
                  </a:txBody>
                  <a:tcPr>
                    <a:solidFill>
                      <a:schemeClr val="tx2"/>
                    </a:solidFill>
                  </a:tcPr>
                </a:tc>
                <a:tc>
                  <a:txBody>
                    <a:bodyPr/>
                    <a:lstStyle/>
                    <a:p>
                      <a:r>
                        <a:rPr lang="en-US" i="0" dirty="0" smtClean="0">
                          <a:solidFill>
                            <a:srgbClr val="000000"/>
                          </a:solidFill>
                        </a:rPr>
                        <a:t>NPRM</a:t>
                      </a:r>
                    </a:p>
                    <a:p>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Unless</a:t>
                      </a:r>
                      <a:r>
                        <a:rPr lang="en-US" i="0" baseline="0" dirty="0" smtClean="0">
                          <a:solidFill>
                            <a:srgbClr val="000000"/>
                          </a:solidFill>
                        </a:rPr>
                        <a:t> such information is supplied on an ADS in accordance with §1.76, </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000000"/>
                          </a:solidFill>
                        </a:rPr>
                        <a:t>the oath or declaration must also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000000"/>
                          </a:solidFill>
                        </a:rPr>
                        <a:t>identify for each inventor a mailing address where the inventor customarily receives mail,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000000"/>
                          </a:solidFill>
                        </a:rPr>
                        <a:t>and residence, if the inventor lives at a location different from the mailing address, . . . </a:t>
                      </a:r>
                      <a:endParaRPr lang="en-US" i="0" dirty="0" smtClean="0">
                        <a:solidFill>
                          <a:srgbClr val="000000"/>
                        </a:solidFill>
                      </a:endParaRPr>
                    </a:p>
                  </a:txBody>
                  <a:tcPr>
                    <a:solidFill>
                      <a:srgbClr val="D3ECEF"/>
                    </a:solidFill>
                  </a:tcPr>
                </a:tc>
              </a:tr>
            </a:tbl>
          </a:graphicData>
        </a:graphic>
      </p:graphicFrame>
    </p:spTree>
    <p:extLst>
      <p:ext uri="{BB962C8B-B14F-4D97-AF65-F5344CB8AC3E}">
        <p14:creationId xmlns:p14="http://schemas.microsoft.com/office/powerpoint/2010/main" val="373984245"/>
      </p:ext>
    </p:extLst>
  </p:cSld>
  <p:clrMapOvr>
    <a:masterClrMapping/>
  </p:clrMapOvr>
  <p:timing>
    <p:tnLst>
      <p:par>
        <p:cTn id="1" dur="indefinite" restart="never" nodeType="tmRoot"/>
      </p:par>
    </p:tnLst>
  </p:timing>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§1.63(c)(2)</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173840374"/>
              </p:ext>
            </p:extLst>
          </p:nvPr>
        </p:nvGraphicFramePr>
        <p:xfrm>
          <a:off x="558800" y="1778000"/>
          <a:ext cx="8026400" cy="475488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r>
                        <a:rPr lang="en-US" i="1" baseline="0" dirty="0" smtClean="0">
                          <a:solidFill>
                            <a:srgbClr val="000000"/>
                          </a:solidFill>
                        </a:rPr>
                        <a:t>[the oath must identify]</a:t>
                      </a:r>
                    </a:p>
                    <a:p>
                      <a:endParaRPr lang="en-US" baseline="0" dirty="0" smtClean="0">
                        <a:solidFill>
                          <a:srgbClr val="000000"/>
                        </a:solidFill>
                      </a:endParaRPr>
                    </a:p>
                    <a:p>
                      <a:r>
                        <a:rPr lang="en-US" baseline="0" dirty="0" smtClean="0">
                          <a:solidFill>
                            <a:srgbClr val="000000"/>
                          </a:solidFill>
                        </a:rPr>
                        <a:t>Any foreign application for patent . . . for which a claim for priority is made pursuant to §1.55, </a:t>
                      </a:r>
                    </a:p>
                    <a:p>
                      <a:endParaRPr lang="en-US" baseline="0" dirty="0" smtClean="0">
                        <a:solidFill>
                          <a:srgbClr val="000000"/>
                        </a:solidFill>
                      </a:endParaRPr>
                    </a:p>
                    <a:p>
                      <a:r>
                        <a:rPr lang="en-US" baseline="0" dirty="0" smtClean="0">
                          <a:solidFill>
                            <a:srgbClr val="000000"/>
                          </a:solidFill>
                        </a:rPr>
                        <a:t>and any foreign applications having a filing date before that of the application on which priority is claimed, </a:t>
                      </a:r>
                    </a:p>
                    <a:p>
                      <a:endParaRPr lang="en-US" baseline="0" dirty="0" smtClean="0">
                        <a:solidFill>
                          <a:srgbClr val="000000"/>
                        </a:solidFill>
                      </a:endParaRPr>
                    </a:p>
                    <a:p>
                      <a:r>
                        <a:rPr lang="en-US" baseline="0" dirty="0" smtClean="0">
                          <a:solidFill>
                            <a:srgbClr val="000000"/>
                          </a:solidFill>
                        </a:rPr>
                        <a:t>by specifying the application number, country, day, month, and year of its filing.</a:t>
                      </a:r>
                    </a:p>
                    <a:p>
                      <a:endParaRPr lang="en-US" baseline="0" dirty="0" smtClean="0">
                        <a:solidFill>
                          <a:srgbClr val="000000"/>
                        </a:solidFill>
                      </a:endParaRPr>
                    </a:p>
                    <a:p>
                      <a:endParaRPr lang="en-US" baseline="0" dirty="0" smtClean="0">
                        <a:solidFill>
                          <a:srgbClr val="000000"/>
                        </a:solidFill>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NPRM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[The</a:t>
                      </a:r>
                      <a:r>
                        <a:rPr lang="en-US" i="1" baseline="0" dirty="0" smtClean="0">
                          <a:solidFill>
                            <a:srgbClr val="000000"/>
                          </a:solidFill>
                        </a:rPr>
                        <a:t> requirement to identify the foreign priority in the oath/declaration would be deleted in favor of a requirement that it be identified </a:t>
                      </a:r>
                      <a:r>
                        <a:rPr lang="en-US" i="0" u="sng" baseline="0" dirty="0" smtClean="0">
                          <a:solidFill>
                            <a:srgbClr val="000000"/>
                          </a:solidFill>
                        </a:rPr>
                        <a:t>only</a:t>
                      </a:r>
                      <a:r>
                        <a:rPr lang="en-US" i="1" u="none" baseline="0" dirty="0" smtClean="0">
                          <a:solidFill>
                            <a:srgbClr val="000000"/>
                          </a:solidFill>
                        </a:rPr>
                        <a:t> in</a:t>
                      </a:r>
                      <a:r>
                        <a:rPr lang="en-US" i="1" baseline="0" dirty="0" smtClean="0">
                          <a:solidFill>
                            <a:srgbClr val="000000"/>
                          </a:solidFill>
                        </a:rPr>
                        <a:t> an application data sheet (ADS) – per revised 37 C.F.R. §1.55]</a:t>
                      </a:r>
                      <a:endParaRPr lang="en-US" i="1" dirty="0" smtClean="0">
                        <a:solidFill>
                          <a:srgbClr val="000000"/>
                        </a:solidFill>
                      </a:endParaRPr>
                    </a:p>
                  </a:txBody>
                  <a:tcPr>
                    <a:solidFill>
                      <a:srgbClr val="D3ECEF"/>
                    </a:solidFill>
                  </a:tcPr>
                </a:tc>
              </a:tr>
            </a:tbl>
          </a:graphicData>
        </a:graphic>
      </p:graphicFrame>
    </p:spTree>
    <p:extLst>
      <p:ext uri="{BB962C8B-B14F-4D97-AF65-F5344CB8AC3E}">
        <p14:creationId xmlns:p14="http://schemas.microsoft.com/office/powerpoint/2010/main" val="645430087"/>
      </p:ext>
    </p:extLst>
  </p:cSld>
  <p:clrMapOvr>
    <a:masterClrMapping/>
  </p:clrMapOvr>
  <p:timing>
    <p:tnLst>
      <p:par>
        <p:cTn id="1" dur="indefinite" restart="never" nodeType="tmRoot"/>
      </p:par>
    </p:tnLst>
  </p:timing>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35 </a:t>
            </a:r>
            <a:r>
              <a:rPr lang="en-US" sz="2400" dirty="0"/>
              <a:t>USC </a:t>
            </a:r>
            <a:r>
              <a:rPr lang="en-US" sz="2400" dirty="0" smtClean="0"/>
              <a:t>§115(e) Inventor’s Declaration</a:t>
            </a:r>
            <a:br>
              <a:rPr lang="en-US" sz="2400" dirty="0" smtClean="0"/>
            </a:br>
            <a:r>
              <a:rPr lang="en-US" sz="2400" dirty="0" smtClean="0"/>
              <a:t>§115(b)+(c) Statements Can be Made in Assignments</a:t>
            </a:r>
            <a:r>
              <a:rPr lang="en-US" sz="1800" dirty="0"/>
              <a:t/>
            </a:r>
            <a:br>
              <a:rPr lang="en-US" sz="1800" dirty="0"/>
            </a:br>
            <a:endParaRPr lang="en-US" dirty="0"/>
          </a:p>
        </p:txBody>
      </p:sp>
      <p:sp>
        <p:nvSpPr>
          <p:cNvPr id="48130" name="Content Placeholder 2"/>
          <p:cNvSpPr>
            <a:spLocks noGrp="1"/>
          </p:cNvSpPr>
          <p:nvPr>
            <p:ph idx="1"/>
          </p:nvPr>
        </p:nvSpPr>
        <p:spPr>
          <a:xfrm>
            <a:off x="584200" y="1476375"/>
            <a:ext cx="7924800" cy="5026025"/>
          </a:xfrm>
        </p:spPr>
        <p:txBody>
          <a:bodyPr/>
          <a:lstStyle/>
          <a:p>
            <a:pPr marL="0" indent="0" eaLnBrk="1" hangingPunct="1">
              <a:buFontTx/>
              <a:buNone/>
            </a:pPr>
            <a:r>
              <a:rPr lang="en-US" sz="2400" dirty="0" smtClean="0">
                <a:solidFill>
                  <a:srgbClr val="000000"/>
                </a:solidFill>
              </a:rPr>
              <a:t>In some instances, an assignment of record might replace the inventor’s declaration:</a:t>
            </a:r>
          </a:p>
          <a:p>
            <a:pPr marL="0" indent="0" eaLnBrk="1" hangingPunct="1">
              <a:buFontTx/>
              <a:buNone/>
            </a:pPr>
            <a:endParaRPr lang="en-US" sz="2400" dirty="0" smtClean="0">
              <a:solidFill>
                <a:srgbClr val="000000"/>
              </a:solidFill>
            </a:endParaRPr>
          </a:p>
          <a:p>
            <a:pPr marL="0" indent="0" eaLnBrk="1" hangingPunct="1">
              <a:buFontTx/>
              <a:buNone/>
            </a:pPr>
            <a:r>
              <a:rPr lang="en-US" sz="2400" dirty="0" smtClean="0">
                <a:solidFill>
                  <a:srgbClr val="000000"/>
                </a:solidFill>
              </a:rPr>
              <a:t>35 U.S.C. §115(e): An individual who is under an obligation of assignment of an application may include the required statements under subsection (b) and (c) in the inventor’s assignment, in lieu of filing such statements separately.</a:t>
            </a:r>
          </a:p>
          <a:p>
            <a:pPr marL="0" indent="0" eaLnBrk="1" hangingPunct="1">
              <a:buFontTx/>
              <a:buNone/>
            </a:pPr>
            <a:endParaRPr lang="en-US" sz="2400" dirty="0" smtClean="0">
              <a:solidFill>
                <a:srgbClr val="000000"/>
              </a:solidFill>
            </a:endParaRPr>
          </a:p>
          <a:p>
            <a:pPr marL="0" indent="0" eaLnBrk="1" hangingPunct="1">
              <a:buFontTx/>
              <a:buNone/>
            </a:pPr>
            <a:endParaRPr lang="en-US" sz="2400" dirty="0" smtClean="0"/>
          </a:p>
          <a:p>
            <a:pPr marL="0" indent="0"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§1.63(c)(1)</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995451041"/>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208280"/>
                <a:gridCol w="7818120"/>
              </a:tblGrid>
              <a:tr h="4330700">
                <a:tc>
                  <a:txBody>
                    <a:bodyPr/>
                    <a:lstStyle/>
                    <a:p>
                      <a:endParaRPr lang="en-US" baseline="0" dirty="0" smtClean="0">
                        <a:solidFill>
                          <a:srgbClr val="000000"/>
                        </a:solidFill>
                      </a:endParaRPr>
                    </a:p>
                    <a:p>
                      <a:endParaRPr lang="en-US" baseline="0" dirty="0" smtClean="0">
                        <a:solidFill>
                          <a:srgbClr val="000000"/>
                        </a:solidFill>
                      </a:endParaRPr>
                    </a:p>
                  </a:txBody>
                  <a:tcPr>
                    <a:solidFill>
                      <a:schemeClr val="tx2"/>
                    </a:solidFill>
                  </a:tcPr>
                </a:tc>
                <a:tc>
                  <a:txBody>
                    <a:bodyPr/>
                    <a:lstStyle/>
                    <a:p>
                      <a:r>
                        <a:rPr lang="en-US" dirty="0" smtClean="0">
                          <a:solidFill>
                            <a:srgbClr val="000000"/>
                          </a:solidFill>
                        </a:rPr>
                        <a:t>Amended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rPr>
                        <a:t>An</a:t>
                      </a:r>
                      <a:r>
                        <a:rPr lang="en-US" i="0" baseline="0" dirty="0" smtClean="0">
                          <a:solidFill>
                            <a:srgbClr val="000000"/>
                          </a:solidFill>
                        </a:rPr>
                        <a:t> assignment may also include the oath or declaration . . . if:</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r>
                        <a:rPr lang="en-US" i="0" baseline="0" dirty="0" smtClean="0">
                          <a:solidFill>
                            <a:srgbClr val="000000"/>
                          </a:solidFill>
                        </a:rPr>
                        <a:t>The assignment contains the information and statements required under paragraphs (a) and (b) of this section; and</a:t>
                      </a: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endParaRPr lang="en-US" i="0" baseline="0" dirty="0" smtClean="0">
                        <a:solidFill>
                          <a:srgbClr val="000000"/>
                        </a:solidFill>
                      </a:endParaRP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r>
                        <a:rPr lang="en-US" i="0" baseline="0" dirty="0" smtClean="0">
                          <a:solidFill>
                            <a:srgbClr val="000000"/>
                          </a:solidFill>
                        </a:rPr>
                        <a:t>A copy of the assignment is filed in the application and recorded as provided for in part 3 of this chapter.</a:t>
                      </a: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endParaRPr lang="en-US" i="0" baseline="0" dirty="0" smtClean="0">
                        <a:solidFill>
                          <a:srgbClr val="000000"/>
                        </a:solidFill>
                      </a:endParaRP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txBody>
                  <a:tcPr>
                    <a:solidFill>
                      <a:srgbClr val="FFFF99"/>
                    </a:solidFill>
                  </a:tcPr>
                </a:tc>
              </a:tr>
            </a:tbl>
          </a:graphicData>
        </a:graphic>
      </p:graphicFrame>
    </p:spTree>
    <p:extLst>
      <p:ext uri="{BB962C8B-B14F-4D97-AF65-F5344CB8AC3E}">
        <p14:creationId xmlns:p14="http://schemas.microsoft.com/office/powerpoint/2010/main" val="701380219"/>
      </p:ext>
    </p:extLst>
  </p:cSld>
  <p:clrMapOvr>
    <a:masterClrMapping/>
  </p:clrMapOvr>
  <p:timing>
    <p:tnLst>
      <p:par>
        <p:cTn id="1" dur="indefinite" restart="never" nodeType="tmRoot"/>
      </p:par>
    </p:tnLst>
  </p:timing>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§3.31</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314398236"/>
              </p:ext>
            </p:extLst>
          </p:nvPr>
        </p:nvGraphicFramePr>
        <p:xfrm>
          <a:off x="558800" y="1778000"/>
          <a:ext cx="8026400" cy="4480560"/>
        </p:xfrm>
        <a:graphic>
          <a:graphicData uri="http://schemas.openxmlformats.org/drawingml/2006/table">
            <a:tbl>
              <a:tblPr firstRow="1" bandRow="1">
                <a:tableStyleId>{5C22544A-7EE6-4342-B048-85BDC9FD1C3A}</a:tableStyleId>
              </a:tblPr>
              <a:tblGrid>
                <a:gridCol w="208280"/>
                <a:gridCol w="7818120"/>
              </a:tblGrid>
              <a:tr h="4330700">
                <a:tc>
                  <a:txBody>
                    <a:bodyPr/>
                    <a:lstStyle/>
                    <a:p>
                      <a:endParaRPr lang="en-US" baseline="0" dirty="0" smtClean="0">
                        <a:solidFill>
                          <a:srgbClr val="000000"/>
                        </a:solidFill>
                      </a:endParaRPr>
                    </a:p>
                    <a:p>
                      <a:endParaRPr lang="en-US" baseline="0" dirty="0" smtClean="0">
                        <a:solidFill>
                          <a:srgbClr val="000000"/>
                        </a:solidFill>
                      </a:endParaRPr>
                    </a:p>
                  </a:txBody>
                  <a:tcPr>
                    <a:solidFill>
                      <a:schemeClr val="tx2"/>
                    </a:solidFill>
                  </a:tcPr>
                </a:tc>
                <a:tc>
                  <a:txBody>
                    <a:bodyPr/>
                    <a:lstStyle/>
                    <a:p>
                      <a:r>
                        <a:rPr lang="en-US" dirty="0" smtClean="0">
                          <a:solidFill>
                            <a:srgbClr val="000000"/>
                          </a:solidFill>
                        </a:rPr>
                        <a:t>Amended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000000"/>
                          </a:solidFill>
                        </a:rPr>
                        <a:t>Would require that an assignment submitted for a dual purpose (i.e., assignment of rights and also as the inventor’s declaration) be clearly identified as such,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rgbClr val="000000"/>
                          </a:solidFill>
                        </a:rPr>
                        <a:t>Example: </a:t>
                      </a:r>
                      <a:r>
                        <a:rPr lang="en-US" i="0" u="sng" baseline="0" dirty="0" smtClean="0">
                          <a:solidFill>
                            <a:srgbClr val="000000"/>
                          </a:solidFill>
                        </a:rPr>
                        <a:t>use of a check-box</a:t>
                      </a:r>
                      <a:r>
                        <a:rPr lang="en-US" i="0" u="none" baseline="0" dirty="0" smtClean="0">
                          <a:solidFill>
                            <a:srgbClr val="000000"/>
                          </a:solidFill>
                        </a:rPr>
                        <a:t> o</a:t>
                      </a:r>
                      <a:r>
                        <a:rPr lang="en-US" i="0" baseline="0" dirty="0" smtClean="0">
                          <a:solidFill>
                            <a:srgbClr val="000000"/>
                          </a:solidFill>
                        </a:rPr>
                        <a:t>n the assignment cover sheet, to alert the Office</a:t>
                      </a: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endParaRPr lang="en-US" i="0" baseline="0" dirty="0" smtClean="0">
                        <a:solidFill>
                          <a:srgbClr val="000000"/>
                        </a:solidFill>
                      </a:endParaRPr>
                    </a:p>
                    <a:p>
                      <a:pPr marL="400050" marR="0" indent="-400050" algn="l" defTabSz="914400" rtl="0" eaLnBrk="1" fontAlgn="auto" latinLnBrk="0" hangingPunct="1">
                        <a:lnSpc>
                          <a:spcPct val="100000"/>
                        </a:lnSpc>
                        <a:spcBef>
                          <a:spcPts val="0"/>
                        </a:spcBef>
                        <a:spcAft>
                          <a:spcPts val="0"/>
                        </a:spcAft>
                        <a:buClrTx/>
                        <a:buSzTx/>
                        <a:buFontTx/>
                        <a:buAutoNum type="romanLcParenBoth"/>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rgbClr val="000000"/>
                          </a:solidFill>
                        </a:rPr>
                        <a:t>[The assignment may be sent for recording at the same time it is being submitted in the application, provided applicant makes a statement to that effect.]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txBody>
                  <a:tcPr>
                    <a:solidFill>
                      <a:srgbClr val="FFFF99"/>
                    </a:solidFill>
                  </a:tcPr>
                </a:tc>
              </a:tr>
            </a:tbl>
          </a:graphicData>
        </a:graphic>
      </p:graphicFrame>
    </p:spTree>
    <p:extLst>
      <p:ext uri="{BB962C8B-B14F-4D97-AF65-F5344CB8AC3E}">
        <p14:creationId xmlns:p14="http://schemas.microsoft.com/office/powerpoint/2010/main" val="303343838"/>
      </p:ext>
    </p:extLst>
  </p:cSld>
  <p:clrMapOvr>
    <a:masterClrMapping/>
  </p:clrMapOvr>
  <p:timing>
    <p:tnLst>
      <p:par>
        <p:cTn id="1" dur="indefinite" restart="never" nodeType="tmRoot"/>
      </p:par>
    </p:tnLst>
  </p:timing>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Inventors’ Declaration Made in Assignment</a:t>
            </a:r>
            <a:r>
              <a:rPr lang="en-US" sz="1800" dirty="0"/>
              <a:t/>
            </a:r>
            <a:br>
              <a:rPr lang="en-US" sz="1800" dirty="0"/>
            </a:br>
            <a:endParaRPr lang="en-US" dirty="0"/>
          </a:p>
        </p:txBody>
      </p:sp>
      <p:sp>
        <p:nvSpPr>
          <p:cNvPr id="48130" name="Content Placeholder 2"/>
          <p:cNvSpPr>
            <a:spLocks noGrp="1"/>
          </p:cNvSpPr>
          <p:nvPr>
            <p:ph idx="1"/>
          </p:nvPr>
        </p:nvSpPr>
        <p:spPr>
          <a:xfrm>
            <a:off x="584200" y="1476375"/>
            <a:ext cx="7924800" cy="5026025"/>
          </a:xfrm>
          <a:ln>
            <a:solidFill>
              <a:srgbClr val="000000"/>
            </a:solidFill>
          </a:ln>
        </p:spPr>
        <p:txBody>
          <a:bodyPr/>
          <a:lstStyle/>
          <a:p>
            <a:pPr marL="0" indent="0" eaLnBrk="1" hangingPunct="1">
              <a:buFontTx/>
              <a:buNone/>
            </a:pPr>
            <a:endParaRPr lang="en-US" sz="2400" dirty="0" smtClean="0">
              <a:solidFill>
                <a:srgbClr val="000000"/>
              </a:solidFill>
            </a:endParaRPr>
          </a:p>
          <a:p>
            <a:pPr marL="0" indent="0" eaLnBrk="1" hangingPunct="1">
              <a:buFontTx/>
              <a:buNone/>
            </a:pPr>
            <a:endParaRPr lang="en-US" sz="2400" dirty="0" smtClean="0">
              <a:solidFill>
                <a:srgbClr val="000000"/>
              </a:solidFill>
            </a:endParaRPr>
          </a:p>
          <a:p>
            <a:pPr marL="0" indent="0" eaLnBrk="1" hangingPunct="1">
              <a:buFontTx/>
              <a:buNone/>
            </a:pPr>
            <a:r>
              <a:rPr lang="en-US" sz="2000" b="1" dirty="0" smtClean="0">
                <a:solidFill>
                  <a:srgbClr val="00B050"/>
                </a:solidFill>
              </a:rPr>
              <a:t>Possible complication: </a:t>
            </a:r>
          </a:p>
          <a:p>
            <a:pPr marL="0" indent="0" eaLnBrk="1" hangingPunct="1">
              <a:buFontTx/>
              <a:buNone/>
            </a:pPr>
            <a:endParaRPr lang="en-US" sz="2000" b="1" dirty="0">
              <a:solidFill>
                <a:srgbClr val="00B050"/>
              </a:solidFill>
            </a:endParaRPr>
          </a:p>
          <a:p>
            <a:pPr marL="0" indent="0" eaLnBrk="1" hangingPunct="1">
              <a:buFontTx/>
              <a:buNone/>
            </a:pPr>
            <a:r>
              <a:rPr lang="en-US" sz="2000" b="1" dirty="0" smtClean="0">
                <a:solidFill>
                  <a:srgbClr val="00B050"/>
                </a:solidFill>
              </a:rPr>
              <a:t>Some assignment forms may not list the names of all the other inventors in the body of the form. </a:t>
            </a:r>
          </a:p>
          <a:p>
            <a:pPr marL="0" indent="0" eaLnBrk="1" hangingPunct="1">
              <a:buFontTx/>
              <a:buNone/>
            </a:pPr>
            <a:endParaRPr lang="en-US" sz="2000" b="1" dirty="0">
              <a:solidFill>
                <a:srgbClr val="00B050"/>
              </a:solidFill>
            </a:endParaRPr>
          </a:p>
          <a:p>
            <a:pPr marL="0" indent="0" eaLnBrk="1" hangingPunct="1">
              <a:buFontTx/>
              <a:buNone/>
            </a:pPr>
            <a:r>
              <a:rPr lang="en-US" sz="2000" b="1" dirty="0" smtClean="0">
                <a:solidFill>
                  <a:srgbClr val="00B050"/>
                </a:solidFill>
              </a:rPr>
              <a:t>Assignment must be sure to list ALL inventors within the body of the </a:t>
            </a:r>
            <a:r>
              <a:rPr lang="en-US" sz="2000" b="1" dirty="0" smtClean="0">
                <a:solidFill>
                  <a:srgbClr val="00B050"/>
                </a:solidFill>
              </a:rPr>
              <a:t>assignment document part </a:t>
            </a:r>
            <a:r>
              <a:rPr lang="en-US" sz="2000" b="1" dirty="0" smtClean="0">
                <a:solidFill>
                  <a:srgbClr val="00B050"/>
                </a:solidFill>
              </a:rPr>
              <a:t>that is intended to be the </a:t>
            </a:r>
            <a:r>
              <a:rPr lang="en-US" sz="2000" b="1" dirty="0" smtClean="0">
                <a:solidFill>
                  <a:srgbClr val="00B050"/>
                </a:solidFill>
              </a:rPr>
              <a:t>declaration section.</a:t>
            </a:r>
            <a:endParaRPr lang="en-US" sz="2000" b="1" dirty="0" smtClean="0">
              <a:solidFill>
                <a:srgbClr val="00B050"/>
              </a:solidFill>
            </a:endParaRPr>
          </a:p>
          <a:p>
            <a:pPr marL="0" indent="0" eaLnBrk="1" hangingPunct="1">
              <a:buFontTx/>
              <a:buNone/>
            </a:pPr>
            <a:endParaRPr lang="en-US" sz="2400" dirty="0" smtClean="0"/>
          </a:p>
          <a:p>
            <a:pPr marL="0" indent="0" eaLnBrk="1" hangingPunct="1">
              <a:buFontTx/>
              <a:buNone/>
            </a:pPr>
            <a:endParaRPr lang="en-US" sz="2400" dirty="0" smtClean="0"/>
          </a:p>
        </p:txBody>
      </p:sp>
    </p:spTree>
    <p:extLst>
      <p:ext uri="{BB962C8B-B14F-4D97-AF65-F5344CB8AC3E}">
        <p14:creationId xmlns:p14="http://schemas.microsoft.com/office/powerpoint/2010/main" val="2723487009"/>
      </p:ext>
    </p:extLst>
  </p:cSld>
  <p:clrMapOvr>
    <a:masterClrMapping/>
  </p:clrMapOvr>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095500" y="444500"/>
            <a:ext cx="6781800" cy="546100"/>
          </a:xfrm>
        </p:spPr>
        <p:txBody>
          <a:bodyPr/>
          <a:lstStyle/>
          <a:p>
            <a:pPr marL="342900" indent="-342900" eaLnBrk="1" hangingPunct="1"/>
            <a:r>
              <a:rPr lang="en-US" sz="4000" dirty="0" smtClean="0">
                <a:solidFill>
                  <a:srgbClr val="000000"/>
                </a:solidFill>
              </a:rPr>
              <a:t>M</a:t>
            </a:r>
            <a:r>
              <a:rPr lang="en-US" sz="2400" dirty="0" smtClean="0">
                <a:solidFill>
                  <a:srgbClr val="000000"/>
                </a:solidFill>
              </a:rPr>
              <a:t>iscellaneous: Credit card payments in patent cases</a:t>
            </a:r>
          </a:p>
        </p:txBody>
      </p:sp>
      <p:sp>
        <p:nvSpPr>
          <p:cNvPr id="57346" name="Rectangle 3"/>
          <p:cNvSpPr>
            <a:spLocks noGrp="1" noChangeArrowheads="1"/>
          </p:cNvSpPr>
          <p:nvPr>
            <p:ph idx="1"/>
          </p:nvPr>
        </p:nvSpPr>
        <p:spPr>
          <a:xfrm>
            <a:off x="647700" y="1528365"/>
            <a:ext cx="4489450" cy="4836319"/>
          </a:xfrm>
        </p:spPr>
        <p:txBody>
          <a:bodyPr/>
          <a:lstStyle/>
          <a:p>
            <a:pPr marL="952500" lvl="1" indent="-495300" eaLnBrk="1" hangingPunct="1">
              <a:buFontTx/>
              <a:buNone/>
            </a:pPr>
            <a:r>
              <a:rPr lang="en-US" sz="2000" dirty="0" smtClean="0">
                <a:solidFill>
                  <a:srgbClr val="000000"/>
                </a:solidFill>
              </a:rPr>
              <a:t>NPRM 37 C.F.R. §1.4(e)</a:t>
            </a:r>
          </a:p>
          <a:p>
            <a:pPr marL="952500" lvl="1" indent="-495300" eaLnBrk="1" hangingPunct="1">
              <a:buFontTx/>
              <a:buNone/>
            </a:pPr>
            <a:endParaRPr lang="en-US" sz="2000" dirty="0" smtClean="0">
              <a:solidFill>
                <a:srgbClr val="000000"/>
              </a:solidFill>
            </a:endParaRPr>
          </a:p>
          <a:p>
            <a:pPr marL="952500" lvl="1" indent="-495300" eaLnBrk="1" hangingPunct="1">
              <a:buFontTx/>
              <a:buNone/>
            </a:pPr>
            <a:r>
              <a:rPr lang="en-US" sz="2000" dirty="0" smtClean="0">
                <a:solidFill>
                  <a:srgbClr val="000000"/>
                </a:solidFill>
              </a:rPr>
              <a:t>Correspondence requiring a person’s signature and relating to </a:t>
            </a:r>
          </a:p>
          <a:p>
            <a:pPr marL="952500" lvl="1" indent="-495300" eaLnBrk="1" hangingPunct="1">
              <a:buFontTx/>
              <a:buNone/>
            </a:pPr>
            <a:r>
              <a:rPr lang="en-US" sz="2000" dirty="0" smtClean="0">
                <a:solidFill>
                  <a:srgbClr val="000000"/>
                </a:solidFill>
              </a:rPr>
              <a:t>“</a:t>
            </a:r>
            <a:r>
              <a:rPr lang="en-US" sz="2000" i="1" dirty="0" smtClean="0">
                <a:solidFill>
                  <a:srgbClr val="000000"/>
                </a:solidFill>
              </a:rPr>
              <a:t>payment by credit card in patent cases . . . </a:t>
            </a:r>
            <a:r>
              <a:rPr lang="en-US" sz="2000" dirty="0" smtClean="0">
                <a:solidFill>
                  <a:srgbClr val="000000"/>
                </a:solidFill>
              </a:rPr>
              <a:t>” </a:t>
            </a:r>
          </a:p>
          <a:p>
            <a:pPr marL="952500" lvl="1" indent="-495300" eaLnBrk="1" hangingPunct="1">
              <a:buFontTx/>
              <a:buNone/>
            </a:pPr>
            <a:r>
              <a:rPr lang="en-US" sz="2000" dirty="0" smtClean="0">
                <a:solidFill>
                  <a:srgbClr val="000000"/>
                </a:solidFill>
              </a:rPr>
              <a:t>must be submitted with:</a:t>
            </a:r>
          </a:p>
          <a:p>
            <a:pPr marL="952500" lvl="1" indent="-495300" eaLnBrk="1" hangingPunct="1">
              <a:buFontTx/>
              <a:buNone/>
            </a:pPr>
            <a:r>
              <a:rPr lang="en-US" sz="2000" b="1" dirty="0" smtClean="0">
                <a:solidFill>
                  <a:srgbClr val="000000"/>
                </a:solidFill>
              </a:rPr>
              <a:t>an original handwritten signature </a:t>
            </a:r>
          </a:p>
          <a:p>
            <a:pPr marL="952500" lvl="1" indent="-495300" eaLnBrk="1" hangingPunct="1">
              <a:buFontTx/>
              <a:buNone/>
            </a:pPr>
            <a:r>
              <a:rPr lang="en-US" sz="2000" dirty="0" smtClean="0">
                <a:solidFill>
                  <a:srgbClr val="000000"/>
                </a:solidFill>
              </a:rPr>
              <a:t>personally signed in permanent dark ink or its equivalent by that person</a:t>
            </a:r>
            <a:r>
              <a:rPr lang="en-US" sz="1800" dirty="0" smtClean="0">
                <a:solidFill>
                  <a:srgbClr val="000000"/>
                </a:solidFill>
              </a:rPr>
              <a:t>.</a:t>
            </a:r>
          </a:p>
          <a:p>
            <a:pPr marL="952500" lvl="1" indent="-495300" eaLnBrk="1" hangingPunct="1">
              <a:buFontTx/>
              <a:buNone/>
            </a:pPr>
            <a:endParaRPr lang="en-US" sz="1800" dirty="0" smtClean="0"/>
          </a:p>
          <a:p>
            <a:pPr marL="952500" lvl="1" indent="-495300" eaLnBrk="1" hangingPunct="1">
              <a:buFontTx/>
              <a:buNone/>
            </a:pPr>
            <a:endParaRPr lang="en-US" sz="2400" dirty="0" smtClean="0"/>
          </a:p>
          <a:p>
            <a:pPr marL="952500" lvl="1" indent="-495300" eaLnBrk="1" hangingPunct="1">
              <a:buFontTx/>
              <a:buNone/>
            </a:pPr>
            <a:endParaRPr lang="en-US" sz="2400" dirty="0" smtClean="0"/>
          </a:p>
          <a:p>
            <a:pPr marL="952500" lvl="1" indent="-495300" eaLnBrk="1" hangingPunct="1">
              <a:buFontTx/>
              <a:buNone/>
            </a:pPr>
            <a:endParaRPr lang="en-US" dirty="0" smtClean="0"/>
          </a:p>
          <a:p>
            <a:pPr marL="952500" lvl="1" indent="-495300" eaLnBrk="1" hangingPunct="1">
              <a:buFontTx/>
              <a:buNone/>
            </a:pPr>
            <a:endParaRPr lang="en-US" dirty="0" smtClean="0"/>
          </a:p>
          <a:p>
            <a:pPr marL="952500" lvl="1" indent="-495300" eaLnBrk="1" hangingPunct="1">
              <a:buFontTx/>
              <a:buNone/>
            </a:pPr>
            <a:endParaRPr lang="en-US" dirty="0" smtClean="0"/>
          </a:p>
        </p:txBody>
      </p:sp>
      <p:sp>
        <p:nvSpPr>
          <p:cNvPr id="57356" name="Rectangle 1"/>
          <p:cNvSpPr>
            <a:spLocks noChangeArrowheads="1"/>
          </p:cNvSpPr>
          <p:nvPr/>
        </p:nvSpPr>
        <p:spPr bwMode="auto">
          <a:xfrm>
            <a:off x="1531938" y="3946525"/>
            <a:ext cx="9144000" cy="457200"/>
          </a:xfrm>
          <a:prstGeom prst="rect">
            <a:avLst/>
          </a:prstGeom>
          <a:noFill/>
          <a:ln w="9525">
            <a:noFill/>
            <a:miter lim="800000"/>
            <a:headEnd/>
            <a:tailEnd/>
          </a:ln>
        </p:spPr>
        <p:txBody>
          <a:bodyPr wrap="none" anchor="ctr">
            <a:spAutoFit/>
          </a:bodyPr>
          <a:lstStyle/>
          <a:p>
            <a:endParaRPr lang="en-US" sz="1800">
              <a:solidFill>
                <a:srgbClr val="FFFFFF"/>
              </a:solidFill>
              <a:latin typeface="Arial" charset="0"/>
              <a:cs typeface="Arial" charset="0"/>
            </a:endParaRPr>
          </a:p>
        </p:txBody>
      </p:sp>
      <p:sp>
        <p:nvSpPr>
          <p:cNvPr id="2" name="Rectangle 1"/>
          <p:cNvSpPr/>
          <p:nvPr/>
        </p:nvSpPr>
        <p:spPr>
          <a:xfrm>
            <a:off x="4953000" y="1438146"/>
            <a:ext cx="3606800" cy="5016758"/>
          </a:xfrm>
          <a:prstGeom prst="rect">
            <a:avLst/>
          </a:prstGeom>
        </p:spPr>
        <p:txBody>
          <a:bodyPr wrap="square">
            <a:spAutoFit/>
          </a:bodyPr>
          <a:lstStyle/>
          <a:p>
            <a:pPr marL="952500" lvl="1" indent="-495300" eaLnBrk="1" hangingPunct="1">
              <a:buFontTx/>
              <a:buNone/>
            </a:pPr>
            <a:r>
              <a:rPr lang="en-US" sz="2000" b="1" i="1" dirty="0" smtClean="0">
                <a:solidFill>
                  <a:srgbClr val="00B0F0"/>
                </a:solidFill>
              </a:rPr>
              <a:t>The comment states that the rule is being amended to “require” that payment by credit card in patent cases MAY ONLY be submitted with an original handwritten signature. </a:t>
            </a:r>
          </a:p>
          <a:p>
            <a:pPr marL="952500" lvl="1" indent="-495300" eaLnBrk="1" hangingPunct="1">
              <a:buFontTx/>
              <a:buNone/>
            </a:pPr>
            <a:endParaRPr lang="en-US" sz="2000" b="1" i="1" dirty="0">
              <a:solidFill>
                <a:srgbClr val="00B0F0"/>
              </a:solidFill>
            </a:endParaRPr>
          </a:p>
          <a:p>
            <a:pPr marL="952500" lvl="1" indent="-495300" eaLnBrk="1" hangingPunct="1">
              <a:buFontTx/>
              <a:buNone/>
            </a:pPr>
            <a:r>
              <a:rPr lang="en-US" sz="2000" b="1" i="1" dirty="0" smtClean="0">
                <a:solidFill>
                  <a:srgbClr val="00B0F0"/>
                </a:solidFill>
              </a:rPr>
              <a:t>No more EFS-web credit </a:t>
            </a:r>
            <a:r>
              <a:rPr lang="en-US" sz="2000" b="1" i="1" dirty="0">
                <a:solidFill>
                  <a:srgbClr val="00B0F0"/>
                </a:solidFill>
              </a:rPr>
              <a:t>card payments for prosecution fees</a:t>
            </a:r>
            <a:r>
              <a:rPr lang="en-US" sz="2000" b="1" i="1" dirty="0" smtClean="0">
                <a:solidFill>
                  <a:srgbClr val="00B0F0"/>
                </a:solidFill>
              </a:rPr>
              <a:t>??</a:t>
            </a:r>
          </a:p>
          <a:p>
            <a:pPr marL="952500" lvl="1" indent="-495300" eaLnBrk="1" hangingPunct="1">
              <a:buFontTx/>
              <a:buNone/>
            </a:pPr>
            <a:r>
              <a:rPr lang="en-US" sz="2000" b="1" i="1" dirty="0">
                <a:solidFill>
                  <a:srgbClr val="00B0F0"/>
                </a:solidFill>
              </a:rPr>
              <a:t>What about patent assignment recordation fees? </a:t>
            </a:r>
            <a:endParaRPr lang="en-US" sz="2000" b="1" i="1" dirty="0" smtClean="0">
              <a:solidFill>
                <a:srgbClr val="00B0F0"/>
              </a:solidFill>
            </a:endParaRPr>
          </a:p>
          <a:p>
            <a:pPr marL="952500" lvl="1" indent="-495300" eaLnBrk="1" hangingPunct="1">
              <a:buFontTx/>
              <a:buNone/>
            </a:pPr>
            <a:r>
              <a:rPr lang="en-US" sz="2000" b="1" i="1" dirty="0" smtClean="0">
                <a:solidFill>
                  <a:srgbClr val="00B0F0"/>
                </a:solidFill>
              </a:rPr>
              <a:t>Maintenance </a:t>
            </a:r>
            <a:r>
              <a:rPr lang="en-US" sz="2000" b="1" i="1" dirty="0">
                <a:solidFill>
                  <a:srgbClr val="00B0F0"/>
                </a:solidFill>
              </a:rPr>
              <a:t>fees?</a:t>
            </a:r>
          </a:p>
        </p:txBody>
      </p:sp>
    </p:spTree>
    <p:extLst>
      <p:ext uri="{BB962C8B-B14F-4D97-AF65-F5344CB8AC3E}">
        <p14:creationId xmlns:p14="http://schemas.microsoft.com/office/powerpoint/2010/main" val="4067776052"/>
      </p:ext>
    </p:extLst>
  </p:cSld>
  <p:clrMapOvr>
    <a:masterClrMapping/>
  </p:clrMapOvr>
  <p:timing>
    <p:tnLst>
      <p:par>
        <p:cTn id="1" dur="indefinite" restart="never" nodeType="tmRoot"/>
      </p:par>
    </p:tnLst>
  </p:timing>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§1.63(d)(1)</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428484347"/>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r>
                        <a:rPr lang="en-US" baseline="0" dirty="0" smtClean="0">
                          <a:solidFill>
                            <a:srgbClr val="000000"/>
                          </a:solidFill>
                        </a:rPr>
                        <a:t>A newly executed oath or declaration is not required . . . </a:t>
                      </a:r>
                    </a:p>
                    <a:p>
                      <a:endParaRPr lang="en-US" baseline="0" dirty="0" smtClean="0">
                        <a:solidFill>
                          <a:srgbClr val="000000"/>
                        </a:solidFill>
                      </a:endParaRPr>
                    </a:p>
                    <a:p>
                      <a:r>
                        <a:rPr lang="en-US" baseline="0" dirty="0" smtClean="0">
                          <a:solidFill>
                            <a:srgbClr val="000000"/>
                          </a:solidFill>
                        </a:rPr>
                        <a:t>in a continuation or divisional application, </a:t>
                      </a: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provided that:</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endParaRPr lang="en-US" dirty="0" smtClean="0">
                        <a:solidFill>
                          <a:srgbClr val="000000"/>
                        </a:solidFill>
                      </a:endParaRPr>
                    </a:p>
                    <a:p>
                      <a:r>
                        <a:rPr lang="en-US" dirty="0" smtClean="0">
                          <a:solidFill>
                            <a:srgbClr val="000000"/>
                          </a:solidFill>
                        </a:rPr>
                        <a:t>A newly executed inventor oath or declaration</a:t>
                      </a:r>
                      <a:r>
                        <a:rPr lang="en-US" baseline="0" dirty="0" smtClean="0">
                          <a:solidFill>
                            <a:srgbClr val="000000"/>
                          </a:solidFill>
                        </a:rPr>
                        <a:t> . . . Is not required . . . </a:t>
                      </a:r>
                    </a:p>
                    <a:p>
                      <a:endParaRPr lang="en-US" baseline="0" dirty="0" smtClean="0">
                        <a:solidFill>
                          <a:srgbClr val="000000"/>
                        </a:solidFill>
                      </a:endParaRPr>
                    </a:p>
                    <a:p>
                      <a:r>
                        <a:rPr lang="en-US" baseline="0" dirty="0" smtClean="0">
                          <a:solidFill>
                            <a:srgbClr val="000000"/>
                          </a:solidFill>
                        </a:rPr>
                        <a:t>in an application that claims the benefit under 35 U.S.C. 120, 121, or 365(c) in compliance with §1.78 of an earlier-filed application, </a:t>
                      </a:r>
                    </a:p>
                    <a:p>
                      <a:endParaRPr lang="en-US" baseline="0" dirty="0" smtClean="0">
                        <a:solidFill>
                          <a:srgbClr val="000000"/>
                        </a:solidFill>
                      </a:endParaRPr>
                    </a:p>
                    <a:p>
                      <a:r>
                        <a:rPr lang="en-US" baseline="0" dirty="0" smtClean="0">
                          <a:solidFill>
                            <a:srgbClr val="000000"/>
                          </a:solidFill>
                        </a:rPr>
                        <a:t>provided that:</a:t>
                      </a:r>
                      <a:endParaRPr lang="en-US" i="1" dirty="0" smtClean="0">
                        <a:solidFill>
                          <a:srgbClr val="000000"/>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7030A0"/>
                          </a:solidFill>
                        </a:rPr>
                        <a:t>[practice</a:t>
                      </a:r>
                      <a:r>
                        <a:rPr lang="en-US" i="1" baseline="0" dirty="0" smtClean="0">
                          <a:solidFill>
                            <a:srgbClr val="7030A0"/>
                          </a:solidFill>
                        </a:rPr>
                        <a:t> note: CIP *may* not need a new declaration.]</a:t>
                      </a:r>
                      <a:endParaRPr lang="en-US" i="1" dirty="0" smtClean="0">
                        <a:solidFill>
                          <a:srgbClr val="7030A0"/>
                        </a:solidFill>
                      </a:endParaRPr>
                    </a:p>
                  </a:txBody>
                  <a:tcPr>
                    <a:solidFill>
                      <a:srgbClr val="C5F0FF"/>
                    </a:solidFill>
                  </a:tcPr>
                </a:tc>
              </a:tr>
            </a:tbl>
          </a:graphicData>
        </a:graphic>
      </p:graphicFrame>
    </p:spTree>
    <p:extLst>
      <p:ext uri="{BB962C8B-B14F-4D97-AF65-F5344CB8AC3E}">
        <p14:creationId xmlns:p14="http://schemas.microsoft.com/office/powerpoint/2010/main" val="931398243"/>
      </p:ext>
    </p:extLst>
  </p:cSld>
  <p:clrMapOvr>
    <a:masterClrMapping/>
  </p:clrMapOvr>
  <p:timing>
    <p:tnLst>
      <p:par>
        <p:cTn id="1" dur="indefinite" restart="never" nodeType="tmRoot"/>
      </p:par>
    </p:tnLst>
  </p:timing>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§1.63(d)(1)</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583406376"/>
              </p:ext>
            </p:extLst>
          </p:nvPr>
        </p:nvGraphicFramePr>
        <p:xfrm>
          <a:off x="558800" y="1778000"/>
          <a:ext cx="8026400" cy="448056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provided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000000"/>
                          </a:solidFill>
                        </a:rPr>
                        <a:t>Copy was filed in earlier </a:t>
                      </a:r>
                      <a:r>
                        <a:rPr lang="en-US" baseline="0" dirty="0" err="1" smtClean="0">
                          <a:solidFill>
                            <a:srgbClr val="000000"/>
                          </a:solidFill>
                        </a:rPr>
                        <a:t>appln</a:t>
                      </a:r>
                      <a:endParaRPr lang="en-US" baseline="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baseline="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000000"/>
                          </a:solidFill>
                        </a:rPr>
                        <a:t>Con/div has same or fewer inventors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000000"/>
                          </a:solidFill>
                        </a:rPr>
                        <a:t>Con/div has no new matter</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baseline="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000000"/>
                          </a:solidFill>
                        </a:rPr>
                        <a:t>Copy is submitted in the con/div</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endParaRPr lang="en-US" dirty="0" smtClean="0">
                        <a:solidFill>
                          <a:srgbClr val="000000"/>
                        </a:solidFill>
                      </a:endParaRPr>
                    </a:p>
                    <a:p>
                      <a:r>
                        <a:rPr lang="en-US" baseline="0" dirty="0" smtClean="0">
                          <a:solidFill>
                            <a:srgbClr val="000000"/>
                          </a:solidFill>
                        </a:rPr>
                        <a:t>provided that:</a:t>
                      </a:r>
                      <a:endParaRPr lang="en-US" i="1" dirty="0" smtClean="0">
                        <a:solidFill>
                          <a:srgbClr val="000000"/>
                        </a:solidFill>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i="1"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000000"/>
                          </a:solidFill>
                        </a:rPr>
                        <a:t>Copy was filed in earlier </a:t>
                      </a:r>
                      <a:r>
                        <a:rPr lang="en-US" baseline="0" dirty="0" err="1" smtClean="0">
                          <a:solidFill>
                            <a:srgbClr val="000000"/>
                          </a:solidFill>
                        </a:rPr>
                        <a:t>appln</a:t>
                      </a:r>
                      <a:endParaRPr lang="en-US" baseline="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baseline="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i="1" dirty="0" smtClean="0">
                          <a:solidFill>
                            <a:srgbClr val="000000"/>
                          </a:solidFill>
                        </a:rPr>
                        <a:t>n/a</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i="1"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i="1" dirty="0" smtClean="0">
                          <a:solidFill>
                            <a:srgbClr val="000000"/>
                          </a:solidFill>
                        </a:rPr>
                        <a:t>n/a</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i="1"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000000"/>
                          </a:solidFill>
                        </a:rPr>
                        <a:t>Copy is submitted in the con/div</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baseline="0"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000000"/>
                          </a:solidFill>
                        </a:rPr>
                        <a:t>Any new inventors also provide an oath/declaration</a:t>
                      </a: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i="1" dirty="0" smtClean="0">
                        <a:solidFill>
                          <a:srgbClr val="000000"/>
                        </a:solidFill>
                      </a:endParaRPr>
                    </a:p>
                    <a:p>
                      <a:pPr marL="285750" marR="0" indent="-285750" algn="l" defTabSz="914400" rtl="0" eaLnBrk="1" fontAlgn="auto" latinLnBrk="0" hangingPunct="1">
                        <a:lnSpc>
                          <a:spcPct val="100000"/>
                        </a:lnSpc>
                        <a:spcBef>
                          <a:spcPts val="0"/>
                        </a:spcBef>
                        <a:spcAft>
                          <a:spcPts val="0"/>
                        </a:spcAft>
                        <a:buClrTx/>
                        <a:buSzTx/>
                        <a:buFontTx/>
                        <a:buChar char="-"/>
                        <a:tabLst/>
                        <a:defRPr/>
                      </a:pPr>
                      <a:endParaRPr lang="en-US" i="0" dirty="0" smtClean="0">
                        <a:solidFill>
                          <a:srgbClr val="000000"/>
                        </a:solidFill>
                      </a:endParaRPr>
                    </a:p>
                  </a:txBody>
                  <a:tcPr>
                    <a:solidFill>
                      <a:srgbClr val="C5F0FF"/>
                    </a:solidFill>
                  </a:tcPr>
                </a:tc>
              </a:tr>
            </a:tbl>
          </a:graphicData>
        </a:graphic>
      </p:graphicFrame>
    </p:spTree>
    <p:extLst>
      <p:ext uri="{BB962C8B-B14F-4D97-AF65-F5344CB8AC3E}">
        <p14:creationId xmlns:p14="http://schemas.microsoft.com/office/powerpoint/2010/main" val="3231872740"/>
      </p:ext>
    </p:extLst>
  </p:cSld>
  <p:clrMapOvr>
    <a:masterClrMapping/>
  </p:clrMapOvr>
  <p:timing>
    <p:tnLst>
      <p:par>
        <p:cTn id="1" dur="indefinite" restart="never" nodeType="tmRoot"/>
      </p:par>
    </p:tnLst>
  </p:timing>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§1.63(d)(1)</a:t>
            </a:r>
          </a:p>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243777325"/>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393700"/>
                <a:gridCol w="7632700"/>
              </a:tblGrid>
              <a:tr h="4330700">
                <a:tc>
                  <a:txBody>
                    <a:bodyPr/>
                    <a:lstStyle/>
                    <a:p>
                      <a:endParaRPr lang="en-US" baseline="0" dirty="0" smtClean="0">
                        <a:solidFill>
                          <a:srgbClr val="000000"/>
                        </a:solidFill>
                      </a:endParaRPr>
                    </a:p>
                  </a:txBody>
                  <a:tcPr>
                    <a:solidFill>
                      <a:schemeClr val="tx2"/>
                    </a:solidFill>
                  </a:tcPr>
                </a:tc>
                <a:tc>
                  <a:txBody>
                    <a:bodyPr/>
                    <a:lstStyle/>
                    <a:p>
                      <a:r>
                        <a:rPr lang="en-US" i="1" dirty="0" smtClean="0">
                          <a:solidFill>
                            <a:srgbClr val="000000"/>
                          </a:solidFill>
                        </a:rPr>
                        <a:t>Caution regarding using prio</a:t>
                      </a:r>
                      <a:r>
                        <a:rPr lang="en-US" i="1" baseline="0" dirty="0" smtClean="0">
                          <a:solidFill>
                            <a:srgbClr val="000000"/>
                          </a:solidFill>
                        </a:rPr>
                        <a:t>r </a:t>
                      </a:r>
                      <a:r>
                        <a:rPr lang="en-US" i="1" dirty="0" smtClean="0">
                          <a:solidFill>
                            <a:srgbClr val="000000"/>
                          </a:solidFill>
                        </a:rPr>
                        <a:t>declaration</a:t>
                      </a:r>
                      <a:r>
                        <a:rPr lang="en-US" i="1" baseline="0" dirty="0" smtClean="0">
                          <a:solidFill>
                            <a:srgbClr val="000000"/>
                          </a:solidFill>
                        </a:rPr>
                        <a:t> in a continuation-in-part (</a:t>
                      </a:r>
                      <a:r>
                        <a:rPr lang="en-US" i="1" dirty="0" smtClean="0">
                          <a:solidFill>
                            <a:srgbClr val="000000"/>
                          </a:solidFill>
                        </a:rPr>
                        <a:t>CIP) application:</a:t>
                      </a:r>
                    </a:p>
                    <a:p>
                      <a:endParaRPr lang="en-US" i="1" dirty="0" smtClean="0">
                        <a:solidFill>
                          <a:srgbClr val="000000"/>
                        </a:solidFill>
                      </a:endParaRPr>
                    </a:p>
                    <a:p>
                      <a:endParaRPr lang="en-US" i="1" dirty="0" smtClean="0">
                        <a:solidFill>
                          <a:srgbClr val="000000"/>
                        </a:solidFill>
                      </a:endParaRPr>
                    </a:p>
                    <a:p>
                      <a:r>
                        <a:rPr lang="en-US" i="1" dirty="0" smtClean="0">
                          <a:solidFill>
                            <a:srgbClr val="000000"/>
                          </a:solidFill>
                        </a:rPr>
                        <a:t>To</a:t>
                      </a:r>
                      <a:r>
                        <a:rPr lang="en-US" i="1" baseline="0" dirty="0" smtClean="0">
                          <a:solidFill>
                            <a:srgbClr val="000000"/>
                          </a:solidFill>
                        </a:rPr>
                        <a:t> reuse the prior oath/declaration it must still be true that:</a:t>
                      </a:r>
                    </a:p>
                    <a:p>
                      <a:endParaRPr lang="en-US" i="1" baseline="0" dirty="0" smtClean="0">
                        <a:solidFill>
                          <a:srgbClr val="000000"/>
                        </a:solidFill>
                      </a:endParaRPr>
                    </a:p>
                    <a:p>
                      <a:pPr marL="342900" indent="-342900">
                        <a:buAutoNum type="alphaLcParenBoth"/>
                      </a:pPr>
                      <a:r>
                        <a:rPr lang="en-US" i="1" baseline="0" dirty="0" smtClean="0">
                          <a:solidFill>
                            <a:srgbClr val="000000"/>
                          </a:solidFill>
                        </a:rPr>
                        <a:t>The person making the oath/declaration has reviewed and understands the contents of the CIP application; and</a:t>
                      </a:r>
                    </a:p>
                    <a:p>
                      <a:pPr marL="342900" indent="-342900">
                        <a:buAutoNum type="alphaLcParenBoth"/>
                      </a:pPr>
                      <a:endParaRPr lang="en-US" i="1" baseline="0" dirty="0" smtClean="0">
                        <a:solidFill>
                          <a:srgbClr val="000000"/>
                        </a:solidFill>
                      </a:endParaRPr>
                    </a:p>
                    <a:p>
                      <a:pPr marL="342900" indent="-342900">
                        <a:buAutoNum type="alphaLcParenBoth"/>
                      </a:pPr>
                      <a:r>
                        <a:rPr lang="en-US" i="1" baseline="0" dirty="0" smtClean="0">
                          <a:solidFill>
                            <a:srgbClr val="000000"/>
                          </a:solidFill>
                        </a:rPr>
                        <a:t>The person executing the oath/declaration believes the named inventor(s) to be the original inventor/joint inventors; and</a:t>
                      </a:r>
                    </a:p>
                    <a:p>
                      <a:pPr marL="342900" indent="-342900">
                        <a:buAutoNum type="alphaLcParenBoth"/>
                      </a:pPr>
                      <a:endParaRPr lang="en-US" i="1" baseline="0" dirty="0" smtClean="0">
                        <a:solidFill>
                          <a:srgbClr val="000000"/>
                        </a:solidFill>
                      </a:endParaRPr>
                    </a:p>
                    <a:p>
                      <a:pPr marL="342900" indent="-342900">
                        <a:buAutoNum type="alphaLcParenBoth"/>
                      </a:pPr>
                      <a:r>
                        <a:rPr lang="en-US" i="1" baseline="0" dirty="0" smtClean="0">
                          <a:solidFill>
                            <a:srgbClr val="000000"/>
                          </a:solidFill>
                        </a:rPr>
                        <a:t>The person making the oath/declaration acknowledges the duty to disclose all information known to the person to be material to patentability as defined in §1.56.</a:t>
                      </a:r>
                      <a:endParaRPr lang="en-US" i="1" dirty="0" smtClean="0">
                        <a:solidFill>
                          <a:srgbClr val="000000"/>
                        </a:solidFill>
                      </a:endParaRPr>
                    </a:p>
                  </a:txBody>
                  <a:tcPr>
                    <a:noFill/>
                  </a:tcPr>
                </a:tc>
              </a:tr>
            </a:tbl>
          </a:graphicData>
        </a:graphic>
      </p:graphicFrame>
    </p:spTree>
    <p:extLst>
      <p:ext uri="{BB962C8B-B14F-4D97-AF65-F5344CB8AC3E}">
        <p14:creationId xmlns:p14="http://schemas.microsoft.com/office/powerpoint/2010/main" val="1796704200"/>
      </p:ext>
    </p:extLst>
  </p:cSld>
  <p:clrMapOvr>
    <a:masterClrMapping/>
  </p:clrMapOvr>
  <p:timing>
    <p:tnLst>
      <p:par>
        <p:cTn id="1" dur="indefinite" restart="never" nodeType="tmRoot"/>
      </p:par>
    </p:tnLst>
  </p:timing>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219893507"/>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393700"/>
                <a:gridCol w="7632700"/>
              </a:tblGrid>
              <a:tr h="4330700">
                <a:tc>
                  <a:txBody>
                    <a:bodyPr/>
                    <a:lstStyle/>
                    <a:p>
                      <a:endParaRPr lang="en-US" baseline="0" dirty="0" smtClean="0">
                        <a:solidFill>
                          <a:srgbClr val="000000"/>
                        </a:solidFill>
                      </a:endParaRPr>
                    </a:p>
                  </a:txBody>
                  <a:tcPr>
                    <a:solidFill>
                      <a:schemeClr val="tx2"/>
                    </a:solidFill>
                  </a:tcPr>
                </a:tc>
                <a:tc>
                  <a:txBody>
                    <a:bodyPr/>
                    <a:lstStyle/>
                    <a:p>
                      <a:r>
                        <a:rPr lang="en-US" i="1" dirty="0" smtClean="0">
                          <a:solidFill>
                            <a:srgbClr val="000000"/>
                          </a:solidFill>
                        </a:rPr>
                        <a:t>Grandfathering Question: Are oaths or declarations filed for continuing applications filed on/after September 16, 2012 grandfathered under the old declaration rules? </a:t>
                      </a:r>
                    </a:p>
                    <a:p>
                      <a:endParaRPr lang="en-US" i="1" dirty="0" smtClean="0">
                        <a:solidFill>
                          <a:srgbClr val="000000"/>
                        </a:solidFill>
                      </a:endParaRPr>
                    </a:p>
                    <a:p>
                      <a:r>
                        <a:rPr lang="en-US" i="1" dirty="0" smtClean="0">
                          <a:solidFill>
                            <a:srgbClr val="000000"/>
                          </a:solidFill>
                        </a:rPr>
                        <a:t>That is, may applicants continue to use an oath/declaration for continuation and divisional applications? Can a declaration first filed prior to September 16, 2012, be filed for a CIP application filed on/after September 16, 2012?</a:t>
                      </a:r>
                    </a:p>
                    <a:p>
                      <a:endParaRPr lang="en-US" i="1" dirty="0" smtClean="0">
                        <a:solidFill>
                          <a:srgbClr val="000000"/>
                        </a:solidFill>
                      </a:endParaRPr>
                    </a:p>
                    <a:p>
                      <a:endParaRPr lang="en-US" i="1" dirty="0" smtClean="0">
                        <a:solidFill>
                          <a:srgbClr val="000000"/>
                        </a:solidFill>
                      </a:endParaRPr>
                    </a:p>
                    <a:p>
                      <a:r>
                        <a:rPr lang="en-US" i="1" dirty="0" smtClean="0">
                          <a:solidFill>
                            <a:srgbClr val="000000"/>
                          </a:solidFill>
                        </a:rPr>
                        <a:t>Question: If an application is filed prior to September 16, 2012,</a:t>
                      </a:r>
                    </a:p>
                    <a:p>
                      <a:r>
                        <a:rPr lang="en-US" i="1" dirty="0" smtClean="0">
                          <a:solidFill>
                            <a:srgbClr val="000000"/>
                          </a:solidFill>
                        </a:rPr>
                        <a:t>but the oath/declaration is filed on/after September 16, 2012,</a:t>
                      </a:r>
                    </a:p>
                    <a:p>
                      <a:r>
                        <a:rPr lang="en-US" i="1" dirty="0" smtClean="0">
                          <a:solidFill>
                            <a:srgbClr val="000000"/>
                          </a:solidFill>
                        </a:rPr>
                        <a:t>should the oath/declaration be prepared under the new rules or the old rules?   </a:t>
                      </a:r>
                    </a:p>
                    <a:p>
                      <a:endParaRPr lang="en-US" i="1" dirty="0" smtClean="0">
                        <a:solidFill>
                          <a:srgbClr val="000000"/>
                        </a:solidFill>
                      </a:endParaRPr>
                    </a:p>
                  </a:txBody>
                  <a:tcPr>
                    <a:noFill/>
                  </a:tcPr>
                </a:tc>
              </a:tr>
            </a:tbl>
          </a:graphicData>
        </a:graphic>
      </p:graphicFrame>
    </p:spTree>
    <p:extLst>
      <p:ext uri="{BB962C8B-B14F-4D97-AF65-F5344CB8AC3E}">
        <p14:creationId xmlns:p14="http://schemas.microsoft.com/office/powerpoint/2010/main" val="3792365993"/>
      </p:ext>
    </p:extLst>
  </p:cSld>
  <p:clrMapOvr>
    <a:masterClrMapping/>
  </p:clrMapOvr>
  <p:timing>
    <p:tnLst>
      <p:par>
        <p:cTn id="1" dur="indefinite" restart="never" nodeType="tmRoot"/>
      </p:par>
    </p:tnLst>
  </p:timing>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z="2400" dirty="0" smtClean="0"/>
              <a:t>35 USC §115(h) Inventor’s Declaration</a:t>
            </a:r>
            <a:br>
              <a:rPr lang="en-US" sz="2400" dirty="0" smtClean="0"/>
            </a:br>
            <a:r>
              <a:rPr lang="en-US" sz="2400" dirty="0" smtClean="0"/>
              <a:t>Supplemental and Corrected Statements</a:t>
            </a:r>
            <a:endParaRPr lang="en-US" dirty="0" smtClean="0"/>
          </a:p>
        </p:txBody>
      </p:sp>
      <p:sp>
        <p:nvSpPr>
          <p:cNvPr id="3" name="Content Placeholder 2"/>
          <p:cNvSpPr>
            <a:spLocks noGrp="1"/>
          </p:cNvSpPr>
          <p:nvPr>
            <p:ph idx="1"/>
          </p:nvPr>
        </p:nvSpPr>
        <p:spPr/>
        <p:txBody>
          <a:bodyPr/>
          <a:lstStyle/>
          <a:p>
            <a:pPr eaLnBrk="1" hangingPunct="1">
              <a:buFont typeface="Arial" pitchFamily="34" charset="0"/>
              <a:buChar char="•"/>
              <a:defRPr/>
            </a:pPr>
            <a:r>
              <a:rPr lang="en-US" sz="2400" dirty="0" smtClean="0">
                <a:solidFill>
                  <a:srgbClr val="000000"/>
                </a:solidFill>
              </a:rPr>
              <a:t>Any person making a statement required under 35 U.S.C. §115 may withdraw, replace, or otherwise correct it at any time.</a:t>
            </a:r>
          </a:p>
          <a:p>
            <a:pPr eaLnBrk="1" hangingPunct="1">
              <a:buFont typeface="Arial" pitchFamily="34" charset="0"/>
              <a:buChar char="•"/>
              <a:defRPr/>
            </a:pPr>
            <a:endParaRPr lang="en-US" sz="2400" dirty="0" smtClean="0">
              <a:solidFill>
                <a:srgbClr val="000000"/>
              </a:solidFill>
            </a:endParaRPr>
          </a:p>
          <a:p>
            <a:pPr eaLnBrk="1" hangingPunct="1">
              <a:buFont typeface="Arial" pitchFamily="34" charset="0"/>
              <a:buChar char="•"/>
              <a:defRPr/>
            </a:pPr>
            <a:r>
              <a:rPr lang="en-US" sz="2400" dirty="0" smtClean="0">
                <a:solidFill>
                  <a:srgbClr val="000000"/>
                </a:solidFill>
              </a:rPr>
              <a:t>USPTO cannot require a supplemental declaration or statement once one has been made.</a:t>
            </a:r>
          </a:p>
          <a:p>
            <a:pPr marL="0" indent="0" eaLnBrk="1" hangingPunct="1">
              <a:buFontTx/>
              <a:buNone/>
              <a:defRPr/>
            </a:pPr>
            <a:endParaRPr lang="en-US" sz="2400" dirty="0">
              <a:solidFill>
                <a:srgbClr val="000000"/>
              </a:solidFill>
            </a:endParaRPr>
          </a:p>
          <a:p>
            <a:pPr eaLnBrk="1" hangingPunct="1">
              <a:buFont typeface="Arial" pitchFamily="34" charset="0"/>
              <a:buChar char="•"/>
              <a:defRPr/>
            </a:pPr>
            <a:r>
              <a:rPr lang="en-US" sz="2400" dirty="0" smtClean="0">
                <a:solidFill>
                  <a:srgbClr val="000000"/>
                </a:solidFill>
              </a:rPr>
              <a:t>A patent shall not be invalid or unenforceable based upon failure to comply with one of these requirements if the failure is remedied as provided by the USPTO.</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§1.63 </a:t>
            </a:r>
            <a:r>
              <a:rPr lang="en-US" sz="3100" dirty="0"/>
              <a:t>Inventor’s Oath or Declaration </a:t>
            </a:r>
            <a:r>
              <a:rPr lang="en-US" sz="3100" dirty="0" smtClean="0"/>
              <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r>
              <a:rPr lang="en-US" sz="2000" dirty="0" smtClean="0">
                <a:solidFill>
                  <a:srgbClr val="000000"/>
                </a:solidFill>
              </a:rPr>
              <a:t>37 </a:t>
            </a:r>
            <a:r>
              <a:rPr lang="en-US" sz="2000" dirty="0">
                <a:solidFill>
                  <a:srgbClr val="000000"/>
                </a:solidFill>
              </a:rPr>
              <a:t>CFR </a:t>
            </a:r>
            <a:r>
              <a:rPr lang="en-US" sz="2000" dirty="0" smtClean="0">
                <a:solidFill>
                  <a:srgbClr val="000000"/>
                </a:solidFill>
              </a:rPr>
              <a:t>§1.63(e)</a:t>
            </a:r>
            <a:endParaRPr lang="en-US" sz="1800" dirty="0" smtClean="0"/>
          </a:p>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431185705"/>
              </p:ext>
            </p:extLst>
          </p:nvPr>
        </p:nvGraphicFramePr>
        <p:xfrm>
          <a:off x="558800" y="1778000"/>
          <a:ext cx="8026400" cy="4330700"/>
        </p:xfrm>
        <a:graphic>
          <a:graphicData uri="http://schemas.openxmlformats.org/drawingml/2006/table">
            <a:tbl>
              <a:tblPr firstRow="1" bandRow="1">
                <a:tableStyleId>{5C22544A-7EE6-4342-B048-85BDC9FD1C3A}</a:tableStyleId>
              </a:tblPr>
              <a:tblGrid>
                <a:gridCol w="4013200"/>
                <a:gridCol w="4013200"/>
              </a:tblGrid>
              <a:tr h="4330700">
                <a:tc>
                  <a:txBody>
                    <a:bodyPr/>
                    <a:lstStyle/>
                    <a:p>
                      <a:r>
                        <a:rPr lang="en-US" dirty="0" smtClean="0">
                          <a:solidFill>
                            <a:srgbClr val="000000"/>
                          </a:solidFill>
                        </a:rPr>
                        <a:t>Current</a:t>
                      </a:r>
                    </a:p>
                    <a:p>
                      <a:endParaRPr lang="en-US" baseline="0" dirty="0" smtClean="0">
                        <a:solidFill>
                          <a:srgbClr val="000000"/>
                        </a:solidFill>
                      </a:endParaRPr>
                    </a:p>
                    <a:p>
                      <a:r>
                        <a:rPr lang="en-US" baseline="0" dirty="0" smtClean="0">
                          <a:solidFill>
                            <a:srgbClr val="000000"/>
                          </a:solidFill>
                        </a:rPr>
                        <a:t>A newly executed oath or declaration must be filed in any continuation-in-part application, </a:t>
                      </a:r>
                    </a:p>
                    <a:p>
                      <a:r>
                        <a:rPr lang="en-US" baseline="0" dirty="0" smtClean="0">
                          <a:solidFill>
                            <a:srgbClr val="000000"/>
                          </a:solidFill>
                        </a:rPr>
                        <a:t>. . . .</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NPRM</a:t>
                      </a:r>
                    </a:p>
                    <a:p>
                      <a:endParaRPr lang="en-US" dirty="0" smtClean="0">
                        <a:solidFill>
                          <a:srgbClr val="000000"/>
                        </a:solidFill>
                      </a:endParaRPr>
                    </a:p>
                    <a:p>
                      <a:r>
                        <a:rPr lang="en-US" i="0" dirty="0" smtClean="0">
                          <a:solidFill>
                            <a:srgbClr val="000000"/>
                          </a:solidFill>
                        </a:rPr>
                        <a:t>An oath or declaration filed at</a:t>
                      </a:r>
                      <a:r>
                        <a:rPr lang="en-US" i="0" baseline="0" dirty="0" smtClean="0">
                          <a:solidFill>
                            <a:srgbClr val="000000"/>
                          </a:solidFill>
                        </a:rPr>
                        <a:t> any time pursuant to 35 U.S.C. 115(h)(1) will be placed in the file record of the application or patent, but may not be reviewed by the Office. </a:t>
                      </a:r>
                    </a:p>
                    <a:p>
                      <a:endParaRPr lang="en-US" i="0" baseline="0" dirty="0" smtClean="0">
                        <a:solidFill>
                          <a:srgbClr val="000000"/>
                        </a:solidFill>
                      </a:endParaRPr>
                    </a:p>
                    <a:p>
                      <a:r>
                        <a:rPr lang="en-US" i="0" baseline="0" dirty="0" smtClean="0">
                          <a:solidFill>
                            <a:srgbClr val="000000"/>
                          </a:solidFill>
                        </a:rPr>
                        <a:t>Any request for correction of the named </a:t>
                      </a:r>
                      <a:r>
                        <a:rPr lang="en-US" i="0" baseline="0" dirty="0" err="1" smtClean="0">
                          <a:solidFill>
                            <a:srgbClr val="000000"/>
                          </a:solidFill>
                        </a:rPr>
                        <a:t>inventorship</a:t>
                      </a:r>
                      <a:r>
                        <a:rPr lang="en-US" i="0" baseline="0" dirty="0" smtClean="0">
                          <a:solidFill>
                            <a:srgbClr val="000000"/>
                          </a:solidFill>
                        </a:rPr>
                        <a:t> must comply with §1.48 in an application and §1.324 in a patent.</a:t>
                      </a:r>
                    </a:p>
                    <a:p>
                      <a:endParaRPr lang="en-US" i="0" dirty="0" smtClean="0">
                        <a:solidFill>
                          <a:srgbClr val="000000"/>
                        </a:solidFill>
                      </a:endParaRPr>
                    </a:p>
                  </a:txBody>
                  <a:tcPr>
                    <a:solidFill>
                      <a:srgbClr val="C5F0FF"/>
                    </a:solidFill>
                  </a:tcPr>
                </a:tc>
              </a:tr>
            </a:tbl>
          </a:graphicData>
        </a:graphic>
      </p:graphicFrame>
    </p:spTree>
    <p:extLst>
      <p:ext uri="{BB962C8B-B14F-4D97-AF65-F5344CB8AC3E}">
        <p14:creationId xmlns:p14="http://schemas.microsoft.com/office/powerpoint/2010/main" val="3611767326"/>
      </p:ext>
    </p:extLst>
  </p:cSld>
  <p:clrMapOvr>
    <a:masterClrMapping/>
  </p:clrMapOvr>
  <p:timing>
    <p:tnLst>
      <p:par>
        <p:cTn id="1" dur="indefinite" restart="never" nodeType="tmRoot"/>
      </p:par>
    </p:tnLst>
  </p:timing>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§1.64: Person Making the Oath or Declaration</a:t>
            </a:r>
            <a:r>
              <a:rPr lang="en-US" sz="1800" dirty="0"/>
              <a:t/>
            </a:r>
            <a:br>
              <a:rPr lang="en-US" sz="1800" dirty="0"/>
            </a:br>
            <a:endParaRPr lang="en-US" dirty="0" smtClean="0"/>
          </a:p>
        </p:txBody>
      </p:sp>
      <p:sp>
        <p:nvSpPr>
          <p:cNvPr id="46082" name="Rectangle 3"/>
          <p:cNvSpPr>
            <a:spLocks noGrp="1" noChangeArrowheads="1"/>
          </p:cNvSpPr>
          <p:nvPr>
            <p:ph idx="1"/>
          </p:nvPr>
        </p:nvSpPr>
        <p:spPr>
          <a:xfrm>
            <a:off x="584200" y="1473200"/>
            <a:ext cx="7924800" cy="4914900"/>
          </a:xfrm>
        </p:spPr>
        <p:txBody>
          <a:bodyPr/>
          <a:lstStyle/>
          <a:p>
            <a:pPr marL="952500" lvl="1" indent="-495300" eaLnBrk="1" hangingPunct="1">
              <a:lnSpc>
                <a:spcPct val="80000"/>
              </a:lnSpc>
              <a:buFontTx/>
              <a:buNone/>
            </a:pPr>
            <a:endParaRPr lang="en-US" sz="1800" dirty="0" smtClean="0"/>
          </a:p>
          <a:p>
            <a:pPr lvl="1" eaLnBrk="1" hangingPunct="1">
              <a:lnSpc>
                <a:spcPct val="80000"/>
              </a:lnSpc>
              <a:buFontTx/>
              <a:buChar char="-"/>
            </a:pPr>
            <a:r>
              <a:rPr lang="en-US" sz="2400" dirty="0" smtClean="0">
                <a:solidFill>
                  <a:srgbClr val="000000"/>
                </a:solidFill>
              </a:rPr>
              <a:t>Requirement to state citizenship is removed</a:t>
            </a:r>
          </a:p>
          <a:p>
            <a:pPr lvl="1" eaLnBrk="1" hangingPunct="1">
              <a:lnSpc>
                <a:spcPct val="80000"/>
              </a:lnSpc>
              <a:buFontTx/>
              <a:buChar char="-"/>
            </a:pPr>
            <a:endParaRPr lang="en-US" sz="2400" dirty="0" smtClean="0">
              <a:solidFill>
                <a:srgbClr val="000000"/>
              </a:solidFill>
            </a:endParaRPr>
          </a:p>
          <a:p>
            <a:pPr lvl="1" eaLnBrk="1" hangingPunct="1">
              <a:lnSpc>
                <a:spcPct val="80000"/>
              </a:lnSpc>
              <a:buFontTx/>
              <a:buChar char="-"/>
            </a:pPr>
            <a:r>
              <a:rPr lang="en-US" sz="2400" dirty="0" smtClean="0">
                <a:solidFill>
                  <a:srgbClr val="000000"/>
                </a:solidFill>
              </a:rPr>
              <a:t>1.64(b) is amended to refer to both “deceased inventor” and “legally incapacitated inventor” </a:t>
            </a:r>
          </a:p>
          <a:p>
            <a:pPr marL="457200" lvl="1" indent="0" eaLnBrk="1" hangingPunct="1">
              <a:lnSpc>
                <a:spcPct val="80000"/>
              </a:lnSpc>
              <a:buNone/>
            </a:pPr>
            <a:endParaRPr lang="en-US" sz="2400" dirty="0" smtClean="0">
              <a:solidFill>
                <a:srgbClr val="000000"/>
              </a:solidFill>
            </a:endParaRPr>
          </a:p>
          <a:p>
            <a:pPr lvl="1" eaLnBrk="1" hangingPunct="1">
              <a:lnSpc>
                <a:spcPct val="80000"/>
              </a:lnSpc>
              <a:buFontTx/>
              <a:buChar char="-"/>
            </a:pPr>
            <a:r>
              <a:rPr lang="en-US" sz="2400" dirty="0" smtClean="0">
                <a:solidFill>
                  <a:srgbClr val="000000"/>
                </a:solidFill>
              </a:rPr>
              <a:t>Requires a legal representative of both a deceased inventor and of a legally incapacitated inventor to state that person is a legal representative.</a:t>
            </a:r>
          </a:p>
          <a:p>
            <a:pPr lvl="1" eaLnBrk="1" hangingPunct="1">
              <a:lnSpc>
                <a:spcPct val="80000"/>
              </a:lnSpc>
              <a:buFontTx/>
              <a:buChar char="-"/>
            </a:pPr>
            <a:endParaRPr lang="en-US" sz="2400" dirty="0">
              <a:solidFill>
                <a:srgbClr val="000000"/>
              </a:solidFill>
            </a:endParaRPr>
          </a:p>
          <a:p>
            <a:pPr lvl="1" eaLnBrk="1" hangingPunct="1">
              <a:lnSpc>
                <a:spcPct val="80000"/>
              </a:lnSpc>
              <a:buFontTx/>
              <a:buChar char="-"/>
            </a:pPr>
            <a:r>
              <a:rPr lang="en-US" sz="2400" dirty="0" smtClean="0">
                <a:solidFill>
                  <a:srgbClr val="000000"/>
                </a:solidFill>
              </a:rPr>
              <a:t>Requires residence and mailing address of the legal representative here or in ADS </a:t>
            </a:r>
          </a:p>
          <a:p>
            <a:pPr lvl="1" eaLnBrk="1" hangingPunct="1">
              <a:lnSpc>
                <a:spcPct val="80000"/>
              </a:lnSpc>
              <a:buFontTx/>
              <a:buChar char="-"/>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spTree>
    <p:extLst>
      <p:ext uri="{BB962C8B-B14F-4D97-AF65-F5344CB8AC3E}">
        <p14:creationId xmlns:p14="http://schemas.microsoft.com/office/powerpoint/2010/main" val="710882556"/>
      </p:ext>
    </p:extLst>
  </p:cSld>
  <p:clrMapOvr>
    <a:masterClrMapping/>
  </p:clrMapOvr>
  <p:timing>
    <p:tnLst>
      <p:par>
        <p:cTn id="1" dur="indefinite" restart="never" nodeType="tmRoot"/>
      </p:par>
    </p:tnLst>
  </p:timing>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§1.67: Noncompliant Oath or Declaration</a:t>
            </a:r>
            <a:r>
              <a:rPr lang="en-US" sz="1800" dirty="0"/>
              <a:t/>
            </a:r>
            <a:br>
              <a:rPr lang="en-US" sz="1800" dirty="0"/>
            </a:br>
            <a:endParaRPr lang="en-US" dirty="0" smtClean="0"/>
          </a:p>
        </p:txBody>
      </p:sp>
      <p:sp>
        <p:nvSpPr>
          <p:cNvPr id="46082" name="Rectangle 3"/>
          <p:cNvSpPr>
            <a:spLocks noGrp="1" noChangeArrowheads="1"/>
          </p:cNvSpPr>
          <p:nvPr>
            <p:ph idx="1"/>
          </p:nvPr>
        </p:nvSpPr>
        <p:spPr>
          <a:xfrm>
            <a:off x="584200" y="1473200"/>
            <a:ext cx="7924800" cy="4914900"/>
          </a:xfrm>
        </p:spPr>
        <p:txBody>
          <a:bodyPr/>
          <a:lstStyle/>
          <a:p>
            <a:pPr marL="952500" lvl="1" indent="-495300" eaLnBrk="1" hangingPunct="1">
              <a:lnSpc>
                <a:spcPct val="80000"/>
              </a:lnSpc>
              <a:buFontTx/>
              <a:buNone/>
            </a:pPr>
            <a:endParaRPr lang="en-US" sz="1800" dirty="0" smtClean="0"/>
          </a:p>
          <a:p>
            <a:pPr lvl="1" eaLnBrk="1" hangingPunct="1">
              <a:lnSpc>
                <a:spcPct val="80000"/>
              </a:lnSpc>
              <a:buFontTx/>
              <a:buChar char="-"/>
            </a:pPr>
            <a:r>
              <a:rPr lang="en-US" sz="2700" dirty="0" smtClean="0">
                <a:solidFill>
                  <a:srgbClr val="000000"/>
                </a:solidFill>
              </a:rPr>
              <a:t>Replace “supplemental declaration” with “declaration in compliance”</a:t>
            </a:r>
          </a:p>
          <a:p>
            <a:pPr marL="952500" lvl="1" indent="-495300" eaLnBrk="1" hangingPunct="1">
              <a:lnSpc>
                <a:spcPct val="80000"/>
              </a:lnSpc>
              <a:buFontTx/>
              <a:buNone/>
            </a:pPr>
            <a:endParaRPr lang="en-US" sz="2700" dirty="0" smtClean="0"/>
          </a:p>
        </p:txBody>
      </p:sp>
    </p:spTree>
    <p:extLst>
      <p:ext uri="{BB962C8B-B14F-4D97-AF65-F5344CB8AC3E}">
        <p14:creationId xmlns:p14="http://schemas.microsoft.com/office/powerpoint/2010/main" val="3592658645"/>
      </p:ext>
    </p:extLst>
  </p:cSld>
  <p:clrMapOvr>
    <a:masterClrMapping/>
  </p:clrMapOvr>
  <p:timing>
    <p:tnLst>
      <p:par>
        <p:cTn id="1" dur="indefinite" restart="never" nodeType="tmRoot"/>
      </p:par>
    </p:tnLst>
  </p:timing>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solidFill>
                  <a:srgbClr val="003300"/>
                </a:solidFill>
              </a:rPr>
              <a:t>Filing by Other than the Inventor</a:t>
            </a:r>
            <a:endParaRPr lang="en-US" dirty="0">
              <a:solidFill>
                <a:srgbClr val="003300"/>
              </a:solidFill>
            </a:endParaRPr>
          </a:p>
        </p:txBody>
      </p:sp>
    </p:spTree>
    <p:extLst>
      <p:ext uri="{BB962C8B-B14F-4D97-AF65-F5344CB8AC3E}">
        <p14:creationId xmlns:p14="http://schemas.microsoft.com/office/powerpoint/2010/main" val="3996435509"/>
      </p:ext>
    </p:extLst>
  </p:cSld>
  <p:clrMapOvr>
    <a:masterClrMapping/>
  </p:clrMapOvr>
  <p:timing>
    <p:tnLst>
      <p:par>
        <p:cTn id="1" dur="indefinite" restart="never" nodeType="tmRoot"/>
      </p:par>
    </p:tnLst>
  </p:timing>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marL="342900" indent="-342900" eaLnBrk="1" hangingPunct="1"/>
            <a:r>
              <a:rPr lang="en-US" sz="2400" dirty="0" smtClean="0"/>
              <a:t>     STATUTE: 35 USC §118   </a:t>
            </a:r>
            <a:br>
              <a:rPr lang="en-US" sz="2400" dirty="0" smtClean="0"/>
            </a:br>
            <a:r>
              <a:rPr lang="en-US" sz="2400" dirty="0" smtClean="0"/>
              <a:t>Filing by Other than Inventor</a:t>
            </a:r>
          </a:p>
        </p:txBody>
      </p:sp>
      <p:sp>
        <p:nvSpPr>
          <p:cNvPr id="57346" name="Rectangle 3"/>
          <p:cNvSpPr>
            <a:spLocks noGrp="1" noChangeArrowheads="1"/>
          </p:cNvSpPr>
          <p:nvPr>
            <p:ph idx="1"/>
          </p:nvPr>
        </p:nvSpPr>
        <p:spPr>
          <a:xfrm>
            <a:off x="533400" y="1435100"/>
            <a:ext cx="7924800" cy="4572000"/>
          </a:xfrm>
        </p:spPr>
        <p:txBody>
          <a:bodyPr/>
          <a:lstStyle/>
          <a:p>
            <a:pPr marL="952500" lvl="1" indent="-495300" eaLnBrk="1" hangingPunct="1">
              <a:buFontTx/>
              <a:buNone/>
            </a:pPr>
            <a:endParaRPr/>
          </a:p>
          <a:p>
            <a:pPr marL="952500" lvl="1" indent="-495300" eaLnBrk="1" hangingPunct="1">
              <a:buFontTx/>
              <a:buNone/>
            </a:pPr>
            <a:r>
              <a:rPr lang="en-US" sz="2000" dirty="0" smtClean="0">
                <a:solidFill>
                  <a:srgbClr val="000000"/>
                </a:solidFill>
              </a:rPr>
              <a:t>	The following may </a:t>
            </a:r>
            <a:r>
              <a:rPr lang="en-US" sz="2000" u="sng" dirty="0" smtClean="0">
                <a:solidFill>
                  <a:srgbClr val="000000"/>
                </a:solidFill>
              </a:rPr>
              <a:t>make an application</a:t>
            </a:r>
            <a:r>
              <a:rPr lang="en-US" sz="2000" dirty="0" smtClean="0">
                <a:solidFill>
                  <a:srgbClr val="000000"/>
                </a:solidFill>
              </a:rPr>
              <a:t> for patent:</a:t>
            </a:r>
          </a:p>
          <a:p>
            <a:pPr marL="952500" lvl="1" indent="-495300" eaLnBrk="1" hangingPunct="1">
              <a:buFontTx/>
              <a:buNone/>
            </a:pPr>
            <a:r>
              <a:rPr lang="en-US" sz="2000" dirty="0" smtClean="0">
                <a:solidFill>
                  <a:srgbClr val="000000"/>
                </a:solidFill>
              </a:rPr>
              <a:t>	(1) Assignee; or </a:t>
            </a:r>
          </a:p>
          <a:p>
            <a:pPr marL="952500" lvl="1" indent="-495300" eaLnBrk="1" hangingPunct="1">
              <a:buFontTx/>
              <a:buNone/>
            </a:pPr>
            <a:r>
              <a:rPr lang="en-US" sz="2000" dirty="0" smtClean="0">
                <a:solidFill>
                  <a:srgbClr val="000000"/>
                </a:solidFill>
              </a:rPr>
              <a:t>	(2) Person to whom inventor is under obligation to assign; or</a:t>
            </a:r>
          </a:p>
          <a:p>
            <a:pPr marL="952500" lvl="1" indent="-495300" eaLnBrk="1" hangingPunct="1">
              <a:buFontTx/>
              <a:buNone/>
            </a:pPr>
            <a:r>
              <a:rPr lang="en-US" sz="2000" dirty="0" smtClean="0">
                <a:solidFill>
                  <a:srgbClr val="000000"/>
                </a:solidFill>
              </a:rPr>
              <a:t>	(3) Person with “sufficient proprietary interest” (but only on behalf or and as agent for the inventor)</a:t>
            </a:r>
          </a:p>
          <a:p>
            <a:pPr marL="952500" lvl="1" indent="-495300" eaLnBrk="1" hangingPunct="1">
              <a:buFontTx/>
              <a:buNone/>
            </a:pPr>
            <a:endParaRPr lang="en-US" sz="2000" dirty="0" smtClean="0">
              <a:solidFill>
                <a:srgbClr val="000000"/>
              </a:solidFill>
            </a:endParaRPr>
          </a:p>
          <a:p>
            <a:pPr marL="952500" lvl="1" indent="-495300" eaLnBrk="1" hangingPunct="1">
              <a:buFontTx/>
              <a:buNone/>
            </a:pPr>
            <a:r>
              <a:rPr lang="en-US" sz="2000" dirty="0" smtClean="0">
                <a:solidFill>
                  <a:srgbClr val="000000"/>
                </a:solidFill>
              </a:rPr>
              <a:t>The patent grants to the real party in interest. </a:t>
            </a:r>
          </a:p>
          <a:p>
            <a:pPr marL="952500" lvl="1" indent="-495300" eaLnBrk="1" hangingPunct="1">
              <a:buFontTx/>
              <a:buNone/>
            </a:pPr>
            <a:endParaRPr lang="en-US" sz="2000" dirty="0">
              <a:solidFill>
                <a:srgbClr val="000000"/>
              </a:solidFill>
            </a:endParaRPr>
          </a:p>
          <a:p>
            <a:pPr marL="952500" lvl="1" indent="-495300" eaLnBrk="1" hangingPunct="1">
              <a:buFontTx/>
              <a:buNone/>
            </a:pPr>
            <a:endParaRPr lang="en-US" sz="2400" dirty="0" smtClean="0"/>
          </a:p>
          <a:p>
            <a:pPr marL="952500" lvl="1" indent="-495300" eaLnBrk="1" hangingPunct="1">
              <a:buFontTx/>
              <a:buNone/>
            </a:pPr>
            <a:endParaRPr lang="en-US" dirty="0" smtClean="0"/>
          </a:p>
          <a:p>
            <a:pPr marL="952500" lvl="1" indent="-495300" eaLnBrk="1" hangingPunct="1">
              <a:buFontTx/>
              <a:buNone/>
            </a:pPr>
            <a:endParaRPr lang="en-US" dirty="0" smtClean="0"/>
          </a:p>
          <a:p>
            <a:pPr marL="952500" lvl="1" indent="-495300" eaLnBrk="1" hangingPunct="1">
              <a:buFontTx/>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2493649448"/>
              </p:ext>
            </p:extLst>
          </p:nvPr>
        </p:nvGraphicFramePr>
        <p:xfrm>
          <a:off x="469900" y="5067300"/>
          <a:ext cx="8089900" cy="762000"/>
        </p:xfrm>
        <a:graphic>
          <a:graphicData uri="http://schemas.openxmlformats.org/drawingml/2006/table">
            <a:tbl>
              <a:tblPr firstRow="1" firstCol="1" bandRow="1">
                <a:tableStyleId>{5C22544A-7EE6-4342-B048-85BDC9FD1C3A}</a:tableStyleId>
              </a:tblPr>
              <a:tblGrid>
                <a:gridCol w="1041400"/>
                <a:gridCol w="7048500"/>
              </a:tblGrid>
              <a:tr h="574041">
                <a:tc>
                  <a:txBody>
                    <a:bodyPr/>
                    <a:lstStyle/>
                    <a:p>
                      <a:pPr marL="0" marR="0" indent="0" algn="just">
                        <a:spcBef>
                          <a:spcPts val="0"/>
                        </a:spcBef>
                        <a:spcAft>
                          <a:spcPts val="1200"/>
                        </a:spcAft>
                      </a:pPr>
                      <a:r>
                        <a:rPr lang="en-US" sz="2000" b="0" dirty="0" smtClean="0">
                          <a:solidFill>
                            <a:srgbClr val="000000"/>
                          </a:solidFill>
                          <a:effectLst/>
                          <a:latin typeface="Times New Roman"/>
                          <a:ea typeface="Times New Roman"/>
                        </a:rPr>
                        <a:t>NPRM</a:t>
                      </a:r>
                      <a:endParaRPr lang="en-US" sz="2000" b="0" dirty="0">
                        <a:solidFill>
                          <a:srgbClr val="000000"/>
                        </a:solidFill>
                        <a:effectLst/>
                        <a:latin typeface="Times New Roman"/>
                        <a:ea typeface="Times New Roman"/>
                      </a:endParaRPr>
                    </a:p>
                  </a:txBody>
                  <a:tcPr marL="68580" marR="68580" marT="0" marB="0"/>
                </a:tc>
                <a:tc>
                  <a:txBody>
                    <a:bodyPr/>
                    <a:lstStyle/>
                    <a:p>
                      <a:pPr marL="0" marR="0" indent="0" algn="just">
                        <a:spcBef>
                          <a:spcPts val="0"/>
                        </a:spcBef>
                        <a:spcAft>
                          <a:spcPts val="1200"/>
                        </a:spcAft>
                      </a:pPr>
                      <a:r>
                        <a:rPr lang="en-US" sz="2000" b="0" dirty="0" smtClean="0">
                          <a:solidFill>
                            <a:srgbClr val="000000"/>
                          </a:solidFill>
                          <a:effectLst/>
                          <a:latin typeface="Arial" pitchFamily="34" charset="0"/>
                          <a:ea typeface="Times New Roman"/>
                          <a:cs typeface="Arial" pitchFamily="34" charset="0"/>
                        </a:rPr>
                        <a:t>37 CFR §1.42 (deceased/legally incapacitated)</a:t>
                      </a:r>
                    </a:p>
                    <a:p>
                      <a:pPr marL="0" marR="0" indent="0" algn="just">
                        <a:spcBef>
                          <a:spcPts val="0"/>
                        </a:spcBef>
                        <a:spcAft>
                          <a:spcPts val="1200"/>
                        </a:spcAft>
                      </a:pPr>
                      <a:r>
                        <a:rPr lang="en-US" sz="2000" b="0" dirty="0" smtClean="0">
                          <a:solidFill>
                            <a:srgbClr val="000000"/>
                          </a:solidFill>
                          <a:effectLst/>
                          <a:latin typeface="Arial" pitchFamily="34" charset="0"/>
                          <a:ea typeface="Times New Roman"/>
                          <a:cs typeface="Arial" pitchFamily="34" charset="0"/>
                        </a:rPr>
                        <a:t>37 CFR §1.47 (refuses to sign or can’t be reached)</a:t>
                      </a:r>
                      <a:endParaRPr lang="en-US" sz="2000" b="0" dirty="0">
                        <a:solidFill>
                          <a:srgbClr val="000000"/>
                        </a:solidFill>
                        <a:effectLst/>
                        <a:latin typeface="Arial" pitchFamily="34" charset="0"/>
                        <a:ea typeface="Times New Roman"/>
                        <a:cs typeface="Arial" pitchFamily="34" charset="0"/>
                      </a:endParaRPr>
                    </a:p>
                  </a:txBody>
                  <a:tcPr marL="68580" marR="68580" marT="0" marB="0"/>
                </a:tc>
              </a:tr>
            </a:tbl>
          </a:graphicData>
        </a:graphic>
      </p:graphicFrame>
      <p:sp>
        <p:nvSpPr>
          <p:cNvPr id="57356" name="Rectangle 1"/>
          <p:cNvSpPr>
            <a:spLocks noChangeArrowheads="1"/>
          </p:cNvSpPr>
          <p:nvPr/>
        </p:nvSpPr>
        <p:spPr bwMode="auto">
          <a:xfrm>
            <a:off x="1531938" y="3946525"/>
            <a:ext cx="9144000" cy="457200"/>
          </a:xfrm>
          <a:prstGeom prst="rect">
            <a:avLst/>
          </a:prstGeom>
          <a:noFill/>
          <a:ln w="9525">
            <a:noFill/>
            <a:miter lim="800000"/>
            <a:headEnd/>
            <a:tailEnd/>
          </a:ln>
        </p:spPr>
        <p:txBody>
          <a:bodyPr wrap="none" anchor="ctr">
            <a:spAutoFit/>
          </a:bodyPr>
          <a:lstStyle/>
          <a:p>
            <a:endParaRPr lang="en-US" sz="18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b="1" dirty="0" smtClean="0">
                <a:solidFill>
                  <a:srgbClr val="003300"/>
                </a:solidFill>
              </a:rPr>
              <a:t>Changes to Representation and Correspondence Rules</a:t>
            </a:r>
            <a:endParaRPr lang="en-US" b="1" dirty="0">
              <a:solidFill>
                <a:srgbClr val="003300"/>
              </a:solidFill>
            </a:endParaRPr>
          </a:p>
        </p:txBody>
      </p:sp>
    </p:spTree>
    <p:extLst>
      <p:ext uri="{BB962C8B-B14F-4D97-AF65-F5344CB8AC3E}">
        <p14:creationId xmlns:p14="http://schemas.microsoft.com/office/powerpoint/2010/main" val="3166915447"/>
      </p:ext>
    </p:extLst>
  </p:cSld>
  <p:clrMapOvr>
    <a:masterClrMapping/>
  </p:clrMapOvr>
  <p:timing>
    <p:tnLst>
      <p:par>
        <p:cTn id="1" dur="indefinite" restart="never" nodeType="tmRoot"/>
      </p:par>
    </p:tnLst>
  </p:timing>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35 </a:t>
            </a:r>
            <a:r>
              <a:rPr lang="en-US" sz="2400" dirty="0"/>
              <a:t>USC </a:t>
            </a:r>
            <a:r>
              <a:rPr lang="en-US" sz="2400" dirty="0" smtClean="0"/>
              <a:t>§115(d)(1) and (2)</a:t>
            </a:r>
            <a:br>
              <a:rPr lang="en-US" sz="2400" dirty="0" smtClean="0"/>
            </a:br>
            <a:r>
              <a:rPr lang="en-US" sz="2400" dirty="0" smtClean="0"/>
              <a:t> Inventor’s </a:t>
            </a:r>
            <a:r>
              <a:rPr lang="en-US" sz="2400" dirty="0"/>
              <a:t>Declaration – Substitute Statements </a:t>
            </a:r>
            <a:r>
              <a:rPr lang="en-US" sz="1800" dirty="0"/>
              <a:t/>
            </a:r>
            <a:br>
              <a:rPr lang="en-US" sz="1800" dirty="0"/>
            </a:br>
            <a:endParaRPr lang="en-US" dirty="0"/>
          </a:p>
        </p:txBody>
      </p:sp>
      <p:sp>
        <p:nvSpPr>
          <p:cNvPr id="49154" name="Content Placeholder 2"/>
          <p:cNvSpPr>
            <a:spLocks noGrp="1"/>
          </p:cNvSpPr>
          <p:nvPr>
            <p:ph idx="1"/>
          </p:nvPr>
        </p:nvSpPr>
        <p:spPr>
          <a:xfrm>
            <a:off x="584200" y="1476375"/>
            <a:ext cx="7924800" cy="5026025"/>
          </a:xfrm>
        </p:spPr>
        <p:txBody>
          <a:bodyPr/>
          <a:lstStyle/>
          <a:p>
            <a:pPr marL="0" indent="0" eaLnBrk="1" hangingPunct="1">
              <a:buFontTx/>
              <a:buNone/>
            </a:pPr>
            <a:r>
              <a:rPr lang="en-US" sz="2400" smtClean="0"/>
              <a:t>“</a:t>
            </a:r>
            <a:r>
              <a:rPr lang="en-US" sz="2400" smtClean="0">
                <a:solidFill>
                  <a:srgbClr val="000000"/>
                </a:solidFill>
              </a:rPr>
              <a:t>Applicants for patent” can file a “Substitute Statement” if an inventor: </a:t>
            </a:r>
          </a:p>
          <a:p>
            <a:pPr marL="0" indent="0" eaLnBrk="1" hangingPunct="1">
              <a:buFontTx/>
              <a:buNone/>
            </a:pPr>
            <a:r>
              <a:rPr lang="en-US" sz="2400" smtClean="0">
                <a:solidFill>
                  <a:srgbClr val="000000"/>
                </a:solidFill>
              </a:rPr>
              <a:t>	- is deceased</a:t>
            </a:r>
          </a:p>
          <a:p>
            <a:pPr marL="0" indent="0" eaLnBrk="1" hangingPunct="1">
              <a:buFontTx/>
              <a:buNone/>
            </a:pPr>
            <a:r>
              <a:rPr lang="en-US" sz="2400" smtClean="0">
                <a:solidFill>
                  <a:srgbClr val="000000"/>
                </a:solidFill>
              </a:rPr>
              <a:t>	- under legal incapacity</a:t>
            </a:r>
          </a:p>
          <a:p>
            <a:pPr marL="0" indent="0" eaLnBrk="1" hangingPunct="1">
              <a:buFontTx/>
              <a:buNone/>
            </a:pPr>
            <a:r>
              <a:rPr lang="en-US" sz="2400" smtClean="0">
                <a:solidFill>
                  <a:srgbClr val="000000"/>
                </a:solidFill>
              </a:rPr>
              <a:t>	- cannot be found or reached after </a:t>
            </a:r>
          </a:p>
          <a:p>
            <a:pPr marL="0" indent="0" eaLnBrk="1" hangingPunct="1">
              <a:buFontTx/>
              <a:buNone/>
            </a:pPr>
            <a:r>
              <a:rPr lang="en-US" sz="2400" smtClean="0">
                <a:solidFill>
                  <a:srgbClr val="000000"/>
                </a:solidFill>
              </a:rPr>
              <a:t>	diligent effort </a:t>
            </a:r>
          </a:p>
          <a:p>
            <a:pPr marL="0" indent="0" eaLnBrk="1" hangingPunct="1">
              <a:buFontTx/>
              <a:buNone/>
            </a:pPr>
            <a:r>
              <a:rPr lang="en-US" sz="2400" smtClean="0">
                <a:solidFill>
                  <a:srgbClr val="000000"/>
                </a:solidFill>
              </a:rPr>
              <a:t>or</a:t>
            </a:r>
          </a:p>
          <a:p>
            <a:pPr marL="0" indent="0" eaLnBrk="1" hangingPunct="1">
              <a:buFontTx/>
              <a:buNone/>
            </a:pPr>
            <a:r>
              <a:rPr lang="en-US" sz="2400" smtClean="0">
                <a:solidFill>
                  <a:srgbClr val="000000"/>
                </a:solidFill>
              </a:rPr>
              <a:t>	- is under an obligation to assign the 			invention but has refused to make the required 	declaration</a:t>
            </a:r>
          </a:p>
        </p:txBody>
      </p:sp>
    </p:spTree>
  </p:cSld>
  <p:clrMapOvr>
    <a:masterClrMapping/>
  </p:clrMapOvr>
  <p:timing>
    <p:tnLst>
      <p:par>
        <p:cTn id="1" dur="indefinite" restart="never" nodeType="tmRoot"/>
      </p:par>
    </p:tnLst>
  </p:timing>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35 </a:t>
            </a:r>
            <a:r>
              <a:rPr lang="en-US" sz="2400" dirty="0"/>
              <a:t>USC </a:t>
            </a:r>
            <a:r>
              <a:rPr lang="en-US" sz="2400" dirty="0" smtClean="0"/>
              <a:t>§115(d)(3) Inventor’s Declaration</a:t>
            </a:r>
            <a:br>
              <a:rPr lang="en-US" sz="2400" dirty="0" smtClean="0"/>
            </a:br>
            <a:r>
              <a:rPr lang="en-US" sz="2400" dirty="0" smtClean="0"/>
              <a:t>Substitute Statement Contents</a:t>
            </a:r>
            <a:r>
              <a:rPr lang="en-US" sz="1800" dirty="0"/>
              <a:t/>
            </a:r>
            <a:br>
              <a:rPr lang="en-US" sz="1800" dirty="0"/>
            </a:br>
            <a:endParaRPr lang="en-US" dirty="0"/>
          </a:p>
        </p:txBody>
      </p:sp>
      <p:sp>
        <p:nvSpPr>
          <p:cNvPr id="3" name="Content Placeholder 2"/>
          <p:cNvSpPr>
            <a:spLocks noGrp="1"/>
          </p:cNvSpPr>
          <p:nvPr>
            <p:ph idx="1"/>
          </p:nvPr>
        </p:nvSpPr>
        <p:spPr>
          <a:xfrm>
            <a:off x="584200" y="1476375"/>
            <a:ext cx="7924800" cy="5026025"/>
          </a:xfrm>
        </p:spPr>
        <p:txBody>
          <a:bodyPr/>
          <a:lstStyle/>
          <a:p>
            <a:pPr marL="0" indent="0" eaLnBrk="1" hangingPunct="1">
              <a:buFontTx/>
              <a:buNone/>
              <a:defRPr/>
            </a:pPr>
            <a:r>
              <a:rPr lang="en-US" sz="2400" u="sng" dirty="0" smtClean="0">
                <a:solidFill>
                  <a:srgbClr val="000000"/>
                </a:solidFill>
              </a:rPr>
              <a:t>Statutory Requirements for the Contents of a Substitute Statement </a:t>
            </a:r>
          </a:p>
          <a:p>
            <a:pPr marL="0" indent="0" eaLnBrk="1" hangingPunct="1">
              <a:buFontTx/>
              <a:buNone/>
              <a:defRPr/>
            </a:pPr>
            <a:endParaRPr lang="en-US" u="sng" dirty="0" smtClean="0">
              <a:solidFill>
                <a:srgbClr val="000000"/>
              </a:solidFill>
            </a:endParaRPr>
          </a:p>
          <a:p>
            <a:pPr marL="514350" indent="-514350" eaLnBrk="1" hangingPunct="1">
              <a:buFontTx/>
              <a:buAutoNum type="alphaUcParenBoth"/>
              <a:defRPr/>
            </a:pPr>
            <a:r>
              <a:rPr lang="en-US" sz="2400" dirty="0" smtClean="0">
                <a:solidFill>
                  <a:srgbClr val="000000"/>
                </a:solidFill>
              </a:rPr>
              <a:t>Identify the individual to whom the statement applies</a:t>
            </a:r>
          </a:p>
          <a:p>
            <a:pPr marL="514350" indent="-514350" eaLnBrk="1" hangingPunct="1">
              <a:buFontTx/>
              <a:buAutoNum type="alphaUcParenBoth"/>
              <a:defRPr/>
            </a:pPr>
            <a:endParaRPr lang="en-US" sz="2400" dirty="0" smtClean="0">
              <a:solidFill>
                <a:srgbClr val="000000"/>
              </a:solidFill>
            </a:endParaRPr>
          </a:p>
          <a:p>
            <a:pPr marL="514350" indent="-514350" eaLnBrk="1" hangingPunct="1">
              <a:buFontTx/>
              <a:buAutoNum type="alphaUcParenBoth"/>
              <a:defRPr/>
            </a:pPr>
            <a:r>
              <a:rPr lang="en-US" sz="2400" dirty="0" smtClean="0">
                <a:solidFill>
                  <a:srgbClr val="000000"/>
                </a:solidFill>
              </a:rPr>
              <a:t>Set out the circumstances that form the permitted basis for the statement </a:t>
            </a:r>
          </a:p>
          <a:p>
            <a:pPr marL="514350" indent="-514350" eaLnBrk="1" hangingPunct="1">
              <a:buFontTx/>
              <a:buAutoNum type="alphaUcParenBoth"/>
              <a:defRPr/>
            </a:pPr>
            <a:endParaRPr lang="en-US" sz="2400" dirty="0" smtClean="0">
              <a:solidFill>
                <a:srgbClr val="000000"/>
              </a:solidFill>
            </a:endParaRPr>
          </a:p>
          <a:p>
            <a:pPr marL="514350" indent="-514350" eaLnBrk="1" hangingPunct="1">
              <a:buFontTx/>
              <a:buAutoNum type="alphaUcParenBoth"/>
              <a:defRPr/>
            </a:pPr>
            <a:r>
              <a:rPr lang="en-US" sz="2400" dirty="0" smtClean="0">
                <a:solidFill>
                  <a:srgbClr val="000000"/>
                </a:solidFill>
              </a:rPr>
              <a:t>Other information as may be required by USPTO</a:t>
            </a:r>
          </a:p>
        </p:txBody>
      </p:sp>
    </p:spTree>
  </p:cSld>
  <p:clrMapOvr>
    <a:masterClrMapping/>
  </p:clrMapOvr>
  <p:timing>
    <p:tnLst>
      <p:par>
        <p:cTn id="1" dur="indefinite" restart="never" nodeType="tmRoot"/>
      </p:par>
    </p:tnLst>
  </p:timing>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37 CFR 1.42 Deceased/Legally Incapacitated </a:t>
            </a:r>
            <a:r>
              <a:rPr lang="en-US" sz="2400" dirty="0"/>
              <a:t>I</a:t>
            </a:r>
            <a:r>
              <a:rPr lang="en-US" sz="2400" dirty="0" smtClean="0"/>
              <a:t>nventor Substitute Statement Contents</a:t>
            </a:r>
            <a:r>
              <a:rPr lang="en-US" sz="1800" dirty="0"/>
              <a:t/>
            </a:r>
            <a:br>
              <a:rPr lang="en-US" sz="1800" dirty="0"/>
            </a:br>
            <a:endParaRPr lang="en-US" dirty="0"/>
          </a:p>
        </p:txBody>
      </p:sp>
      <p:sp>
        <p:nvSpPr>
          <p:cNvPr id="3" name="Content Placeholder 2"/>
          <p:cNvSpPr>
            <a:spLocks noGrp="1"/>
          </p:cNvSpPr>
          <p:nvPr>
            <p:ph idx="1"/>
          </p:nvPr>
        </p:nvSpPr>
        <p:spPr>
          <a:xfrm>
            <a:off x="584200" y="1476375"/>
            <a:ext cx="7924800" cy="5026025"/>
          </a:xfrm>
        </p:spPr>
        <p:txBody>
          <a:bodyPr/>
          <a:lstStyle/>
          <a:p>
            <a:pPr marL="0" indent="0" eaLnBrk="1" hangingPunct="1">
              <a:buFontTx/>
              <a:buNone/>
              <a:defRPr/>
            </a:pPr>
            <a:endParaRPr lang="en-US" sz="2400" u="sng" dirty="0" smtClean="0">
              <a:solidFill>
                <a:srgbClr val="000000"/>
              </a:solidFill>
            </a:endParaRPr>
          </a:p>
          <a:p>
            <a:pPr marL="0" indent="0" eaLnBrk="1" hangingPunct="1">
              <a:buFontTx/>
              <a:buNone/>
              <a:defRPr/>
            </a:pPr>
            <a:r>
              <a:rPr lang="en-US" sz="2400" u="sng" dirty="0" smtClean="0">
                <a:solidFill>
                  <a:srgbClr val="000000"/>
                </a:solidFill>
              </a:rPr>
              <a:t>Additional PTO Requirements</a:t>
            </a:r>
          </a:p>
          <a:p>
            <a:pPr marL="0" indent="0" eaLnBrk="1" hangingPunct="1">
              <a:buFontTx/>
              <a:buNone/>
              <a:defRPr/>
            </a:pPr>
            <a:r>
              <a:rPr lang="en-US" sz="2000" dirty="0" smtClean="0">
                <a:solidFill>
                  <a:srgbClr val="000000"/>
                </a:solidFill>
              </a:rPr>
              <a:t>Petition with showing:</a:t>
            </a:r>
          </a:p>
          <a:p>
            <a:pPr marL="457200" indent="-457200" eaLnBrk="1" hangingPunct="1">
              <a:buFont typeface="+mj-lt"/>
              <a:buAutoNum type="arabicPeriod"/>
              <a:defRPr/>
            </a:pPr>
            <a:r>
              <a:rPr lang="en-US" sz="2000" dirty="0" smtClean="0">
                <a:solidFill>
                  <a:srgbClr val="000000"/>
                </a:solidFill>
              </a:rPr>
              <a:t>proof of obligation to assign; or</a:t>
            </a:r>
          </a:p>
          <a:p>
            <a:pPr marL="457200" indent="-457200" eaLnBrk="1" hangingPunct="1">
              <a:buFont typeface="+mj-lt"/>
              <a:buAutoNum type="arabicPeriod"/>
              <a:defRPr/>
            </a:pPr>
            <a:r>
              <a:rPr lang="en-US" sz="2000" dirty="0" smtClean="0">
                <a:solidFill>
                  <a:srgbClr val="000000"/>
                </a:solidFill>
              </a:rPr>
              <a:t>proof (similar to the current practice) of sufficient proprietary interest to execute the oath and that such action is necessary to preserve the rights of the parties. </a:t>
            </a:r>
            <a:endParaRPr lang="en-US" sz="2000" dirty="0">
              <a:solidFill>
                <a:srgbClr val="000000"/>
              </a:solidFill>
            </a:endParaRPr>
          </a:p>
          <a:p>
            <a:pPr marL="0" indent="0" eaLnBrk="1" hangingPunct="1">
              <a:buNone/>
              <a:defRPr/>
            </a:pPr>
            <a:r>
              <a:rPr lang="en-US" sz="2000" dirty="0" smtClean="0">
                <a:solidFill>
                  <a:srgbClr val="000000"/>
                </a:solidFill>
              </a:rPr>
              <a:t>	(“or to prevent irreparable damage” was removed)</a:t>
            </a:r>
          </a:p>
          <a:p>
            <a:pPr marL="457200" indent="-457200" eaLnBrk="1" hangingPunct="1">
              <a:buFont typeface="+mj-lt"/>
              <a:buAutoNum type="arabicPeriod"/>
              <a:defRPr/>
            </a:pPr>
            <a:endParaRPr lang="en-US" sz="2400" dirty="0">
              <a:solidFill>
                <a:srgbClr val="000000"/>
              </a:solidFill>
            </a:endParaRPr>
          </a:p>
          <a:p>
            <a:pPr marL="0" indent="0" eaLnBrk="1" hangingPunct="1">
              <a:buNone/>
              <a:defRPr/>
            </a:pPr>
            <a:r>
              <a:rPr lang="en-US" sz="2400" u="sng" dirty="0" smtClean="0">
                <a:solidFill>
                  <a:srgbClr val="000000"/>
                </a:solidFill>
              </a:rPr>
              <a:t>Important</a:t>
            </a:r>
          </a:p>
          <a:p>
            <a:pPr marL="457200" indent="-457200" eaLnBrk="1" hangingPunct="1">
              <a:buFont typeface="+mj-lt"/>
              <a:buAutoNum type="arabicPeriod"/>
              <a:defRPr/>
            </a:pPr>
            <a:r>
              <a:rPr lang="en-US" sz="2000" dirty="0" smtClean="0">
                <a:solidFill>
                  <a:srgbClr val="000000"/>
                </a:solidFill>
              </a:rPr>
              <a:t>Legal representatives do not need a petition.</a:t>
            </a:r>
          </a:p>
          <a:p>
            <a:pPr marL="457200" indent="-457200" eaLnBrk="1" hangingPunct="1">
              <a:buFont typeface="+mj-lt"/>
              <a:buAutoNum type="arabicPeriod"/>
              <a:defRPr/>
            </a:pPr>
            <a:r>
              <a:rPr lang="en-US" sz="2000" dirty="0" smtClean="0">
                <a:solidFill>
                  <a:srgbClr val="000000"/>
                </a:solidFill>
              </a:rPr>
              <a:t>Assignees do not need a petition.</a:t>
            </a:r>
          </a:p>
          <a:p>
            <a:pPr marL="0" indent="0" algn="r" eaLnBrk="1" hangingPunct="1">
              <a:buFontTx/>
              <a:buNone/>
              <a:defRPr/>
            </a:pPr>
            <a:endParaRPr lang="en-US" u="sng" dirty="0" smtClean="0">
              <a:solidFill>
                <a:srgbClr val="000000"/>
              </a:solidFill>
            </a:endParaRPr>
          </a:p>
        </p:txBody>
      </p:sp>
    </p:spTree>
    <p:extLst>
      <p:ext uri="{BB962C8B-B14F-4D97-AF65-F5344CB8AC3E}">
        <p14:creationId xmlns:p14="http://schemas.microsoft.com/office/powerpoint/2010/main" val="4176560019"/>
      </p:ext>
    </p:extLst>
  </p:cSld>
  <p:clrMapOvr>
    <a:masterClrMapping/>
  </p:clrMapOvr>
  <p:timing>
    <p:tnLst>
      <p:par>
        <p:cTn id="1" dur="indefinite" restart="never" nodeType="tmRoot"/>
      </p:par>
    </p:tnLst>
  </p:timing>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37 CFR 1.47 Inventor Refuses to Sign or Can’t be Found - Substitute Statement Contents</a:t>
            </a:r>
            <a:r>
              <a:rPr lang="en-US" sz="1800" dirty="0"/>
              <a:t/>
            </a:r>
            <a:br>
              <a:rPr lang="en-US" sz="1800"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9710981"/>
              </p:ext>
            </p:extLst>
          </p:nvPr>
        </p:nvGraphicFramePr>
        <p:xfrm>
          <a:off x="584200" y="1476374"/>
          <a:ext cx="7924800" cy="4632325"/>
        </p:xfrm>
        <a:graphic>
          <a:graphicData uri="http://schemas.openxmlformats.org/drawingml/2006/table">
            <a:tbl>
              <a:tblPr firstRow="1" bandRow="1">
                <a:tableStyleId>{5C22544A-7EE6-4342-B048-85BDC9FD1C3A}</a:tableStyleId>
              </a:tblPr>
              <a:tblGrid>
                <a:gridCol w="3962400"/>
                <a:gridCol w="3962400"/>
              </a:tblGrid>
              <a:tr h="4632325">
                <a:tc>
                  <a:txBody>
                    <a:bodyPr/>
                    <a:lstStyle/>
                    <a:p>
                      <a:r>
                        <a:rPr lang="en-US" dirty="0" smtClean="0">
                          <a:solidFill>
                            <a:srgbClr val="000000"/>
                          </a:solidFill>
                        </a:rPr>
                        <a:t>Current</a:t>
                      </a:r>
                    </a:p>
                    <a:p>
                      <a:endParaRPr lang="en-US" dirty="0" smtClean="0">
                        <a:solidFill>
                          <a:srgbClr val="000000"/>
                        </a:solidFill>
                      </a:endParaRPr>
                    </a:p>
                    <a:p>
                      <a:r>
                        <a:rPr lang="en-US" dirty="0" smtClean="0">
                          <a:solidFill>
                            <a:srgbClr val="000000"/>
                          </a:solidFill>
                        </a:rPr>
                        <a:t>(1)</a:t>
                      </a:r>
                      <a:r>
                        <a:rPr lang="en-US" baseline="0" dirty="0" smtClean="0">
                          <a:solidFill>
                            <a:srgbClr val="000000"/>
                          </a:solidFill>
                        </a:rPr>
                        <a:t> a</a:t>
                      </a:r>
                      <a:r>
                        <a:rPr lang="en-US" dirty="0" smtClean="0">
                          <a:solidFill>
                            <a:srgbClr val="000000"/>
                          </a:solidFill>
                        </a:rPr>
                        <a:t>ssignee, or </a:t>
                      </a:r>
                    </a:p>
                    <a:p>
                      <a:r>
                        <a:rPr lang="en-US" dirty="0" smtClean="0">
                          <a:solidFill>
                            <a:srgbClr val="000000"/>
                          </a:solidFill>
                        </a:rPr>
                        <a:t>(2) a party to whom the inventor has agreed</a:t>
                      </a:r>
                      <a:r>
                        <a:rPr lang="en-US" baseline="0" dirty="0" smtClean="0">
                          <a:solidFill>
                            <a:srgbClr val="000000"/>
                          </a:solidFill>
                        </a:rPr>
                        <a:t> in writing to assign, or </a:t>
                      </a:r>
                    </a:p>
                    <a:p>
                      <a:r>
                        <a:rPr lang="en-US" baseline="0" dirty="0" smtClean="0">
                          <a:solidFill>
                            <a:srgbClr val="000000"/>
                          </a:solidFill>
                        </a:rPr>
                        <a:t>(3) a party who otherwise shows sufficient proprietary interest </a:t>
                      </a:r>
                    </a:p>
                    <a:p>
                      <a:endParaRPr lang="en-US" baseline="0" dirty="0" smtClean="0">
                        <a:solidFill>
                          <a:srgbClr val="000000"/>
                        </a:solidFill>
                      </a:endParaRPr>
                    </a:p>
                    <a:p>
                      <a:endParaRPr lang="en-US" baseline="0" dirty="0" smtClean="0">
                        <a:solidFill>
                          <a:srgbClr val="000000"/>
                        </a:solidFill>
                      </a:endParaRPr>
                    </a:p>
                    <a:p>
                      <a:r>
                        <a:rPr lang="en-US" baseline="0" dirty="0" smtClean="0">
                          <a:solidFill>
                            <a:srgbClr val="000000"/>
                          </a:solidFill>
                        </a:rPr>
                        <a:t>can only sign for a </a:t>
                      </a:r>
                      <a:r>
                        <a:rPr lang="en-US" baseline="0" dirty="0" err="1" smtClean="0">
                          <a:solidFill>
                            <a:srgbClr val="000000"/>
                          </a:solidFill>
                        </a:rPr>
                        <a:t>nonsigning</a:t>
                      </a:r>
                      <a:r>
                        <a:rPr lang="en-US" baseline="0" dirty="0" smtClean="0">
                          <a:solidFill>
                            <a:srgbClr val="000000"/>
                          </a:solidFill>
                        </a:rPr>
                        <a:t> inventor:</a:t>
                      </a:r>
                    </a:p>
                    <a:p>
                      <a:endParaRPr lang="en-US" baseline="0" dirty="0" smtClean="0">
                        <a:solidFill>
                          <a:srgbClr val="000000"/>
                        </a:solidFill>
                      </a:endParaRPr>
                    </a:p>
                    <a:p>
                      <a:r>
                        <a:rPr lang="en-US" baseline="0" dirty="0" smtClean="0">
                          <a:solidFill>
                            <a:srgbClr val="000000"/>
                          </a:solidFill>
                        </a:rPr>
                        <a:t>when there are no inventors available to sign the oath/declaration</a:t>
                      </a:r>
                      <a:endParaRPr lang="en-US" dirty="0">
                        <a:solidFill>
                          <a:srgbClr val="000000"/>
                        </a:solidFill>
                      </a:endParaRPr>
                    </a:p>
                  </a:txBody>
                  <a:tcPr>
                    <a:solidFill>
                      <a:srgbClr val="FFFF00"/>
                    </a:solidFill>
                  </a:tcPr>
                </a:tc>
                <a:tc>
                  <a:txBody>
                    <a:bodyPr/>
                    <a:lstStyle/>
                    <a:p>
                      <a:r>
                        <a:rPr lang="en-US" dirty="0" smtClean="0">
                          <a:solidFill>
                            <a:srgbClr val="000000"/>
                          </a:solidFill>
                        </a:rPr>
                        <a:t>NPRM</a:t>
                      </a:r>
                    </a:p>
                    <a:p>
                      <a:endParaRPr lang="en-US" dirty="0" smtClean="0">
                        <a:solidFill>
                          <a:srgbClr val="000000"/>
                        </a:solidFill>
                      </a:endParaRPr>
                    </a:p>
                    <a:p>
                      <a:r>
                        <a:rPr lang="en-US" dirty="0" smtClean="0">
                          <a:solidFill>
                            <a:srgbClr val="000000"/>
                          </a:solidFill>
                        </a:rPr>
                        <a:t>Any</a:t>
                      </a:r>
                      <a:r>
                        <a:rPr lang="en-US" baseline="0" dirty="0" smtClean="0">
                          <a:solidFill>
                            <a:srgbClr val="000000"/>
                          </a:solidFill>
                        </a:rPr>
                        <a:t> of (1), (2) or (3) may execute the oath/declaration on behalf of the </a:t>
                      </a:r>
                      <a:r>
                        <a:rPr lang="en-US" baseline="0" dirty="0" err="1" smtClean="0">
                          <a:solidFill>
                            <a:srgbClr val="000000"/>
                          </a:solidFill>
                        </a:rPr>
                        <a:t>nonsigning</a:t>
                      </a:r>
                      <a:r>
                        <a:rPr lang="en-US" baseline="0" dirty="0" smtClean="0">
                          <a:solidFill>
                            <a:srgbClr val="000000"/>
                          </a:solidFill>
                        </a:rPr>
                        <a:t> inventor</a:t>
                      </a:r>
                    </a:p>
                    <a:p>
                      <a:endParaRPr lang="en-US" baseline="0" dirty="0" smtClean="0">
                        <a:solidFill>
                          <a:srgbClr val="000000"/>
                        </a:solidFill>
                      </a:endParaRPr>
                    </a:p>
                    <a:p>
                      <a:r>
                        <a:rPr lang="en-US" baseline="0" dirty="0" smtClean="0">
                          <a:solidFill>
                            <a:srgbClr val="000000"/>
                          </a:solidFill>
                        </a:rPr>
                        <a:t>Or on behalf of a legal representative of a deceased or incapacitated joint inventor who refuses to execute the oath/declaration or who can’t be found</a:t>
                      </a:r>
                    </a:p>
                    <a:p>
                      <a:endParaRPr lang="en-US" baseline="0" dirty="0" smtClean="0">
                        <a:solidFill>
                          <a:srgbClr val="000000"/>
                        </a:solidFill>
                      </a:endParaRPr>
                    </a:p>
                    <a:p>
                      <a:r>
                        <a:rPr lang="en-US" baseline="0" dirty="0" smtClean="0">
                          <a:solidFill>
                            <a:srgbClr val="000000"/>
                          </a:solidFill>
                        </a:rPr>
                        <a:t> - even if other inventors are signing</a:t>
                      </a:r>
                      <a:endParaRPr lang="en-US" dirty="0">
                        <a:solidFill>
                          <a:srgbClr val="000000"/>
                        </a:solidFill>
                      </a:endParaRPr>
                    </a:p>
                  </a:txBody>
                  <a:tcPr>
                    <a:solidFill>
                      <a:srgbClr val="CCFFFF"/>
                    </a:solidFill>
                  </a:tcPr>
                </a:tc>
              </a:tr>
            </a:tbl>
          </a:graphicData>
        </a:graphic>
      </p:graphicFrame>
    </p:spTree>
    <p:extLst>
      <p:ext uri="{BB962C8B-B14F-4D97-AF65-F5344CB8AC3E}">
        <p14:creationId xmlns:p14="http://schemas.microsoft.com/office/powerpoint/2010/main" val="4002029773"/>
      </p:ext>
    </p:extLst>
  </p:cSld>
  <p:clrMapOvr>
    <a:masterClrMapping/>
  </p:clrMapOvr>
  <p:timing>
    <p:tnLst>
      <p:par>
        <p:cTn id="1" dur="indefinite" restart="never" nodeType="tmRoot"/>
      </p:par>
    </p:tnLst>
  </p:timing>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37 CFR 1.47 Inventor Refuses to Sign or Can’t Be Found - Substitute Statement Contents</a:t>
            </a:r>
            <a:r>
              <a:rPr lang="en-US" sz="1800" dirty="0"/>
              <a:t/>
            </a:r>
            <a:br>
              <a:rPr lang="en-US" sz="1800" dirty="0"/>
            </a:br>
            <a:endParaRPr lang="en-US" dirty="0"/>
          </a:p>
        </p:txBody>
      </p:sp>
      <p:sp>
        <p:nvSpPr>
          <p:cNvPr id="3" name="Content Placeholder 2"/>
          <p:cNvSpPr>
            <a:spLocks noGrp="1"/>
          </p:cNvSpPr>
          <p:nvPr>
            <p:ph idx="1"/>
          </p:nvPr>
        </p:nvSpPr>
        <p:spPr>
          <a:xfrm>
            <a:off x="584200" y="1476375"/>
            <a:ext cx="7924800" cy="5026025"/>
          </a:xfrm>
        </p:spPr>
        <p:txBody>
          <a:bodyPr/>
          <a:lstStyle/>
          <a:p>
            <a:pPr marL="0" indent="0" eaLnBrk="1" hangingPunct="1">
              <a:buFontTx/>
              <a:buNone/>
              <a:defRPr/>
            </a:pPr>
            <a:r>
              <a:rPr lang="en-US" sz="2400" dirty="0" smtClean="0">
                <a:solidFill>
                  <a:srgbClr val="000000"/>
                </a:solidFill>
              </a:rPr>
              <a:t>(C) Other information required by the PTO</a:t>
            </a:r>
          </a:p>
          <a:p>
            <a:pPr marL="0" indent="0" eaLnBrk="1" hangingPunct="1">
              <a:buFontTx/>
              <a:buNone/>
              <a:defRPr/>
            </a:pPr>
            <a:endParaRPr lang="en-US" sz="2400" dirty="0" smtClean="0">
              <a:solidFill>
                <a:srgbClr val="000000"/>
              </a:solidFill>
            </a:endParaRPr>
          </a:p>
          <a:p>
            <a:pPr marL="0" indent="0" eaLnBrk="1" hangingPunct="1">
              <a:buFontTx/>
              <a:buNone/>
              <a:defRPr/>
            </a:pPr>
            <a:r>
              <a:rPr lang="en-US" sz="2400" dirty="0" smtClean="0">
                <a:solidFill>
                  <a:srgbClr val="000000"/>
                </a:solidFill>
              </a:rPr>
              <a:t>Petition with showing:</a:t>
            </a:r>
          </a:p>
          <a:p>
            <a:pPr marL="457200" indent="-457200" eaLnBrk="1" hangingPunct="1">
              <a:buFont typeface="+mj-lt"/>
              <a:buAutoNum type="arabicPeriod"/>
              <a:defRPr/>
            </a:pPr>
            <a:r>
              <a:rPr lang="en-US" sz="2400" dirty="0" smtClean="0">
                <a:solidFill>
                  <a:srgbClr val="000000"/>
                </a:solidFill>
              </a:rPr>
              <a:t>proof of obligation to assign; or</a:t>
            </a:r>
          </a:p>
          <a:p>
            <a:pPr marL="457200" indent="-457200" eaLnBrk="1" hangingPunct="1">
              <a:buFont typeface="+mj-lt"/>
              <a:buAutoNum type="arabicPeriod"/>
              <a:defRPr/>
            </a:pPr>
            <a:r>
              <a:rPr lang="en-US" sz="2400" dirty="0" smtClean="0">
                <a:solidFill>
                  <a:srgbClr val="000000"/>
                </a:solidFill>
              </a:rPr>
              <a:t>proof (similar to the current practice) of sufficient proprietary interest to execute the oath and that such action is necessary to preserve the rights of the parties. </a:t>
            </a:r>
            <a:endParaRPr lang="en-US" sz="2400" dirty="0">
              <a:solidFill>
                <a:srgbClr val="000000"/>
              </a:solidFill>
            </a:endParaRPr>
          </a:p>
          <a:p>
            <a:pPr marL="0" indent="0" eaLnBrk="1" hangingPunct="1">
              <a:buNone/>
              <a:defRPr/>
            </a:pPr>
            <a:r>
              <a:rPr lang="en-US" sz="2400" dirty="0" smtClean="0">
                <a:solidFill>
                  <a:srgbClr val="000000"/>
                </a:solidFill>
              </a:rPr>
              <a:t>	(“or to prevent irreparable damage” was removed)</a:t>
            </a:r>
          </a:p>
          <a:p>
            <a:pPr marL="457200" indent="-457200" eaLnBrk="1" hangingPunct="1">
              <a:buFont typeface="+mj-lt"/>
              <a:buAutoNum type="arabicPeriod"/>
              <a:defRPr/>
            </a:pPr>
            <a:endParaRPr lang="en-US" sz="2400" dirty="0">
              <a:solidFill>
                <a:srgbClr val="000000"/>
              </a:solidFill>
            </a:endParaRPr>
          </a:p>
          <a:p>
            <a:pPr marL="0" indent="0" algn="r" eaLnBrk="1" hangingPunct="1">
              <a:buFontTx/>
              <a:buNone/>
              <a:defRPr/>
            </a:pPr>
            <a:endParaRPr lang="en-US" u="sng" dirty="0" smtClean="0">
              <a:solidFill>
                <a:srgbClr val="000000"/>
              </a:solidFill>
            </a:endParaRPr>
          </a:p>
        </p:txBody>
      </p:sp>
    </p:spTree>
    <p:extLst>
      <p:ext uri="{BB962C8B-B14F-4D97-AF65-F5344CB8AC3E}">
        <p14:creationId xmlns:p14="http://schemas.microsoft.com/office/powerpoint/2010/main" val="3043463752"/>
      </p:ext>
    </p:extLst>
  </p:cSld>
  <p:clrMapOvr>
    <a:masterClrMapping/>
  </p:clrMapOvr>
  <p:timing>
    <p:tnLst>
      <p:par>
        <p:cTn id="1" dur="indefinite" restart="never" nodeType="tmRoot"/>
      </p:par>
    </p:tnLst>
  </p:timing>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35 </a:t>
            </a:r>
            <a:r>
              <a:rPr lang="en-US" sz="2400" dirty="0"/>
              <a:t>USC </a:t>
            </a:r>
            <a:r>
              <a:rPr lang="en-US" sz="2400" dirty="0" smtClean="0"/>
              <a:t>§115(i) Acknowledgment of Penalties </a:t>
            </a:r>
            <a:br>
              <a:rPr lang="en-US" sz="2400" dirty="0" smtClean="0"/>
            </a:br>
            <a:r>
              <a:rPr lang="en-US" sz="2400" dirty="0" smtClean="0"/>
              <a:t>(</a:t>
            </a:r>
            <a:r>
              <a:rPr lang="en-US" sz="2400" i="1" dirty="0" smtClean="0"/>
              <a:t>and </a:t>
            </a:r>
            <a:r>
              <a:rPr lang="en-US" sz="2400" i="1" dirty="0" smtClean="0">
                <a:solidFill>
                  <a:srgbClr val="FF0000"/>
                </a:solidFill>
              </a:rPr>
              <a:t>37 </a:t>
            </a:r>
            <a:r>
              <a:rPr lang="en-US" sz="2400" i="1" dirty="0">
                <a:solidFill>
                  <a:srgbClr val="FF0000"/>
                </a:solidFill>
              </a:rPr>
              <a:t>C.F.R</a:t>
            </a:r>
            <a:r>
              <a:rPr lang="en-US" sz="2400" i="1" dirty="0" smtClean="0">
                <a:solidFill>
                  <a:srgbClr val="FF0000"/>
                </a:solidFill>
              </a:rPr>
              <a:t>. § 1.68)</a:t>
            </a:r>
            <a:r>
              <a:rPr lang="en-US" sz="2400" i="1" dirty="0">
                <a:solidFill>
                  <a:srgbClr val="FF0000"/>
                </a:solidFill>
              </a:rPr>
              <a:t/>
            </a:r>
            <a:br>
              <a:rPr lang="en-US" sz="2400" i="1" dirty="0">
                <a:solidFill>
                  <a:srgbClr val="FF0000"/>
                </a:solidFill>
              </a:rPr>
            </a:br>
            <a:r>
              <a:rPr lang="en-US" sz="2400" dirty="0" smtClean="0"/>
              <a:t/>
            </a:r>
            <a:br>
              <a:rPr lang="en-US" sz="2400" dirty="0" smtClean="0"/>
            </a:br>
            <a:r>
              <a:rPr lang="en-US" sz="1800" dirty="0"/>
              <a:t/>
            </a:r>
            <a:br>
              <a:rPr lang="en-US" sz="1800" dirty="0"/>
            </a:br>
            <a:endParaRPr lang="en-US" dirty="0"/>
          </a:p>
        </p:txBody>
      </p:sp>
      <p:sp>
        <p:nvSpPr>
          <p:cNvPr id="51202" name="Content Placeholder 2"/>
          <p:cNvSpPr>
            <a:spLocks noGrp="1"/>
          </p:cNvSpPr>
          <p:nvPr>
            <p:ph idx="1"/>
          </p:nvPr>
        </p:nvSpPr>
        <p:spPr>
          <a:xfrm>
            <a:off x="584200" y="1476375"/>
            <a:ext cx="7924800" cy="5026025"/>
          </a:xfrm>
        </p:spPr>
        <p:txBody>
          <a:bodyPr/>
          <a:lstStyle/>
          <a:p>
            <a:pPr marL="0" indent="0" eaLnBrk="1" hangingPunct="1">
              <a:buFontTx/>
              <a:buNone/>
            </a:pPr>
            <a:endParaRPr lang="en-US" sz="2400" dirty="0" smtClean="0"/>
          </a:p>
          <a:p>
            <a:pPr marL="0" indent="0" eaLnBrk="1" hangingPunct="1">
              <a:buFontTx/>
              <a:buNone/>
            </a:pPr>
            <a:r>
              <a:rPr lang="en-US" sz="2400" dirty="0" smtClean="0">
                <a:solidFill>
                  <a:srgbClr val="000000"/>
                </a:solidFill>
              </a:rPr>
              <a:t>A declaration or substitute statement must contain an acknowledgment that:</a:t>
            </a:r>
          </a:p>
          <a:p>
            <a:pPr marL="0" indent="0" eaLnBrk="1" hangingPunct="1">
              <a:buFontTx/>
              <a:buNone/>
            </a:pPr>
            <a:endParaRPr lang="en-US" sz="2400" dirty="0" smtClean="0">
              <a:solidFill>
                <a:srgbClr val="000000"/>
              </a:solidFill>
            </a:endParaRPr>
          </a:p>
          <a:p>
            <a:pPr marL="0" indent="0" eaLnBrk="1" hangingPunct="1">
              <a:buFontTx/>
              <a:buNone/>
            </a:pPr>
            <a:r>
              <a:rPr lang="en-US" sz="2400" dirty="0" smtClean="0">
                <a:solidFill>
                  <a:srgbClr val="000000"/>
                </a:solidFill>
              </a:rPr>
              <a:t>“any willful false statement made in such declaration or statement is punishable under section 1001 of title 18 by fine or imprisonment of not more than 5 years, or both.”</a:t>
            </a:r>
          </a:p>
          <a:p>
            <a:pPr marL="0" indent="0" eaLnBrk="1" hangingPunct="1">
              <a:buFontTx/>
              <a:buNone/>
            </a:pPr>
            <a:endParaRPr lang="en-US" sz="2400" dirty="0" smtClean="0"/>
          </a:p>
          <a:p>
            <a:pPr marL="0" indent="0" eaLnBrk="1" hangingPunct="1">
              <a:buFontTx/>
              <a:buNone/>
            </a:pPr>
            <a:r>
              <a:rPr lang="en-US" sz="2400" i="1" dirty="0" smtClean="0">
                <a:solidFill>
                  <a:srgbClr val="00B0F0"/>
                </a:solidFill>
              </a:rPr>
              <a:t>Practice tip: </a:t>
            </a:r>
            <a:r>
              <a:rPr lang="en-US" sz="2400" dirty="0" smtClean="0">
                <a:solidFill>
                  <a:srgbClr val="000000"/>
                </a:solidFill>
              </a:rPr>
              <a:t>Be sure to add this language to assignments to rely on an assignment of record for the “required statements”</a:t>
            </a:r>
          </a:p>
        </p:txBody>
      </p:sp>
    </p:spTree>
  </p:cSld>
  <p:clrMapOvr>
    <a:masterClrMapping/>
  </p:clrMapOvr>
  <p:timing>
    <p:tnLst>
      <p:par>
        <p:cTn id="1" dur="indefinite" restart="never" nodeType="tmRoot"/>
      </p:par>
    </p:tnLst>
  </p:timing>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2400" dirty="0" smtClean="0"/>
              <a:t>35 </a:t>
            </a:r>
            <a:r>
              <a:rPr lang="en-US" sz="2400" dirty="0"/>
              <a:t>USC </a:t>
            </a:r>
            <a:r>
              <a:rPr lang="en-US" sz="2400" dirty="0" smtClean="0"/>
              <a:t>§115(f) Timing: Inventor’s Declaration - Substitute Statement, or Recorded Assignment</a:t>
            </a:r>
            <a:r>
              <a:rPr lang="en-US" sz="1800" dirty="0"/>
              <a:t/>
            </a:r>
            <a:br>
              <a:rPr lang="en-US" sz="1800" dirty="0"/>
            </a:br>
            <a:endParaRPr lang="en-US" dirty="0"/>
          </a:p>
        </p:txBody>
      </p:sp>
      <p:sp>
        <p:nvSpPr>
          <p:cNvPr id="52226" name="Content Placeholder 2"/>
          <p:cNvSpPr>
            <a:spLocks noGrp="1"/>
          </p:cNvSpPr>
          <p:nvPr>
            <p:ph idx="1"/>
          </p:nvPr>
        </p:nvSpPr>
        <p:spPr>
          <a:xfrm>
            <a:off x="584200" y="1476375"/>
            <a:ext cx="7924800" cy="5026025"/>
          </a:xfrm>
        </p:spPr>
        <p:txBody>
          <a:bodyPr/>
          <a:lstStyle/>
          <a:p>
            <a:pPr marL="0" indent="0" eaLnBrk="1" hangingPunct="1">
              <a:buFontTx/>
              <a:buNone/>
            </a:pPr>
            <a:endParaRPr lang="en-US" sz="2400" u="sng" dirty="0" smtClean="0"/>
          </a:p>
          <a:p>
            <a:pPr marL="0" indent="0" eaLnBrk="1" hangingPunct="1">
              <a:buFontTx/>
              <a:buNone/>
            </a:pPr>
            <a:r>
              <a:rPr lang="en-US" sz="2400" u="sng" dirty="0" smtClean="0">
                <a:solidFill>
                  <a:srgbClr val="000000"/>
                </a:solidFill>
              </a:rPr>
              <a:t>Prior to mailing of the notice of allowance</a:t>
            </a:r>
          </a:p>
          <a:p>
            <a:pPr marL="0" indent="0" eaLnBrk="1" hangingPunct="1">
              <a:buFontTx/>
              <a:buNone/>
            </a:pPr>
            <a:endParaRPr lang="en-US" sz="2400" dirty="0" smtClean="0">
              <a:solidFill>
                <a:srgbClr val="000000"/>
              </a:solidFill>
            </a:endParaRPr>
          </a:p>
          <a:p>
            <a:pPr marL="0" indent="0" eaLnBrk="1" hangingPunct="1">
              <a:buFontTx/>
              <a:buNone/>
            </a:pPr>
            <a:r>
              <a:rPr lang="en-US" sz="2400" dirty="0" smtClean="0">
                <a:solidFill>
                  <a:srgbClr val="000000"/>
                </a:solidFill>
              </a:rPr>
              <a:t>The applicant for patent must:</a:t>
            </a:r>
          </a:p>
          <a:p>
            <a:pPr marL="0" indent="0" eaLnBrk="1" hangingPunct="1">
              <a:buFontTx/>
              <a:buNone/>
            </a:pPr>
            <a:r>
              <a:rPr lang="en-US" sz="2400" dirty="0" smtClean="0">
                <a:solidFill>
                  <a:srgbClr val="000000"/>
                </a:solidFill>
              </a:rPr>
              <a:t>	Submit the declaration; or</a:t>
            </a:r>
          </a:p>
          <a:p>
            <a:pPr marL="0" indent="0" eaLnBrk="1" hangingPunct="1">
              <a:buFontTx/>
              <a:buNone/>
            </a:pPr>
            <a:r>
              <a:rPr lang="en-US" sz="2400" dirty="0" smtClean="0">
                <a:solidFill>
                  <a:srgbClr val="000000"/>
                </a:solidFill>
              </a:rPr>
              <a:t>	Submit the substitute statement; or</a:t>
            </a:r>
          </a:p>
          <a:p>
            <a:pPr marL="0" indent="0" eaLnBrk="1" hangingPunct="1">
              <a:buFontTx/>
              <a:buNone/>
            </a:pPr>
            <a:r>
              <a:rPr lang="en-US" sz="2400" dirty="0" smtClean="0">
                <a:solidFill>
                  <a:srgbClr val="000000"/>
                </a:solidFill>
              </a:rPr>
              <a:t>	Record assignment with the required statements.</a:t>
            </a:r>
          </a:p>
          <a:p>
            <a:pPr marL="0" indent="0" eaLnBrk="1" hangingPunct="1">
              <a:buFontTx/>
              <a:buNone/>
            </a:pPr>
            <a:endParaRPr lang="en-US" sz="2400" dirty="0" smtClean="0">
              <a:solidFill>
                <a:srgbClr val="000000"/>
              </a:solidFill>
            </a:endParaRPr>
          </a:p>
          <a:p>
            <a:pPr marL="0" indent="0" eaLnBrk="1" hangingPunct="1">
              <a:buFontTx/>
              <a:buNone/>
            </a:pPr>
            <a:r>
              <a:rPr lang="en-US" sz="2000" i="1" dirty="0" smtClean="0">
                <a:solidFill>
                  <a:srgbClr val="00B0F0"/>
                </a:solidFill>
              </a:rPr>
              <a:t>Statute allows for late submission but PTO policy will be to require names of inventors before prosecution because this may affect the art rejections.</a:t>
            </a:r>
          </a:p>
        </p:txBody>
      </p:sp>
    </p:spTree>
  </p:cSld>
  <p:clrMapOvr>
    <a:masterClrMapping/>
  </p:clrMapOvr>
  <p:timing>
    <p:tnLst>
      <p:par>
        <p:cTn id="1" dur="indefinite" restart="never" nodeType="tmRoot"/>
      </p:par>
    </p:tnLst>
  </p:timing>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solidFill>
                  <a:srgbClr val="000000"/>
                </a:solidFill>
              </a:rPr>
              <a:t>Reissue applications</a:t>
            </a:r>
            <a:endParaRPr lang="en-US" dirty="0">
              <a:solidFill>
                <a:srgbClr val="000000"/>
              </a:solidFill>
            </a:endParaRPr>
          </a:p>
        </p:txBody>
      </p:sp>
    </p:spTree>
    <p:extLst>
      <p:ext uri="{BB962C8B-B14F-4D97-AF65-F5344CB8AC3E}">
        <p14:creationId xmlns:p14="http://schemas.microsoft.com/office/powerpoint/2010/main" val="3364404958"/>
      </p:ext>
    </p:extLst>
  </p:cSld>
  <p:clrMapOvr>
    <a:masterClrMapping/>
  </p:clrMapOvr>
  <p:timing>
    <p:tnLst>
      <p:par>
        <p:cTn id="1" dur="indefinite" restart="never" nodeType="tmRoot"/>
      </p:par>
    </p:tnLst>
  </p:timing>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§1.172 Reissue applicants</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40323166"/>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962400"/>
                <a:gridCol w="3962400"/>
              </a:tblGrid>
              <a:tr h="4962525">
                <a:tc>
                  <a:txBody>
                    <a:bodyPr/>
                    <a:lstStyle/>
                    <a:p>
                      <a:r>
                        <a:rPr lang="en-US" dirty="0" smtClean="0">
                          <a:solidFill>
                            <a:srgbClr val="000000"/>
                          </a:solidFill>
                        </a:rPr>
                        <a:t>Current</a:t>
                      </a:r>
                    </a:p>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§1.172 Applicants</a:t>
                      </a:r>
                      <a:r>
                        <a:rPr lang="en-US" strike="sngStrike" dirty="0" smtClean="0">
                          <a:solidFill>
                            <a:srgbClr val="000000"/>
                          </a:solidFill>
                        </a:rPr>
                        <a:t>,</a:t>
                      </a:r>
                      <a:r>
                        <a:rPr lang="en-US" strike="sngStrike" baseline="0" dirty="0" smtClean="0">
                          <a:solidFill>
                            <a:srgbClr val="000000"/>
                          </a:solidFill>
                        </a:rPr>
                        <a:t> assignees</a:t>
                      </a:r>
                    </a:p>
                    <a:p>
                      <a:endParaRPr lang="en-US" dirty="0" smtClean="0">
                        <a:solidFill>
                          <a:srgbClr val="000000"/>
                        </a:solidFill>
                      </a:endParaRPr>
                    </a:p>
                    <a:p>
                      <a:pPr marL="342900" indent="-342900">
                        <a:buAutoNum type="alphaLcParenBoth"/>
                      </a:pPr>
                      <a:r>
                        <a:rPr lang="en-US" sz="1600" dirty="0" smtClean="0">
                          <a:solidFill>
                            <a:srgbClr val="000000"/>
                          </a:solidFill>
                        </a:rPr>
                        <a:t>A reissue applicant must be signed and sworn to or declaration made by the inventor or inventors except as otherwise provided see §§1.42, 1.43, 1.47), and must be accompanied by the written consent of all assignees, if any, owning an undivided interest in the patent,  .</a:t>
                      </a:r>
                      <a:r>
                        <a:rPr lang="en-US" sz="1600" baseline="0" dirty="0" smtClean="0">
                          <a:solidFill>
                            <a:srgbClr val="000000"/>
                          </a:solidFill>
                        </a:rPr>
                        <a:t> . . </a:t>
                      </a:r>
                      <a:endParaRPr lang="en-US" sz="16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r>
                        <a:rPr lang="en-US" dirty="0" smtClean="0">
                          <a:solidFill>
                            <a:srgbClr val="000000"/>
                          </a:solidFill>
                        </a:rPr>
                        <a:t>§1.172 Applicants</a:t>
                      </a:r>
                    </a:p>
                    <a:p>
                      <a:endParaRPr lang="en-US" dirty="0" smtClean="0">
                        <a:solidFill>
                          <a:srgbClr val="000000"/>
                        </a:solidFill>
                      </a:endParaRPr>
                    </a:p>
                    <a:p>
                      <a:endParaRPr lang="en-US" dirty="0" smtClean="0">
                        <a:solidFill>
                          <a:srgbClr val="000000"/>
                        </a:solidFill>
                      </a:endParaRPr>
                    </a:p>
                    <a:p>
                      <a:pPr marL="0" indent="0">
                        <a:buNone/>
                      </a:pPr>
                      <a:r>
                        <a:rPr lang="en-US" dirty="0" smtClean="0">
                          <a:solidFill>
                            <a:srgbClr val="000000"/>
                          </a:solidFill>
                        </a:rPr>
                        <a:t>(a) A reissue applicant must submit an oath or declaration accompanied by the written consent of all assignees, if any, </a:t>
                      </a:r>
                    </a:p>
                    <a:p>
                      <a:pPr marL="342900" indent="-342900">
                        <a:buAutoNum type="alphaLcParenBoth"/>
                      </a:pPr>
                      <a:endParaRPr lang="en-US" dirty="0" smtClean="0">
                        <a:solidFill>
                          <a:srgbClr val="000000"/>
                        </a:solidFill>
                      </a:endParaRPr>
                    </a:p>
                    <a:p>
                      <a:pPr marL="0" indent="0">
                        <a:buNone/>
                      </a:pPr>
                      <a:r>
                        <a:rPr lang="en-US" dirty="0" smtClean="0">
                          <a:solidFill>
                            <a:srgbClr val="000000"/>
                          </a:solidFill>
                        </a:rPr>
                        <a:t>owning an undivided interest in the patent. </a:t>
                      </a:r>
                      <a:endParaRPr lang="en-US" b="0" dirty="0">
                        <a:solidFill>
                          <a:srgbClr val="000000"/>
                        </a:solidFill>
                      </a:endParaRPr>
                    </a:p>
                  </a:txBody>
                  <a:tcPr>
                    <a:solidFill>
                      <a:srgbClr val="FFFF66"/>
                    </a:solidFill>
                  </a:tcPr>
                </a:tc>
              </a:tr>
            </a:tbl>
          </a:graphicData>
        </a:graphic>
      </p:graphicFrame>
    </p:spTree>
    <p:extLst>
      <p:ext uri="{BB962C8B-B14F-4D97-AF65-F5344CB8AC3E}">
        <p14:creationId xmlns:p14="http://schemas.microsoft.com/office/powerpoint/2010/main" val="2254013832"/>
      </p:ext>
    </p:extLst>
  </p:cSld>
  <p:clrMapOvr>
    <a:masterClrMapping/>
  </p:clrMapOvr>
  <p:timing>
    <p:tnLst>
      <p:par>
        <p:cTn id="1" dur="indefinite" restart="never" nodeType="tmRoot"/>
      </p:par>
    </p:tnLst>
  </p:timing>
</p:sld>
</file>

<file path=ppt/slides/slide6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§1.172 Reissue applicants</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29467876"/>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2489200"/>
                <a:gridCol w="5435600"/>
              </a:tblGrid>
              <a:tr h="4962525">
                <a:tc>
                  <a:txBody>
                    <a:bodyPr/>
                    <a:lstStyle/>
                    <a:p>
                      <a:r>
                        <a:rPr lang="en-US" dirty="0" smtClean="0">
                          <a:solidFill>
                            <a:srgbClr val="000000"/>
                          </a:solidFill>
                        </a:rPr>
                        <a:t>Current</a:t>
                      </a:r>
                    </a:p>
                    <a:p>
                      <a:endParaRPr lang="en-US" dirty="0" smtClean="0">
                        <a:solidFill>
                          <a:srgbClr val="000000"/>
                        </a:solidFill>
                      </a:endParaRPr>
                    </a:p>
                  </a:txBody>
                  <a:tcPr>
                    <a:noFill/>
                  </a:tcPr>
                </a:tc>
                <a:tc>
                  <a:txBody>
                    <a:bodyPr/>
                    <a:lstStyle/>
                    <a:p>
                      <a:r>
                        <a:rPr lang="en-US" dirty="0" smtClean="0">
                          <a:solidFill>
                            <a:srgbClr val="000000"/>
                          </a:solidFill>
                        </a:rPr>
                        <a:t>NPRM</a:t>
                      </a:r>
                    </a:p>
                    <a:p>
                      <a:r>
                        <a:rPr lang="en-US" dirty="0" smtClean="0">
                          <a:solidFill>
                            <a:srgbClr val="000000"/>
                          </a:solidFill>
                        </a:rPr>
                        <a:t>(b) Oath or declaration: </a:t>
                      </a:r>
                    </a:p>
                    <a:p>
                      <a:endParaRPr lang="en-US" dirty="0" smtClean="0">
                        <a:solidFill>
                          <a:srgbClr val="000000"/>
                        </a:solidFill>
                      </a:endParaRPr>
                    </a:p>
                    <a:p>
                      <a:pPr marL="342900" indent="-342900">
                        <a:buAutoNum type="arabicParenBoth"/>
                      </a:pPr>
                      <a:r>
                        <a:rPr lang="en-US" dirty="0" err="1" smtClean="0">
                          <a:solidFill>
                            <a:srgbClr val="000000"/>
                          </a:solidFill>
                        </a:rPr>
                        <a:t>Nonbroadening</a:t>
                      </a:r>
                      <a:r>
                        <a:rPr lang="en-US" dirty="0" smtClean="0">
                          <a:solidFill>
                            <a:srgbClr val="000000"/>
                          </a:solidFill>
                        </a:rPr>
                        <a:t> reissues: </a:t>
                      </a:r>
                    </a:p>
                    <a:p>
                      <a:pPr marL="0" indent="0">
                        <a:buNone/>
                      </a:pPr>
                      <a:endParaRPr lang="en-US" dirty="0" smtClean="0">
                        <a:solidFill>
                          <a:srgbClr val="000000"/>
                        </a:solidFill>
                      </a:endParaRPr>
                    </a:p>
                    <a:p>
                      <a:pPr marL="0" indent="0">
                        <a:buNone/>
                      </a:pPr>
                      <a:r>
                        <a:rPr lang="en-US" dirty="0" smtClean="0">
                          <a:solidFill>
                            <a:srgbClr val="000000"/>
                          </a:solidFill>
                        </a:rPr>
                        <a:t>If the application does not seek to enlarge the scope of the claims of the original patent, the oath or declaration must be signed by: </a:t>
                      </a:r>
                    </a:p>
                    <a:p>
                      <a:pPr marL="0" indent="0">
                        <a:buNone/>
                      </a:pPr>
                      <a:endParaRPr lang="en-US" dirty="0" smtClean="0">
                        <a:solidFill>
                          <a:srgbClr val="000000"/>
                        </a:solidFill>
                      </a:endParaRPr>
                    </a:p>
                    <a:p>
                      <a:pPr marL="0" indent="0">
                        <a:buNone/>
                      </a:pPr>
                      <a:r>
                        <a:rPr lang="en-US" dirty="0" smtClean="0">
                          <a:solidFill>
                            <a:srgbClr val="000000"/>
                          </a:solidFill>
                        </a:rPr>
                        <a:t>(i) The inventor or inventors, including the legal representatives of deceased or legally incapacitated inventors or a §1.47 applicant for a </a:t>
                      </a:r>
                      <a:r>
                        <a:rPr lang="en-US" dirty="0" err="1" smtClean="0">
                          <a:solidFill>
                            <a:srgbClr val="000000"/>
                          </a:solidFill>
                        </a:rPr>
                        <a:t>nonsigning</a:t>
                      </a:r>
                      <a:r>
                        <a:rPr lang="en-US" dirty="0" smtClean="0">
                          <a:solidFill>
                            <a:srgbClr val="000000"/>
                          </a:solidFill>
                        </a:rPr>
                        <a:t> inventor; . . . </a:t>
                      </a:r>
                    </a:p>
                  </a:txBody>
                  <a:tcPr>
                    <a:solidFill>
                      <a:srgbClr val="FFFF66"/>
                    </a:solidFill>
                  </a:tcPr>
                </a:tc>
              </a:tr>
            </a:tbl>
          </a:graphicData>
        </a:graphic>
      </p:graphicFrame>
    </p:spTree>
    <p:extLst>
      <p:ext uri="{BB962C8B-B14F-4D97-AF65-F5344CB8AC3E}">
        <p14:creationId xmlns:p14="http://schemas.microsoft.com/office/powerpoint/2010/main" val="2107093532"/>
      </p:ext>
    </p:extLst>
  </p:cSld>
  <p:clrMapOvr>
    <a:masterClrMapping/>
  </p:clrMapOvr>
  <p:timing>
    <p:tnLst>
      <p:par>
        <p:cTn id="1" dur="indefinite" restart="never" nodeType="tmRoot"/>
      </p:par>
    </p:tnLst>
  </p:timing>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§1.31 Representation</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251764812"/>
              </p:ext>
            </p:extLst>
          </p:nvPr>
        </p:nvGraphicFramePr>
        <p:xfrm>
          <a:off x="596900" y="1498600"/>
          <a:ext cx="8026400" cy="4828540"/>
        </p:xfrm>
        <a:graphic>
          <a:graphicData uri="http://schemas.openxmlformats.org/drawingml/2006/table">
            <a:tbl>
              <a:tblPr firstRow="1" bandRow="1">
                <a:tableStyleId>{5C22544A-7EE6-4342-B048-85BDC9FD1C3A}</a:tableStyleId>
              </a:tblPr>
              <a:tblGrid>
                <a:gridCol w="3848100"/>
                <a:gridCol w="4178300"/>
              </a:tblGrid>
              <a:tr h="4828540">
                <a:tc>
                  <a:txBody>
                    <a:bodyPr/>
                    <a:lstStyle/>
                    <a:p>
                      <a:r>
                        <a:rPr lang="en-US" b="0" dirty="0" smtClean="0">
                          <a:solidFill>
                            <a:srgbClr val="000000"/>
                          </a:solidFill>
                        </a:rPr>
                        <a:t>Current</a:t>
                      </a:r>
                    </a:p>
                    <a:p>
                      <a:endParaRPr lang="en-US" b="0" baseline="0" dirty="0" smtClean="0">
                        <a:solidFill>
                          <a:srgbClr val="003300"/>
                        </a:solidFill>
                      </a:endParaRPr>
                    </a:p>
                    <a:p>
                      <a:pPr algn="l"/>
                      <a:endParaRPr lang="en-US" b="0" dirty="0" smtClean="0">
                        <a:solidFill>
                          <a:srgbClr val="003300"/>
                        </a:solidFill>
                      </a:endParaRPr>
                    </a:p>
                    <a:p>
                      <a:pPr algn="l"/>
                      <a:r>
                        <a:rPr lang="en-US" b="0" dirty="0" smtClean="0">
                          <a:solidFill>
                            <a:srgbClr val="003300"/>
                          </a:solidFill>
                        </a:rPr>
                        <a:t>An applicant for patent may file and prosecute his or her own case, or he or she may give a power of attorney to be represented by one or more patent practitioners or joint inventors.  </a:t>
                      </a:r>
                    </a:p>
                    <a:p>
                      <a:pPr algn="l"/>
                      <a:endParaRPr lang="en-US" b="0" dirty="0" smtClean="0">
                        <a:solidFill>
                          <a:srgbClr val="0070C0"/>
                        </a:solidFill>
                      </a:endParaRPr>
                    </a:p>
                    <a:p>
                      <a:pPr algn="l"/>
                      <a:endParaRPr lang="en-US" b="0" dirty="0" smtClean="0">
                        <a:solidFill>
                          <a:srgbClr val="0070C0"/>
                        </a:solidFill>
                      </a:endParaRPr>
                    </a:p>
                    <a:p>
                      <a:pPr algn="l"/>
                      <a:endParaRPr lang="en-US" b="0" dirty="0" smtClean="0">
                        <a:solidFill>
                          <a:srgbClr val="0070C0"/>
                        </a:solidFill>
                      </a:endParaRPr>
                    </a:p>
                    <a:p>
                      <a:pPr algn="l"/>
                      <a:endParaRPr lang="en-US" b="0" dirty="0" smtClean="0">
                        <a:solidFill>
                          <a:srgbClr val="0070C0"/>
                        </a:solidFill>
                      </a:endParaRPr>
                    </a:p>
                    <a:p>
                      <a:pPr algn="l"/>
                      <a:endParaRPr lang="en-US" b="0" dirty="0" smtClean="0">
                        <a:solidFill>
                          <a:srgbClr val="0070C0"/>
                        </a:solidFill>
                      </a:endParaRPr>
                    </a:p>
                    <a:p>
                      <a:pPr algn="l"/>
                      <a:r>
                        <a:rPr lang="en-US" sz="1400" b="1" i="1" dirty="0" smtClean="0">
                          <a:solidFill>
                            <a:srgbClr val="0070C0"/>
                          </a:solidFill>
                        </a:rPr>
                        <a:t>Juristic</a:t>
                      </a:r>
                      <a:r>
                        <a:rPr lang="en-US" sz="1400" b="1" i="1" baseline="0" dirty="0" smtClean="0">
                          <a:solidFill>
                            <a:srgbClr val="0070C0"/>
                          </a:solidFill>
                        </a:rPr>
                        <a:t> entity = corporation or other non-human entity created by law and given certain legal rights.</a:t>
                      </a:r>
                      <a:endParaRPr lang="en-US" sz="1400" b="1" i="1" dirty="0" smtClean="0">
                        <a:solidFill>
                          <a:srgbClr val="0070C0"/>
                        </a:solidFill>
                      </a:endParaRPr>
                    </a:p>
                  </a:txBody>
                  <a:tcPr>
                    <a:noFill/>
                  </a:tcPr>
                </a:tc>
                <a:tc>
                  <a:txBody>
                    <a:bodyPr/>
                    <a:lstStyle/>
                    <a:p>
                      <a:pPr marL="0" indent="0">
                        <a:buNone/>
                      </a:pPr>
                      <a:r>
                        <a:rPr lang="en-US" dirty="0" smtClean="0">
                          <a:solidFill>
                            <a:srgbClr val="000000"/>
                          </a:solidFill>
                        </a:rPr>
                        <a:t>NPRM</a:t>
                      </a:r>
                    </a:p>
                    <a:p>
                      <a:pPr marL="0" indent="0">
                        <a:buNone/>
                      </a:pPr>
                      <a:endParaRPr lang="en-US" dirty="0" smtClean="0">
                        <a:solidFill>
                          <a:srgbClr val="003300"/>
                        </a:solidFill>
                      </a:endParaRPr>
                    </a:p>
                    <a:p>
                      <a:pPr marL="0" indent="0">
                        <a:buNone/>
                      </a:pPr>
                      <a:r>
                        <a:rPr lang="en-US" u="sng" dirty="0" smtClean="0">
                          <a:solidFill>
                            <a:srgbClr val="003300"/>
                          </a:solidFill>
                        </a:rPr>
                        <a:t>(a)</a:t>
                      </a:r>
                    </a:p>
                    <a:p>
                      <a:pPr marL="0" indent="0">
                        <a:buNone/>
                      </a:pPr>
                      <a:r>
                        <a:rPr lang="en-US" dirty="0" smtClean="0">
                          <a:solidFill>
                            <a:srgbClr val="003300"/>
                          </a:solidFill>
                        </a:rPr>
                        <a:t>An applicant for patent may file and prosecute his or her own case, or he or she may give a power of attorney to be represented by one or more patent practitioners or joint inventors, </a:t>
                      </a:r>
                    </a:p>
                    <a:p>
                      <a:pPr marL="0" indent="0">
                        <a:buNone/>
                      </a:pPr>
                      <a:endParaRPr lang="en-US" dirty="0" smtClean="0">
                        <a:solidFill>
                          <a:srgbClr val="003300"/>
                        </a:solidFill>
                      </a:endParaRPr>
                    </a:p>
                    <a:p>
                      <a:pPr marL="0" indent="0">
                        <a:buNone/>
                      </a:pPr>
                      <a:r>
                        <a:rPr lang="en-US" dirty="0" smtClean="0">
                          <a:solidFill>
                            <a:srgbClr val="003300"/>
                          </a:solidFill>
                        </a:rPr>
                        <a:t>except that a juristic entity must be represented by a patent practitioner. Prosecution by a juristic entity is governed by §3.71(a), and the taking of action by any assignee is governed by §3.73. </a:t>
                      </a:r>
                      <a:endParaRPr lang="en-US" dirty="0">
                        <a:solidFill>
                          <a:srgbClr val="003300"/>
                        </a:solidFill>
                      </a:endParaRPr>
                    </a:p>
                  </a:txBody>
                  <a:tcPr>
                    <a:solidFill>
                      <a:srgbClr val="FFCCFF"/>
                    </a:solidFill>
                  </a:tcPr>
                </a:tc>
              </a:tr>
            </a:tbl>
          </a:graphicData>
        </a:graphic>
      </p:graphicFrame>
      <p:cxnSp>
        <p:nvCxnSpPr>
          <p:cNvPr id="4" name="Straight Arrow Connector 3"/>
          <p:cNvCxnSpPr/>
          <p:nvPr/>
        </p:nvCxnSpPr>
        <p:spPr bwMode="auto">
          <a:xfrm flipV="1">
            <a:off x="3416300" y="4813300"/>
            <a:ext cx="774700" cy="4953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80703488"/>
      </p:ext>
    </p:extLst>
  </p:cSld>
  <p:clrMapOvr>
    <a:masterClrMapping/>
  </p:clrMapOvr>
  <p:timing>
    <p:tnLst>
      <p:par>
        <p:cTn id="1" dur="indefinite" restart="never" nodeType="tmRoot"/>
      </p:par>
    </p:tnLst>
  </p:timing>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§1.172 Reissue applicants</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67556119"/>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2717800"/>
                <a:gridCol w="5207000"/>
              </a:tblGrid>
              <a:tr h="4962525">
                <a:tc>
                  <a:txBody>
                    <a:bodyPr/>
                    <a:lstStyle/>
                    <a:p>
                      <a:r>
                        <a:rPr lang="en-US" dirty="0" smtClean="0">
                          <a:solidFill>
                            <a:srgbClr val="000000"/>
                          </a:solidFill>
                        </a:rPr>
                        <a:t>Current</a:t>
                      </a:r>
                    </a:p>
                    <a:p>
                      <a:pPr marL="342900" indent="-342900">
                        <a:buAutoNum type="alphaLcParenBoth"/>
                      </a:pPr>
                      <a:r>
                        <a:rPr lang="en-US" dirty="0" err="1" smtClean="0">
                          <a:solidFill>
                            <a:srgbClr val="000000"/>
                          </a:solidFill>
                        </a:rPr>
                        <a:t>Cont</a:t>
                      </a:r>
                      <a:endParaRPr lang="en-US" dirty="0" smtClean="0">
                        <a:solidFill>
                          <a:srgbClr val="000000"/>
                        </a:solidFill>
                      </a:endParaRPr>
                    </a:p>
                    <a:p>
                      <a:endParaRPr lang="en-US" sz="16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 . . but a reissue oath may be made</a:t>
                      </a:r>
                      <a:r>
                        <a:rPr lang="en-US" sz="1600" baseline="0" dirty="0" smtClean="0">
                          <a:solidFill>
                            <a:srgbClr val="000000"/>
                          </a:solidFill>
                        </a:rPr>
                        <a:t> and sworn to or declaration made by the assignee of the entire interest if the application does not seek to enlarge the scope of the claims of the original patent . . . </a:t>
                      </a:r>
                      <a:endParaRPr lang="en-US" sz="1600" dirty="0" smtClean="0">
                        <a:solidFill>
                          <a:srgbClr val="000000"/>
                        </a:solidFill>
                      </a:endParaRPr>
                    </a:p>
                    <a:p>
                      <a:pPr marL="0" indent="0">
                        <a:buNone/>
                      </a:pPr>
                      <a:endParaRPr lang="en-US" sz="1600" dirty="0">
                        <a:solidFill>
                          <a:srgbClr val="000000"/>
                        </a:solidFill>
                      </a:endParaRPr>
                    </a:p>
                  </a:txBody>
                  <a:tcPr>
                    <a:noFill/>
                  </a:tcPr>
                </a:tc>
                <a:tc>
                  <a:txBody>
                    <a:bodyPr/>
                    <a:lstStyle/>
                    <a:p>
                      <a:r>
                        <a:rPr lang="en-US" dirty="0" smtClean="0">
                          <a:solidFill>
                            <a:srgbClr val="000000"/>
                          </a:solidFill>
                        </a:rPr>
                        <a:t>NPRM</a:t>
                      </a:r>
                    </a:p>
                    <a:p>
                      <a:r>
                        <a:rPr lang="en-US" dirty="0" smtClean="0">
                          <a:solidFill>
                            <a:srgbClr val="000000"/>
                          </a:solidFill>
                        </a:rPr>
                        <a:t>(b) Oath or declaration: </a:t>
                      </a:r>
                    </a:p>
                    <a:p>
                      <a:endParaRPr lang="en-US" dirty="0" smtClean="0">
                        <a:solidFill>
                          <a:srgbClr val="000000"/>
                        </a:solidFill>
                      </a:endParaRPr>
                    </a:p>
                    <a:p>
                      <a:r>
                        <a:rPr lang="en-US" dirty="0" smtClean="0">
                          <a:solidFill>
                            <a:srgbClr val="000000"/>
                          </a:solidFill>
                        </a:rPr>
                        <a:t>(</a:t>
                      </a:r>
                      <a:r>
                        <a:rPr lang="en-US" dirty="0" smtClean="0">
                          <a:solidFill>
                            <a:srgbClr val="000000"/>
                          </a:solidFill>
                        </a:rPr>
                        <a:t>non broadening </a:t>
                      </a:r>
                      <a:r>
                        <a:rPr lang="en-US" dirty="0" err="1" smtClean="0">
                          <a:solidFill>
                            <a:srgbClr val="000000"/>
                          </a:solidFill>
                        </a:rPr>
                        <a:t>cont</a:t>
                      </a:r>
                      <a:r>
                        <a:rPr lang="en-US" dirty="0" smtClean="0">
                          <a:solidFill>
                            <a:srgbClr val="000000"/>
                          </a:solidFill>
                        </a:rPr>
                        <a:t>)</a:t>
                      </a:r>
                    </a:p>
                    <a:p>
                      <a:endParaRPr lang="en-US" dirty="0" smtClean="0">
                        <a:solidFill>
                          <a:srgbClr val="000000"/>
                        </a:solidFill>
                      </a:endParaRPr>
                    </a:p>
                    <a:p>
                      <a:r>
                        <a:rPr lang="en-US" dirty="0" smtClean="0">
                          <a:solidFill>
                            <a:srgbClr val="000000"/>
                          </a:solidFill>
                        </a:rPr>
                        <a:t>. . . </a:t>
                      </a:r>
                    </a:p>
                    <a:p>
                      <a:endParaRPr lang="en-US" dirty="0" smtClean="0">
                        <a:solidFill>
                          <a:srgbClr val="000000"/>
                        </a:solidFill>
                      </a:endParaRPr>
                    </a:p>
                    <a:p>
                      <a:r>
                        <a:rPr lang="en-US" dirty="0" smtClean="0">
                          <a:solidFill>
                            <a:srgbClr val="000000"/>
                          </a:solidFill>
                        </a:rPr>
                        <a:t>(ii) An assignee of the entire interest; or </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(iii) All partial assignees together with all inventors who have not assigned their rights, including the legal representatives of deceased or legally incapacitated inventors or a §1.47 applicant for a </a:t>
                      </a:r>
                      <a:r>
                        <a:rPr lang="en-US" dirty="0" err="1" smtClean="0">
                          <a:solidFill>
                            <a:srgbClr val="000000"/>
                          </a:solidFill>
                        </a:rPr>
                        <a:t>nonsigning</a:t>
                      </a:r>
                      <a:r>
                        <a:rPr lang="en-US" dirty="0" smtClean="0">
                          <a:solidFill>
                            <a:srgbClr val="000000"/>
                          </a:solidFill>
                        </a:rPr>
                        <a:t> inventor. </a:t>
                      </a:r>
                      <a:endParaRPr lang="en-US" b="0" dirty="0" smtClean="0">
                        <a:solidFill>
                          <a:srgbClr val="000000"/>
                        </a:solidFill>
                      </a:endParaRPr>
                    </a:p>
                  </a:txBody>
                  <a:tcPr>
                    <a:solidFill>
                      <a:srgbClr val="FFFF66"/>
                    </a:solidFill>
                  </a:tcPr>
                </a:tc>
              </a:tr>
            </a:tbl>
          </a:graphicData>
        </a:graphic>
      </p:graphicFrame>
    </p:spTree>
    <p:extLst>
      <p:ext uri="{BB962C8B-B14F-4D97-AF65-F5344CB8AC3E}">
        <p14:creationId xmlns:p14="http://schemas.microsoft.com/office/powerpoint/2010/main" val="59316278"/>
      </p:ext>
    </p:extLst>
  </p:cSld>
  <p:clrMapOvr>
    <a:masterClrMapping/>
  </p:clrMapOvr>
  <p:timing>
    <p:tnLst>
      <p:par>
        <p:cTn id="1" dur="indefinite" restart="never" nodeType="tmRoot"/>
      </p:par>
    </p:tnLst>
  </p:timing>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§1.172 Reissue applicants</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67005552"/>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1562100"/>
                <a:gridCol w="6362700"/>
              </a:tblGrid>
              <a:tr h="4962525">
                <a:tc>
                  <a:txBody>
                    <a:bodyPr/>
                    <a:lstStyle/>
                    <a:p>
                      <a:r>
                        <a:rPr lang="en-US" dirty="0" smtClean="0">
                          <a:solidFill>
                            <a:srgbClr val="000000"/>
                          </a:solidFill>
                        </a:rPr>
                        <a:t>Current</a:t>
                      </a:r>
                    </a:p>
                    <a:p>
                      <a:endParaRPr lang="en-US" dirty="0" smtClean="0">
                        <a:solidFill>
                          <a:srgbClr val="000000"/>
                        </a:solidFill>
                      </a:endParaRPr>
                    </a:p>
                    <a:p>
                      <a:pPr marL="0" indent="0">
                        <a:buNone/>
                      </a:pPr>
                      <a:endParaRPr lang="en-US" sz="1600" dirty="0">
                        <a:solidFill>
                          <a:srgbClr val="000000"/>
                        </a:solidFill>
                      </a:endParaRPr>
                    </a:p>
                  </a:txBody>
                  <a:tcPr>
                    <a:noFill/>
                  </a:tcPr>
                </a:tc>
                <a:tc>
                  <a:txBody>
                    <a:bodyPr/>
                    <a:lstStyle/>
                    <a:p>
                      <a:r>
                        <a:rPr lang="en-US" dirty="0" smtClean="0">
                          <a:solidFill>
                            <a:srgbClr val="000000"/>
                          </a:solidFill>
                        </a:rPr>
                        <a:t>NPRM</a:t>
                      </a:r>
                    </a:p>
                    <a:p>
                      <a:r>
                        <a:rPr lang="en-US" dirty="0" smtClean="0">
                          <a:solidFill>
                            <a:srgbClr val="000000"/>
                          </a:solidFill>
                        </a:rPr>
                        <a:t>(b) Oath or declaration: </a:t>
                      </a:r>
                    </a:p>
                    <a:p>
                      <a:endParaRPr lang="en-US" dirty="0" smtClean="0">
                        <a:solidFill>
                          <a:srgbClr val="000000"/>
                        </a:solidFill>
                      </a:endParaRPr>
                    </a:p>
                    <a:p>
                      <a:r>
                        <a:rPr lang="en-US" dirty="0" smtClean="0">
                          <a:solidFill>
                            <a:srgbClr val="000000"/>
                          </a:solidFill>
                        </a:rPr>
                        <a:t>(2) Broadening reissues: If the applicant seeks to enlarge the scope of the claims of the original patent, the oath or declaration must be signed by: </a:t>
                      </a:r>
                    </a:p>
                    <a:p>
                      <a:endParaRPr lang="en-US" dirty="0" smtClean="0">
                        <a:solidFill>
                          <a:srgbClr val="000000"/>
                        </a:solidFill>
                      </a:endParaRPr>
                    </a:p>
                    <a:p>
                      <a:pPr marL="400050" indent="-400050">
                        <a:buAutoNum type="romanLcParenBoth"/>
                      </a:pPr>
                      <a:r>
                        <a:rPr lang="en-US" dirty="0" smtClean="0">
                          <a:solidFill>
                            <a:srgbClr val="000000"/>
                          </a:solidFill>
                        </a:rPr>
                        <a:t>The inventor or inventors, including the legal representatives of deceased or legally incapacitated inventors or a §1.47 applicant for a </a:t>
                      </a:r>
                      <a:r>
                        <a:rPr lang="en-US" dirty="0" err="1" smtClean="0">
                          <a:solidFill>
                            <a:srgbClr val="000000"/>
                          </a:solidFill>
                        </a:rPr>
                        <a:t>nonsigning</a:t>
                      </a:r>
                      <a:r>
                        <a:rPr lang="en-US" dirty="0" smtClean="0">
                          <a:solidFill>
                            <a:srgbClr val="000000"/>
                          </a:solidFill>
                        </a:rPr>
                        <a:t> inventor; or </a:t>
                      </a:r>
                    </a:p>
                    <a:p>
                      <a:pPr marL="400050" indent="-400050">
                        <a:buAutoNum type="romanLcParenBoth"/>
                      </a:pPr>
                      <a:r>
                        <a:rPr lang="en-US" dirty="0" smtClean="0">
                          <a:solidFill>
                            <a:srgbClr val="000000"/>
                          </a:solidFill>
                        </a:rPr>
                        <a:t>For a reissue application filed on or after September 16, 2012, the assignee of the entire interest where the application for the original patent was filed by the assignee of the entire interest (i.e., the oath or declaration was executed by the assignee under §1.42 or §1.47). </a:t>
                      </a:r>
                    </a:p>
                  </a:txBody>
                  <a:tcPr>
                    <a:solidFill>
                      <a:srgbClr val="FFFF66"/>
                    </a:solidFill>
                  </a:tcPr>
                </a:tc>
              </a:tr>
            </a:tbl>
          </a:graphicData>
        </a:graphic>
      </p:graphicFrame>
    </p:spTree>
    <p:extLst>
      <p:ext uri="{BB962C8B-B14F-4D97-AF65-F5344CB8AC3E}">
        <p14:creationId xmlns:p14="http://schemas.microsoft.com/office/powerpoint/2010/main" val="2681052186"/>
      </p:ext>
    </p:extLst>
  </p:cSld>
  <p:clrMapOvr>
    <a:masterClrMapping/>
  </p:clrMapOvr>
  <p:timing>
    <p:tnLst>
      <p:par>
        <p:cTn id="1" dur="indefinite" restart="never" nodeType="tmRoot"/>
      </p:par>
    </p:tnLst>
  </p:timing>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§1.172 Reissue applicants</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94929756"/>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975100"/>
                <a:gridCol w="3949700"/>
              </a:tblGrid>
              <a:tr h="4962525">
                <a:tc>
                  <a:txBody>
                    <a:bodyPr/>
                    <a:lstStyle/>
                    <a:p>
                      <a:r>
                        <a:rPr lang="en-US" dirty="0" smtClean="0">
                          <a:solidFill>
                            <a:srgbClr val="000000"/>
                          </a:solidFill>
                        </a:rPr>
                        <a:t>Current</a:t>
                      </a:r>
                    </a:p>
                    <a:p>
                      <a:pPr marL="342900" indent="-342900">
                        <a:buAutoNum type="alphaLcParenBoth"/>
                      </a:pPr>
                      <a:r>
                        <a:rPr lang="en-US" baseline="0" dirty="0" err="1" smtClean="0">
                          <a:solidFill>
                            <a:srgbClr val="000000"/>
                          </a:solidFill>
                        </a:rPr>
                        <a:t>Cont</a:t>
                      </a:r>
                      <a:endParaRPr lang="en-US" baseline="0" dirty="0" smtClean="0">
                        <a:solidFill>
                          <a:srgbClr val="000000"/>
                        </a:solidFill>
                      </a:endParaRPr>
                    </a:p>
                    <a:p>
                      <a:pPr marL="342900" indent="-342900">
                        <a:buAutoNum type="alphaLcParenBoth"/>
                      </a:pPr>
                      <a:endParaRPr lang="en-US" baseline="0" dirty="0" smtClean="0">
                        <a:solidFill>
                          <a:srgbClr val="000000"/>
                        </a:solidFill>
                      </a:endParaRPr>
                    </a:p>
                    <a:p>
                      <a:pPr marL="0" indent="0">
                        <a:buNone/>
                      </a:pPr>
                      <a:r>
                        <a:rPr lang="en-US" baseline="0" dirty="0" smtClean="0">
                          <a:solidFill>
                            <a:srgbClr val="000000"/>
                          </a:solidFill>
                        </a:rPr>
                        <a:t>. . .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All assignees consenting to the reissue must establish their ownership in the patent by filing in the reissue application a submission in accordance with the provisions of §3.73(b) of this chapter. </a:t>
                      </a:r>
                    </a:p>
                    <a:p>
                      <a:pPr marL="0" indent="0">
                        <a:buNone/>
                      </a:pPr>
                      <a:endParaRPr lang="en-US" dirty="0" smtClean="0">
                        <a:solidFill>
                          <a:srgbClr val="000000"/>
                        </a:solidFill>
                      </a:endParaRPr>
                    </a:p>
                    <a:p>
                      <a:pPr marL="0" indent="0">
                        <a:buNone/>
                      </a:pPr>
                      <a:endParaRPr lang="en-US" sz="1600" dirty="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r>
                        <a:rPr lang="en-US" dirty="0" smtClean="0">
                          <a:solidFill>
                            <a:srgbClr val="000000"/>
                          </a:solidFill>
                        </a:rPr>
                        <a:t>(c) Assignee ownership: </a:t>
                      </a:r>
                    </a:p>
                    <a:p>
                      <a:endParaRPr lang="en-US" dirty="0" smtClean="0">
                        <a:solidFill>
                          <a:srgbClr val="000000"/>
                        </a:solidFill>
                      </a:endParaRPr>
                    </a:p>
                    <a:p>
                      <a:r>
                        <a:rPr lang="en-US" dirty="0" smtClean="0">
                          <a:solidFill>
                            <a:srgbClr val="000000"/>
                          </a:solidFill>
                        </a:rPr>
                        <a:t>All assignees consenting to the reissue must establish their ownership in the patent by filing in the reissue application a submission in accordance with the provisions of §3.73(b). </a:t>
                      </a:r>
                    </a:p>
                  </a:txBody>
                  <a:tcPr>
                    <a:solidFill>
                      <a:srgbClr val="FFFF66"/>
                    </a:solidFill>
                  </a:tcPr>
                </a:tc>
              </a:tr>
            </a:tbl>
          </a:graphicData>
        </a:graphic>
      </p:graphicFrame>
    </p:spTree>
    <p:extLst>
      <p:ext uri="{BB962C8B-B14F-4D97-AF65-F5344CB8AC3E}">
        <p14:creationId xmlns:p14="http://schemas.microsoft.com/office/powerpoint/2010/main" val="2679633100"/>
      </p:ext>
    </p:extLst>
  </p:cSld>
  <p:clrMapOvr>
    <a:masterClrMapping/>
  </p:clrMapOvr>
  <p:timing>
    <p:tnLst>
      <p:par>
        <p:cTn id="1" dur="indefinite" restart="never" nodeType="tmRoot"/>
      </p:par>
    </p:tnLst>
  </p:timing>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§1.172 Reissue applicants</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49263030"/>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975100"/>
                <a:gridCol w="3949700"/>
              </a:tblGrid>
              <a:tr h="4962525">
                <a:tc>
                  <a:txBody>
                    <a:bodyPr/>
                    <a:lstStyle/>
                    <a:p>
                      <a:r>
                        <a:rPr lang="en-US" dirty="0" smtClean="0">
                          <a:solidFill>
                            <a:srgbClr val="000000"/>
                          </a:solidFill>
                        </a:rPr>
                        <a:t>Current</a:t>
                      </a:r>
                    </a:p>
                    <a:p>
                      <a:pPr marL="0" indent="0">
                        <a:buNone/>
                      </a:pPr>
                      <a:endParaRPr lang="en-US" dirty="0" smtClean="0">
                        <a:solidFill>
                          <a:srgbClr val="000000"/>
                        </a:solidFill>
                      </a:endParaRP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r>
                        <a:rPr lang="en-US" sz="1600" dirty="0" smtClean="0">
                          <a:solidFill>
                            <a:srgbClr val="000000"/>
                          </a:solidFill>
                        </a:rPr>
                        <a:t>(b)</a:t>
                      </a:r>
                    </a:p>
                    <a:p>
                      <a:pPr marL="0" indent="0">
                        <a:buNone/>
                      </a:pPr>
                      <a:endParaRPr lang="en-US" sz="16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A reissue will be granted to the original patentee, his legal representatives or assigns as the interest may appear.</a:t>
                      </a:r>
                    </a:p>
                    <a:p>
                      <a:pPr marL="0" indent="0">
                        <a:buNone/>
                      </a:pPr>
                      <a:endParaRPr lang="en-US" sz="1600" dirty="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(d) </a:t>
                      </a:r>
                    </a:p>
                    <a:p>
                      <a:endParaRPr lang="en-US" dirty="0" smtClean="0">
                        <a:solidFill>
                          <a:srgbClr val="000000"/>
                        </a:solidFill>
                      </a:endParaRPr>
                    </a:p>
                    <a:p>
                      <a:r>
                        <a:rPr lang="en-US" dirty="0" smtClean="0">
                          <a:solidFill>
                            <a:srgbClr val="000000"/>
                          </a:solidFill>
                        </a:rPr>
                        <a:t>A reissue will be granted to the original patentee, his legal representatives or assigns as the interest may appear.</a:t>
                      </a:r>
                    </a:p>
                  </a:txBody>
                  <a:tcPr>
                    <a:solidFill>
                      <a:srgbClr val="FFFF66"/>
                    </a:solidFill>
                  </a:tcPr>
                </a:tc>
              </a:tr>
            </a:tbl>
          </a:graphicData>
        </a:graphic>
      </p:graphicFrame>
    </p:spTree>
    <p:extLst>
      <p:ext uri="{BB962C8B-B14F-4D97-AF65-F5344CB8AC3E}">
        <p14:creationId xmlns:p14="http://schemas.microsoft.com/office/powerpoint/2010/main" val="1805653519"/>
      </p:ext>
    </p:extLst>
  </p:cSld>
  <p:clrMapOvr>
    <a:masterClrMapping/>
  </p:clrMapOvr>
  <p:timing>
    <p:tnLst>
      <p:par>
        <p:cTn id="1" dur="indefinite" restart="never" nodeType="tmRoot"/>
      </p:par>
    </p:tnLst>
  </p:timing>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01385488"/>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975100"/>
                <a:gridCol w="3949700"/>
              </a:tblGrid>
              <a:tr h="4962525">
                <a:tc>
                  <a:txBody>
                    <a:bodyPr/>
                    <a:lstStyle/>
                    <a:p>
                      <a:r>
                        <a:rPr lang="en-US" dirty="0" smtClean="0">
                          <a:solidFill>
                            <a:srgbClr val="000000"/>
                          </a:solidFill>
                        </a:rPr>
                        <a:t>Current</a:t>
                      </a:r>
                    </a:p>
                    <a:p>
                      <a:pPr marL="0" indent="0">
                        <a:buNone/>
                      </a:pPr>
                      <a:endParaRPr lang="en-US" sz="1600" dirty="0" smtClean="0">
                        <a:solidFill>
                          <a:srgbClr val="000000"/>
                        </a:solidFill>
                      </a:endParaRPr>
                    </a:p>
                    <a:p>
                      <a:pPr marL="342900" indent="-342900">
                        <a:buAutoNum type="alphaLcParenBoth"/>
                      </a:pPr>
                      <a:r>
                        <a:rPr lang="en-US" dirty="0" smtClean="0">
                          <a:solidFill>
                            <a:srgbClr val="000000"/>
                          </a:solidFill>
                        </a:rPr>
                        <a:t>The reissue oath or declaration, in addition to complying with the requirements of §1.63, must also state</a:t>
                      </a:r>
                      <a:r>
                        <a:rPr lang="en-US" baseline="0" dirty="0" smtClean="0">
                          <a:solidFill>
                            <a:srgbClr val="000000"/>
                          </a:solidFill>
                        </a:rPr>
                        <a:t> that:</a:t>
                      </a:r>
                      <a:endParaRPr lang="en-US"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pPr marL="0" indent="0">
                        <a:buNone/>
                      </a:pPr>
                      <a:r>
                        <a:rPr lang="en-US" dirty="0" smtClean="0">
                          <a:solidFill>
                            <a:srgbClr val="000000"/>
                          </a:solidFill>
                        </a:rPr>
                        <a:t>(a) The reissue oath or declaration, in addition to complying with the requirements of §1.63, must also </a:t>
                      </a: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specifically identify at least one error pursuant to 35 U.S.C. 251 being relied upon as the basis for reissue . . . .</a:t>
                      </a:r>
                    </a:p>
                  </a:txBody>
                  <a:tcPr>
                    <a:solidFill>
                      <a:srgbClr val="FFFF66"/>
                    </a:solidFill>
                  </a:tcPr>
                </a:tc>
              </a:tr>
            </a:tbl>
          </a:graphicData>
        </a:graphic>
      </p:graphicFrame>
    </p:spTree>
    <p:extLst>
      <p:ext uri="{BB962C8B-B14F-4D97-AF65-F5344CB8AC3E}">
        <p14:creationId xmlns:p14="http://schemas.microsoft.com/office/powerpoint/2010/main" val="958349808"/>
      </p:ext>
    </p:extLst>
  </p:cSld>
  <p:clrMapOvr>
    <a:masterClrMapping/>
  </p:clrMapOvr>
  <p:timing>
    <p:tnLst>
      <p:par>
        <p:cTn id="1" dur="indefinite" restart="never" nodeType="tmRoot"/>
      </p:par>
    </p:tnLst>
  </p:timing>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49597414"/>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975100"/>
                <a:gridCol w="3949700"/>
              </a:tblGrid>
              <a:tr h="4962525">
                <a:tc>
                  <a:txBody>
                    <a:bodyPr/>
                    <a:lstStyle/>
                    <a:p>
                      <a:r>
                        <a:rPr lang="en-US" dirty="0" smtClean="0">
                          <a:solidFill>
                            <a:srgbClr val="000000"/>
                          </a:solidFill>
                        </a:rPr>
                        <a:t>Current</a:t>
                      </a: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342900" indent="-342900">
                        <a:buAutoNum type="arabicParenBoth"/>
                      </a:pPr>
                      <a:r>
                        <a:rPr lang="en-US" dirty="0" smtClean="0">
                          <a:solidFill>
                            <a:srgbClr val="000000"/>
                          </a:solidFill>
                        </a:rPr>
                        <a:t>The applicant </a:t>
                      </a:r>
                      <a:r>
                        <a:rPr lang="en-US" dirty="0" smtClean="0">
                          <a:solidFill>
                            <a:srgbClr val="000000"/>
                          </a:solidFill>
                        </a:rPr>
                        <a:t>believes the original patent to be wholly or partly inoperative or invalid by reason of </a:t>
                      </a:r>
                    </a:p>
                    <a:p>
                      <a:pPr marL="0" indent="0">
                        <a:buNone/>
                      </a:pPr>
                      <a:endParaRPr lang="en-US"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pPr marL="0" indent="0">
                        <a:buNone/>
                      </a:pPr>
                      <a:r>
                        <a:rPr lang="en-US" dirty="0" smtClean="0">
                          <a:solidFill>
                            <a:srgbClr val="000000"/>
                          </a:solidFill>
                        </a:rPr>
                        <a:t>(a) </a:t>
                      </a:r>
                    </a:p>
                    <a:p>
                      <a:pPr marL="0" indent="0">
                        <a:buNone/>
                      </a:pPr>
                      <a:endParaRPr lang="en-US" dirty="0" smtClean="0">
                        <a:solidFill>
                          <a:srgbClr val="000000"/>
                        </a:solidFill>
                      </a:endParaRPr>
                    </a:p>
                    <a:p>
                      <a:pPr marL="0" indent="0">
                        <a:buNone/>
                      </a:pPr>
                      <a:r>
                        <a:rPr lang="en-US" dirty="0" smtClean="0">
                          <a:solidFill>
                            <a:srgbClr val="000000"/>
                          </a:solidFill>
                        </a:rPr>
                        <a:t>.</a:t>
                      </a:r>
                      <a:r>
                        <a:rPr lang="en-US" baseline="0" dirty="0" smtClean="0">
                          <a:solidFill>
                            <a:srgbClr val="000000"/>
                          </a:solidFill>
                        </a:rPr>
                        <a:t> . . </a:t>
                      </a:r>
                      <a:r>
                        <a:rPr lang="en-US" dirty="0" smtClean="0">
                          <a:solidFill>
                            <a:srgbClr val="000000"/>
                          </a:solidFill>
                        </a:rPr>
                        <a:t>and state that the applicant believes the original patent to be wholly or partly inoperative or invalid by reason of </a:t>
                      </a:r>
                    </a:p>
                    <a:p>
                      <a:pPr marL="0" indent="0">
                        <a:buNone/>
                      </a:pPr>
                      <a:endParaRPr lang="en-US" dirty="0" smtClean="0">
                        <a:solidFill>
                          <a:srgbClr val="000000"/>
                        </a:solidFill>
                      </a:endParaRPr>
                    </a:p>
                    <a:p>
                      <a:pPr marL="0" indent="0">
                        <a:buNone/>
                      </a:pPr>
                      <a:r>
                        <a:rPr lang="en-US" dirty="0" smtClean="0">
                          <a:solidFill>
                            <a:srgbClr val="000000"/>
                          </a:solidFill>
                        </a:rPr>
                        <a:t>each one of the following reasons that are applicable: </a:t>
                      </a:r>
                    </a:p>
                  </a:txBody>
                  <a:tcPr>
                    <a:solidFill>
                      <a:srgbClr val="FFFF66"/>
                    </a:solidFill>
                  </a:tcPr>
                </a:tc>
              </a:tr>
            </a:tbl>
          </a:graphicData>
        </a:graphic>
      </p:graphicFrame>
    </p:spTree>
    <p:extLst>
      <p:ext uri="{BB962C8B-B14F-4D97-AF65-F5344CB8AC3E}">
        <p14:creationId xmlns:p14="http://schemas.microsoft.com/office/powerpoint/2010/main" val="2115605128"/>
      </p:ext>
    </p:extLst>
  </p:cSld>
  <p:clrMapOvr>
    <a:masterClrMapping/>
  </p:clrMapOvr>
  <p:timing>
    <p:tnLst>
      <p:par>
        <p:cTn id="1" dur="indefinite" restart="never" nodeType="tmRoot"/>
      </p:par>
    </p:tnLst>
  </p:timing>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98157236"/>
              </p:ext>
            </p:extLst>
          </p:nvPr>
        </p:nvGraphicFramePr>
        <p:xfrm>
          <a:off x="584200" y="1476374"/>
          <a:ext cx="7924800" cy="5029200"/>
        </p:xfrm>
        <a:graphic>
          <a:graphicData uri="http://schemas.openxmlformats.org/drawingml/2006/table">
            <a:tbl>
              <a:tblPr firstRow="1" bandRow="1">
                <a:tableStyleId>{5C22544A-7EE6-4342-B048-85BDC9FD1C3A}</a:tableStyleId>
              </a:tblPr>
              <a:tblGrid>
                <a:gridCol w="3975100"/>
                <a:gridCol w="3949700"/>
              </a:tblGrid>
              <a:tr h="4962525">
                <a:tc>
                  <a:txBody>
                    <a:bodyPr/>
                    <a:lstStyle/>
                    <a:p>
                      <a:r>
                        <a:rPr lang="en-US" dirty="0" smtClean="0">
                          <a:solidFill>
                            <a:srgbClr val="000000"/>
                          </a:solidFill>
                        </a:rPr>
                        <a:t>Current</a:t>
                      </a: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r>
                        <a:rPr lang="en-US" dirty="0" smtClean="0">
                          <a:solidFill>
                            <a:srgbClr val="000000"/>
                          </a:solidFill>
                        </a:rPr>
                        <a:t>(1) </a:t>
                      </a:r>
                    </a:p>
                    <a:p>
                      <a:pPr marL="0" indent="0">
                        <a:buNone/>
                      </a:pPr>
                      <a:endParaRPr lang="en-US" dirty="0" smtClean="0">
                        <a:solidFill>
                          <a:srgbClr val="000000"/>
                        </a:solidFill>
                      </a:endParaRPr>
                    </a:p>
                    <a:p>
                      <a:pPr marL="0" indent="0">
                        <a:buNone/>
                      </a:pPr>
                      <a:r>
                        <a:rPr lang="en-US" dirty="0" smtClean="0">
                          <a:solidFill>
                            <a:srgbClr val="000000"/>
                          </a:solidFill>
                        </a:rPr>
                        <a:t>. . . a defective specification or drawing, </a:t>
                      </a:r>
                    </a:p>
                    <a:p>
                      <a:pPr marL="0" indent="0">
                        <a:buNone/>
                      </a:pPr>
                      <a:endParaRPr lang="en-US" dirty="0" smtClean="0">
                        <a:solidFill>
                          <a:srgbClr val="000000"/>
                        </a:solidFill>
                      </a:endParaRPr>
                    </a:p>
                    <a:p>
                      <a:pPr marL="0" indent="0">
                        <a:buNone/>
                      </a:pPr>
                      <a:r>
                        <a:rPr lang="en-US" dirty="0" smtClean="0">
                          <a:solidFill>
                            <a:srgbClr val="000000"/>
                          </a:solidFill>
                        </a:rPr>
                        <a:t>or by reason of the patentee claiming more or less than the patentee had the right to claim in the patent, stating at least one error being relied upon as the basis for reissue;</a:t>
                      </a:r>
                      <a:r>
                        <a:rPr lang="en-US" baseline="0" dirty="0" smtClean="0">
                          <a:solidFill>
                            <a:srgbClr val="000000"/>
                          </a:solidFill>
                        </a:rPr>
                        <a:t> and</a:t>
                      </a:r>
                      <a:endParaRPr lang="en-US"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pPr marL="342900" indent="-342900">
                        <a:buAutoNum type="alphaLcParenBoth"/>
                      </a:pPr>
                      <a:r>
                        <a:rPr lang="en-US" dirty="0" smtClean="0">
                          <a:solidFill>
                            <a:srgbClr val="000000"/>
                          </a:solidFill>
                        </a:rPr>
                        <a:t>. . . </a:t>
                      </a:r>
                    </a:p>
                    <a:p>
                      <a:pPr marL="0" indent="0">
                        <a:buNone/>
                      </a:pPr>
                      <a:endParaRPr lang="en-US" dirty="0" smtClean="0">
                        <a:solidFill>
                          <a:srgbClr val="000000"/>
                        </a:solidFill>
                      </a:endParaRPr>
                    </a:p>
                    <a:p>
                      <a:pPr marL="342900" indent="-342900">
                        <a:buAutoNum type="arabicParenBoth"/>
                      </a:pPr>
                      <a:r>
                        <a:rPr lang="en-US" dirty="0" smtClean="0">
                          <a:solidFill>
                            <a:srgbClr val="000000"/>
                          </a:solidFill>
                        </a:rPr>
                        <a:t>A defective specification or drawing; </a:t>
                      </a:r>
                    </a:p>
                    <a:p>
                      <a:pPr marL="0" indent="0">
                        <a:buNone/>
                      </a:pPr>
                      <a:endParaRPr lang="en-US" dirty="0" smtClean="0">
                        <a:solidFill>
                          <a:srgbClr val="000000"/>
                        </a:solidFill>
                      </a:endParaRPr>
                    </a:p>
                    <a:p>
                      <a:pPr marL="0" indent="0">
                        <a:buNone/>
                      </a:pPr>
                      <a:r>
                        <a:rPr lang="en-US" dirty="0" smtClean="0">
                          <a:solidFill>
                            <a:srgbClr val="000000"/>
                          </a:solidFill>
                        </a:rPr>
                        <a:t>(2) The patentee claiming more than the patentee had the right to claim in the patent; or</a:t>
                      </a:r>
                    </a:p>
                    <a:p>
                      <a:pPr marL="0" indent="0">
                        <a:buNone/>
                      </a:pPr>
                      <a:r>
                        <a:rPr lang="en-US" dirty="0" smtClean="0">
                          <a:solidFill>
                            <a:srgbClr val="000000"/>
                          </a:solidFill>
                        </a:rPr>
                        <a:t>(3) The patentee claiming less than the patentee had the right to claim in the patent and identify a broadened claim and a broadened portion of the specification if a change thereto is the basis for the claim broadening; </a:t>
                      </a:r>
                    </a:p>
                    <a:p>
                      <a:pPr marL="0" indent="0">
                        <a:buNone/>
                      </a:pPr>
                      <a:endParaRPr lang="en-US" dirty="0" smtClean="0">
                        <a:solidFill>
                          <a:srgbClr val="000000"/>
                        </a:solidFill>
                      </a:endParaRPr>
                    </a:p>
                  </a:txBody>
                  <a:tcPr>
                    <a:solidFill>
                      <a:srgbClr val="FFFF66"/>
                    </a:solidFill>
                  </a:tcPr>
                </a:tc>
              </a:tr>
            </a:tbl>
          </a:graphicData>
        </a:graphic>
      </p:graphicFrame>
    </p:spTree>
    <p:extLst>
      <p:ext uri="{BB962C8B-B14F-4D97-AF65-F5344CB8AC3E}">
        <p14:creationId xmlns:p14="http://schemas.microsoft.com/office/powerpoint/2010/main" val="2530624773"/>
      </p:ext>
    </p:extLst>
  </p:cSld>
  <p:clrMapOvr>
    <a:masterClrMapping/>
  </p:clrMapOvr>
  <p:timing>
    <p:tnLst>
      <p:par>
        <p:cTn id="1" dur="indefinite" restart="never" nodeType="tmRoot"/>
      </p:par>
    </p:tnLst>
  </p:timing>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09486503"/>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975100"/>
                <a:gridCol w="3949700"/>
              </a:tblGrid>
              <a:tr h="4962525">
                <a:tc>
                  <a:txBody>
                    <a:bodyPr/>
                    <a:lstStyle/>
                    <a:p>
                      <a:r>
                        <a:rPr lang="en-US" dirty="0" smtClean="0">
                          <a:solidFill>
                            <a:srgbClr val="000000"/>
                          </a:solidFill>
                        </a:rPr>
                        <a:t>Current</a:t>
                      </a: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r>
                        <a:rPr lang="en-US" sz="1600" dirty="0" smtClean="0">
                          <a:solidFill>
                            <a:srgbClr val="000000"/>
                          </a:solidFill>
                        </a:rPr>
                        <a:t>[(b)supplemental</a:t>
                      </a:r>
                      <a:r>
                        <a:rPr lang="en-US" sz="1600" baseline="0" dirty="0" smtClean="0">
                          <a:solidFill>
                            <a:srgbClr val="000000"/>
                          </a:solidFill>
                        </a:rPr>
                        <a:t> oaths  - deleted]</a:t>
                      </a:r>
                      <a:endParaRPr lang="en-US" sz="16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pPr marL="0" indent="0">
                        <a:buNone/>
                      </a:pPr>
                      <a:r>
                        <a:rPr lang="en-US" dirty="0" smtClean="0">
                          <a:solidFill>
                            <a:srgbClr val="000000"/>
                          </a:solidFill>
                        </a:rPr>
                        <a:t>(b) A claim broadened in any respect must be treated and identified as a broadened claim pursuant to paragraph (a)(3) of this section. </a:t>
                      </a:r>
                    </a:p>
                  </a:txBody>
                  <a:tcPr>
                    <a:solidFill>
                      <a:srgbClr val="FFFF66"/>
                    </a:solidFill>
                  </a:tcPr>
                </a:tc>
              </a:tr>
            </a:tbl>
          </a:graphicData>
        </a:graphic>
      </p:graphicFrame>
    </p:spTree>
    <p:extLst>
      <p:ext uri="{BB962C8B-B14F-4D97-AF65-F5344CB8AC3E}">
        <p14:creationId xmlns:p14="http://schemas.microsoft.com/office/powerpoint/2010/main" val="2920668829"/>
      </p:ext>
    </p:extLst>
  </p:cSld>
  <p:clrMapOvr>
    <a:masterClrMapping/>
  </p:clrMapOvr>
  <p:timing>
    <p:tnLst>
      <p:par>
        <p:cTn id="1" dur="indefinite" restart="never" nodeType="tmRoot"/>
      </p:par>
    </p:tnLst>
  </p:timing>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74114597"/>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733800"/>
                <a:gridCol w="4191000"/>
              </a:tblGrid>
              <a:tr h="4962525">
                <a:tc>
                  <a:txBody>
                    <a:bodyPr/>
                    <a:lstStyle/>
                    <a:p>
                      <a:r>
                        <a:rPr lang="en-US" dirty="0" smtClean="0">
                          <a:solidFill>
                            <a:srgbClr val="000000"/>
                          </a:solidFill>
                        </a:rPr>
                        <a:t>Current</a:t>
                      </a:r>
                    </a:p>
                    <a:p>
                      <a:pPr marL="0" indent="0">
                        <a:buNone/>
                      </a:pPr>
                      <a:endParaRPr lang="en-US" sz="1600" dirty="0" smtClean="0">
                        <a:solidFill>
                          <a:srgbClr val="000000"/>
                        </a:solidFill>
                      </a:endParaRPr>
                    </a:p>
                    <a:p>
                      <a:pPr marL="0" indent="0">
                        <a:buNone/>
                      </a:pPr>
                      <a:r>
                        <a:rPr lang="en-US" sz="1400" dirty="0" smtClean="0">
                          <a:solidFill>
                            <a:srgbClr val="000000"/>
                          </a:solidFill>
                        </a:rPr>
                        <a:t>(c) Having once stated an error upon which the reissue is based, as set forth in paragraph (a)(1), unless all errors previously stated in the oath or declaration are no longer being corrected, a subsequent oath or declaration under paragraph (b) of this section need</a:t>
                      </a:r>
                      <a:r>
                        <a:rPr lang="en-US" sz="1400" baseline="0" dirty="0" smtClean="0">
                          <a:solidFill>
                            <a:srgbClr val="000000"/>
                          </a:solidFill>
                        </a:rPr>
                        <a:t> not specifically identify any other error or errors being corrected.</a:t>
                      </a:r>
                      <a:endParaRPr lang="en-US" sz="14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(c) Where all errors previously identified in the reissue oath or declaration pursuant to paragraph (a) of this section are no longer being relied upon as the basis for reissue, a new error currently being relied upon as the basis for reissue must be identified in a reissue oath or declaration under this section, which statement need only address the new error. </a:t>
                      </a:r>
                    </a:p>
                  </a:txBody>
                  <a:tcPr>
                    <a:solidFill>
                      <a:srgbClr val="FFFF66"/>
                    </a:solidFill>
                  </a:tcPr>
                </a:tc>
              </a:tr>
            </a:tbl>
          </a:graphicData>
        </a:graphic>
      </p:graphicFrame>
    </p:spTree>
    <p:extLst>
      <p:ext uri="{BB962C8B-B14F-4D97-AF65-F5344CB8AC3E}">
        <p14:creationId xmlns:p14="http://schemas.microsoft.com/office/powerpoint/2010/main" val="3254075053"/>
      </p:ext>
    </p:extLst>
  </p:cSld>
  <p:clrMapOvr>
    <a:masterClrMapping/>
  </p:clrMapOvr>
  <p:timing>
    <p:tnLst>
      <p:par>
        <p:cTn id="1" dur="indefinite" restart="never" nodeType="tmRoot"/>
      </p:par>
    </p:tnLst>
  </p:timing>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84202743"/>
              </p:ext>
            </p:extLst>
          </p:nvPr>
        </p:nvGraphicFramePr>
        <p:xfrm>
          <a:off x="584200" y="1476374"/>
          <a:ext cx="7924800" cy="4962525"/>
        </p:xfrm>
        <a:graphic>
          <a:graphicData uri="http://schemas.openxmlformats.org/drawingml/2006/table">
            <a:tbl>
              <a:tblPr firstRow="1" bandRow="1">
                <a:tableStyleId>{5C22544A-7EE6-4342-B048-85BDC9FD1C3A}</a:tableStyleId>
              </a:tblPr>
              <a:tblGrid>
                <a:gridCol w="3733800"/>
                <a:gridCol w="4191000"/>
              </a:tblGrid>
              <a:tr h="4962525">
                <a:tc>
                  <a:txBody>
                    <a:bodyPr/>
                    <a:lstStyle/>
                    <a:p>
                      <a:r>
                        <a:rPr lang="en-US" dirty="0" smtClean="0">
                          <a:solidFill>
                            <a:srgbClr val="000000"/>
                          </a:solidFill>
                        </a:rPr>
                        <a:t>Current</a:t>
                      </a: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endParaRPr lang="en-US" sz="1600" dirty="0" smtClean="0">
                        <a:solidFill>
                          <a:srgbClr val="000000"/>
                        </a:solidFill>
                      </a:endParaRPr>
                    </a:p>
                    <a:p>
                      <a:pPr marL="0" indent="0">
                        <a:buNone/>
                      </a:pPr>
                      <a:r>
                        <a:rPr lang="en-US" sz="1600" dirty="0" smtClean="0">
                          <a:solidFill>
                            <a:srgbClr val="000000"/>
                          </a:solidFill>
                        </a:rPr>
                        <a:t>(e)</a:t>
                      </a:r>
                      <a:r>
                        <a:rPr lang="en-US" sz="1600" baseline="0" dirty="0" smtClean="0">
                          <a:solidFill>
                            <a:srgbClr val="000000"/>
                          </a:solidFill>
                        </a:rPr>
                        <a:t> The filing of any continuing reissue application which does not replace its parent reissue application must include an oath or declaration</a:t>
                      </a:r>
                    </a:p>
                    <a:p>
                      <a:pPr marL="0" indent="0">
                        <a:buNone/>
                      </a:pPr>
                      <a:endParaRPr lang="en-US" sz="1600" baseline="0" dirty="0" smtClean="0">
                        <a:solidFill>
                          <a:srgbClr val="000000"/>
                        </a:solidFill>
                      </a:endParaRPr>
                    </a:p>
                    <a:p>
                      <a:pPr marL="0" indent="0">
                        <a:buNone/>
                      </a:pPr>
                      <a:r>
                        <a:rPr lang="en-US" sz="1600" baseline="0" dirty="0" smtClean="0">
                          <a:solidFill>
                            <a:srgbClr val="000000"/>
                          </a:solidFill>
                        </a:rPr>
                        <a:t> which, pursuant to paragraph (a)(1) of this section, identifies at least one error in the original patent which has not been corrected by the parent reissue application or an earlier reissue application. . . . </a:t>
                      </a:r>
                      <a:endParaRPr lang="en-US" sz="16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(e) Continuing reissue applications: </a:t>
                      </a:r>
                    </a:p>
                    <a:p>
                      <a:endParaRPr lang="en-US" dirty="0" smtClean="0">
                        <a:solidFill>
                          <a:srgbClr val="000000"/>
                        </a:solidFill>
                      </a:endParaRPr>
                    </a:p>
                    <a:p>
                      <a:r>
                        <a:rPr lang="en-US" dirty="0" smtClean="0">
                          <a:solidFill>
                            <a:srgbClr val="000000"/>
                          </a:solidFill>
                        </a:rPr>
                        <a:t>(1) Where a continuing reissue application replaces a prior reissue application, the requirement for a reissue oath or declaration pursuant to §1.172 may be satisfied by a copy of the reissue oath or declaration from the prior reissue application it replaces. </a:t>
                      </a:r>
                    </a:p>
                  </a:txBody>
                  <a:tcPr>
                    <a:solidFill>
                      <a:srgbClr val="FFFF66"/>
                    </a:solidFill>
                  </a:tcPr>
                </a:tc>
              </a:tr>
            </a:tbl>
          </a:graphicData>
        </a:graphic>
      </p:graphicFrame>
    </p:spTree>
    <p:extLst>
      <p:ext uri="{BB962C8B-B14F-4D97-AF65-F5344CB8AC3E}">
        <p14:creationId xmlns:p14="http://schemas.microsoft.com/office/powerpoint/2010/main" val="2265983735"/>
      </p:ext>
    </p:extLst>
  </p:cSld>
  <p:clrMapOvr>
    <a:masterClrMapping/>
  </p:clrMapOvr>
  <p:timing>
    <p:tnLst>
      <p:par>
        <p:cTn id="1" dur="indefinite" restart="never" nodeType="tmRoot"/>
      </p:par>
    </p:tnLst>
  </p:timing>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§1.31 Representation</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3782499401"/>
              </p:ext>
            </p:extLst>
          </p:nvPr>
        </p:nvGraphicFramePr>
        <p:xfrm>
          <a:off x="596900" y="1498600"/>
          <a:ext cx="8026400" cy="4828540"/>
        </p:xfrm>
        <a:graphic>
          <a:graphicData uri="http://schemas.openxmlformats.org/drawingml/2006/table">
            <a:tbl>
              <a:tblPr firstRow="1" bandRow="1">
                <a:tableStyleId>{5C22544A-7EE6-4342-B048-85BDC9FD1C3A}</a:tableStyleId>
              </a:tblPr>
              <a:tblGrid>
                <a:gridCol w="3746500"/>
                <a:gridCol w="4279900"/>
              </a:tblGrid>
              <a:tr h="4828540">
                <a:tc>
                  <a:txBody>
                    <a:bodyPr/>
                    <a:lstStyle/>
                    <a:p>
                      <a:r>
                        <a:rPr lang="en-US" b="0" dirty="0" smtClean="0">
                          <a:solidFill>
                            <a:srgbClr val="000000"/>
                          </a:solidFill>
                        </a:rPr>
                        <a:t>Current</a:t>
                      </a:r>
                    </a:p>
                    <a:p>
                      <a:endParaRPr lang="en-US" b="0" baseline="0"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3300"/>
                          </a:solidFill>
                        </a:rPr>
                        <a:t>The United States Patent and Trademark Office cannot aid in the selection of a patent practitioner</a:t>
                      </a:r>
                      <a:r>
                        <a:rPr lang="en-US" dirty="0" smtClean="0">
                          <a:solidFill>
                            <a:srgbClr val="003300"/>
                          </a:solidFill>
                        </a:rPr>
                        <a:t>. </a:t>
                      </a:r>
                    </a:p>
                    <a:p>
                      <a:pPr algn="l"/>
                      <a:endParaRPr lang="en-US" b="0" dirty="0" smtClean="0">
                        <a:solidFill>
                          <a:srgbClr val="003300"/>
                        </a:solidFill>
                      </a:endParaRPr>
                    </a:p>
                    <a:p>
                      <a:pPr algn="l"/>
                      <a:endParaRPr lang="en-US" b="0" dirty="0" smtClean="0">
                        <a:solidFill>
                          <a:srgbClr val="003300"/>
                        </a:solidFill>
                      </a:endParaRPr>
                    </a:p>
                    <a:p>
                      <a:pPr algn="l"/>
                      <a:endParaRPr lang="en-US" b="0" dirty="0" smtClean="0">
                        <a:solidFill>
                          <a:srgbClr val="003300"/>
                        </a:solidFill>
                      </a:endParaRPr>
                    </a:p>
                    <a:p>
                      <a:pPr algn="l"/>
                      <a:endParaRPr lang="en-US" b="0" dirty="0" smtClean="0">
                        <a:solidFill>
                          <a:srgbClr val="003300"/>
                        </a:solidFill>
                      </a:endParaRPr>
                    </a:p>
                    <a:p>
                      <a:pPr algn="l"/>
                      <a:endParaRPr lang="en-US" b="0" dirty="0" smtClean="0">
                        <a:solidFill>
                          <a:srgbClr val="003300"/>
                        </a:solidFill>
                      </a:endParaRPr>
                    </a:p>
                    <a:p>
                      <a:pPr algn="l"/>
                      <a:endParaRPr lang="en-US" b="0" dirty="0" smtClean="0">
                        <a:solidFill>
                          <a:srgbClr val="003300"/>
                        </a:solidFill>
                      </a:endParaRPr>
                    </a:p>
                  </a:txBody>
                  <a:tcPr>
                    <a:noFill/>
                  </a:tcPr>
                </a:tc>
                <a:tc>
                  <a:txBody>
                    <a:bodyPr/>
                    <a:lstStyle/>
                    <a:p>
                      <a:pPr marL="0" indent="0">
                        <a:buNone/>
                      </a:pPr>
                      <a:r>
                        <a:rPr lang="en-US" dirty="0" smtClean="0">
                          <a:solidFill>
                            <a:srgbClr val="000000"/>
                          </a:solidFill>
                        </a:rPr>
                        <a:t>NPRM</a:t>
                      </a:r>
                    </a:p>
                    <a:p>
                      <a:pPr marL="0" indent="0">
                        <a:buNone/>
                      </a:pPr>
                      <a:endParaRPr lang="en-US" dirty="0" smtClean="0">
                        <a:solidFill>
                          <a:srgbClr val="003300"/>
                        </a:solidFill>
                      </a:endParaRPr>
                    </a:p>
                    <a:p>
                      <a:pPr marL="0" indent="0">
                        <a:buNone/>
                      </a:pPr>
                      <a:r>
                        <a:rPr lang="en-US" u="sng" dirty="0" smtClean="0">
                          <a:solidFill>
                            <a:srgbClr val="003300"/>
                          </a:solidFill>
                        </a:rPr>
                        <a:t>(b)</a:t>
                      </a:r>
                    </a:p>
                    <a:p>
                      <a:pPr marL="0" indent="0">
                        <a:buNone/>
                      </a:pPr>
                      <a:endParaRPr lang="en-US" u="none" dirty="0" smtClean="0">
                        <a:solidFill>
                          <a:srgbClr val="003300"/>
                        </a:solidFill>
                      </a:endParaRPr>
                    </a:p>
                    <a:p>
                      <a:pPr marL="0" indent="0">
                        <a:buNone/>
                      </a:pPr>
                      <a:r>
                        <a:rPr lang="en-US" b="0" dirty="0" smtClean="0">
                          <a:solidFill>
                            <a:srgbClr val="003300"/>
                          </a:solidFill>
                        </a:rPr>
                        <a:t>The United States Patent and Trademark Office cannot aid in the selection of a patent practitioner. </a:t>
                      </a:r>
                    </a:p>
                  </a:txBody>
                  <a:tcPr>
                    <a:solidFill>
                      <a:srgbClr val="FFCCFF"/>
                    </a:solidFill>
                  </a:tcPr>
                </a:tc>
              </a:tr>
            </a:tbl>
          </a:graphicData>
        </a:graphic>
      </p:graphicFrame>
    </p:spTree>
    <p:extLst>
      <p:ext uri="{BB962C8B-B14F-4D97-AF65-F5344CB8AC3E}">
        <p14:creationId xmlns:p14="http://schemas.microsoft.com/office/powerpoint/2010/main" val="345706166"/>
      </p:ext>
    </p:extLst>
  </p:cSld>
  <p:clrMapOvr>
    <a:masterClrMapping/>
  </p:clrMapOvr>
  <p:timing>
    <p:tnLst>
      <p:par>
        <p:cTn id="1" dur="indefinite" restart="never" nodeType="tmRoot"/>
      </p:par>
    </p:tnLst>
  </p:timing>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7293317"/>
              </p:ext>
            </p:extLst>
          </p:nvPr>
        </p:nvGraphicFramePr>
        <p:xfrm>
          <a:off x="584200" y="1514474"/>
          <a:ext cx="7924800" cy="4962525"/>
        </p:xfrm>
        <a:graphic>
          <a:graphicData uri="http://schemas.openxmlformats.org/drawingml/2006/table">
            <a:tbl>
              <a:tblPr firstRow="1" bandRow="1">
                <a:tableStyleId>{5C22544A-7EE6-4342-B048-85BDC9FD1C3A}</a:tableStyleId>
              </a:tblPr>
              <a:tblGrid>
                <a:gridCol w="711200"/>
                <a:gridCol w="7213600"/>
              </a:tblGrid>
              <a:tr h="4962525">
                <a:tc>
                  <a:txBody>
                    <a:bodyPr/>
                    <a:lstStyle/>
                    <a:p>
                      <a:pPr marL="0" indent="0">
                        <a:buNone/>
                      </a:pPr>
                      <a:endParaRPr lang="en-US" sz="1600" dirty="0" smtClean="0">
                        <a:solidFill>
                          <a:srgbClr val="000000"/>
                        </a:solidFill>
                      </a:endParaRPr>
                    </a:p>
                    <a:p>
                      <a:pPr marL="0" indent="0">
                        <a:buNone/>
                      </a:pPr>
                      <a:endParaRPr lang="en-US" sz="16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r>
                        <a:rPr lang="en-US" dirty="0" smtClean="0">
                          <a:solidFill>
                            <a:srgbClr val="000000"/>
                          </a:solidFill>
                        </a:rPr>
                        <a:t>(2) Where a continuing reissue application does not replace a prior reissue application, the requirement for a reissue oath or declaration pursuant to §1.172 may be satisfied by: </a:t>
                      </a:r>
                    </a:p>
                    <a:p>
                      <a:pPr marL="0" indent="0">
                        <a:buNone/>
                      </a:pPr>
                      <a:endParaRPr lang="en-US" dirty="0" smtClean="0">
                        <a:solidFill>
                          <a:srgbClr val="000000"/>
                        </a:solidFill>
                      </a:endParaRPr>
                    </a:p>
                    <a:p>
                      <a:pPr marL="400050" indent="-400050">
                        <a:buAutoNum type="romanLcParenBoth"/>
                      </a:pPr>
                      <a:r>
                        <a:rPr lang="en-US" dirty="0" smtClean="0">
                          <a:solidFill>
                            <a:srgbClr val="000000"/>
                          </a:solidFill>
                        </a:rPr>
                        <a:t>A newly executed reissue oath or declaration that identifies at least one error in the original patent which has not been corrected by a prior reissue application; or</a:t>
                      </a:r>
                    </a:p>
                    <a:p>
                      <a:pPr marL="400050" indent="-400050">
                        <a:buAutoNum type="romanLcParenBoth"/>
                      </a:pPr>
                      <a:endParaRPr lang="en-US" dirty="0" smtClean="0">
                        <a:solidFill>
                          <a:srgbClr val="000000"/>
                        </a:solidFill>
                      </a:endParaRPr>
                    </a:p>
                    <a:p>
                      <a:pPr marL="400050" indent="-400050">
                        <a:buAutoNum type="romanLcParenBoth"/>
                      </a:pPr>
                      <a:r>
                        <a:rPr lang="en-US" dirty="0" smtClean="0">
                          <a:solidFill>
                            <a:srgbClr val="000000"/>
                          </a:solidFill>
                        </a:rPr>
                        <a:t>A copy of the reissue oath or declaration from a prior reissue application within the chain of the benefit claim, accompanied by a statement that explains either that an identified error was not corrected in a prior reissue application, or how an identified error is currently being corrected in a manner different than in a prior reissue application. </a:t>
                      </a:r>
                    </a:p>
                  </a:txBody>
                  <a:tcPr>
                    <a:solidFill>
                      <a:srgbClr val="FFFF66"/>
                    </a:solidFill>
                  </a:tcPr>
                </a:tc>
              </a:tr>
            </a:tbl>
          </a:graphicData>
        </a:graphic>
      </p:graphicFrame>
    </p:spTree>
    <p:extLst>
      <p:ext uri="{BB962C8B-B14F-4D97-AF65-F5344CB8AC3E}">
        <p14:creationId xmlns:p14="http://schemas.microsoft.com/office/powerpoint/2010/main" val="2949199837"/>
      </p:ext>
    </p:extLst>
  </p:cSld>
  <p:clrMapOvr>
    <a:masterClrMapping/>
  </p:clrMapOvr>
  <p:timing>
    <p:tnLst>
      <p:par>
        <p:cTn id="1" dur="indefinite" restart="never" nodeType="tmRoot"/>
      </p:par>
    </p:tnLst>
  </p:timing>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83035650"/>
              </p:ext>
            </p:extLst>
          </p:nvPr>
        </p:nvGraphicFramePr>
        <p:xfrm>
          <a:off x="584200" y="1514474"/>
          <a:ext cx="7924800" cy="4962525"/>
        </p:xfrm>
        <a:graphic>
          <a:graphicData uri="http://schemas.openxmlformats.org/drawingml/2006/table">
            <a:tbl>
              <a:tblPr firstRow="1" bandRow="1">
                <a:tableStyleId>{5C22544A-7EE6-4342-B048-85BDC9FD1C3A}</a:tableStyleId>
              </a:tblPr>
              <a:tblGrid>
                <a:gridCol w="7112000"/>
                <a:gridCol w="812800"/>
              </a:tblGrid>
              <a:tr h="4962525">
                <a:tc>
                  <a:txBody>
                    <a:bodyPr/>
                    <a:lstStyle/>
                    <a:p>
                      <a:pPr marL="0" indent="0">
                        <a:buNone/>
                      </a:pPr>
                      <a:endParaRPr lang="en-US" sz="1600" dirty="0" smtClean="0">
                        <a:solidFill>
                          <a:srgbClr val="000000"/>
                        </a:solidFill>
                      </a:endParaRPr>
                    </a:p>
                    <a:p>
                      <a:pPr marL="0" indent="0">
                        <a:buNone/>
                      </a:pPr>
                      <a:r>
                        <a:rPr lang="en-US" sz="1600" dirty="0" smtClean="0">
                          <a:solidFill>
                            <a:srgbClr val="000000"/>
                          </a:solidFill>
                        </a:rPr>
                        <a:t>NPRM</a:t>
                      </a:r>
                      <a:r>
                        <a:rPr lang="en-US" sz="1600" baseline="0" dirty="0" smtClean="0">
                          <a:solidFill>
                            <a:srgbClr val="000000"/>
                          </a:solidFill>
                        </a:rPr>
                        <a:t> Comments:</a:t>
                      </a:r>
                    </a:p>
                    <a:p>
                      <a:pPr marL="0" indent="0">
                        <a:buNone/>
                      </a:pPr>
                      <a:endParaRPr lang="en-US" sz="1600" baseline="0" dirty="0" smtClean="0">
                        <a:solidFill>
                          <a:srgbClr val="000000"/>
                        </a:solidFill>
                      </a:endParaRPr>
                    </a:p>
                    <a:p>
                      <a:pPr marL="0" indent="0">
                        <a:buNone/>
                      </a:pPr>
                      <a:r>
                        <a:rPr lang="en-US" sz="1600" baseline="0" dirty="0" smtClean="0">
                          <a:solidFill>
                            <a:srgbClr val="000000"/>
                          </a:solidFill>
                        </a:rPr>
                        <a:t>Example 1</a:t>
                      </a:r>
                    </a:p>
                    <a:p>
                      <a:pPr marL="0" indent="0">
                        <a:buNone/>
                      </a:pPr>
                      <a:endParaRPr lang="en-US" sz="1600" baseline="0" dirty="0" smtClean="0">
                        <a:solidFill>
                          <a:srgbClr val="000000"/>
                        </a:solidFill>
                      </a:endParaRPr>
                    </a:p>
                    <a:p>
                      <a:pPr marL="0" indent="0">
                        <a:buNone/>
                      </a:pPr>
                      <a:r>
                        <a:rPr lang="en-US" sz="1600" baseline="0" dirty="0" smtClean="0">
                          <a:solidFill>
                            <a:srgbClr val="000000"/>
                          </a:solidFill>
                        </a:rPr>
                        <a:t>Reissue oath lists more than one error.</a:t>
                      </a:r>
                    </a:p>
                    <a:p>
                      <a:pPr marL="0" indent="0">
                        <a:buNone/>
                      </a:pPr>
                      <a:endParaRPr lang="en-US" sz="1600" baseline="0" dirty="0" smtClean="0">
                        <a:solidFill>
                          <a:srgbClr val="000000"/>
                        </a:solidFill>
                      </a:endParaRPr>
                    </a:p>
                    <a:p>
                      <a:pPr marL="0" indent="0">
                        <a:buNone/>
                      </a:pPr>
                      <a:r>
                        <a:rPr lang="en-US" sz="1600" baseline="0" dirty="0" smtClean="0">
                          <a:solidFill>
                            <a:srgbClr val="000000"/>
                          </a:solidFill>
                        </a:rPr>
                        <a:t>The declaration can be used to file a continuing reissue application even if the applicant is no longer attempting to correct some of the originally listed errors, provided that at </a:t>
                      </a:r>
                      <a:r>
                        <a:rPr lang="en-US" sz="1600" baseline="0" dirty="0" smtClean="0">
                          <a:solidFill>
                            <a:srgbClr val="000000"/>
                          </a:solidFill>
                        </a:rPr>
                        <a:t>least </a:t>
                      </a:r>
                      <a:r>
                        <a:rPr lang="en-US" sz="1600" baseline="0" dirty="0" smtClean="0">
                          <a:solidFill>
                            <a:srgbClr val="000000"/>
                          </a:solidFill>
                        </a:rPr>
                        <a:t>one of the originally filed errors remains. </a:t>
                      </a:r>
                    </a:p>
                    <a:p>
                      <a:pPr marL="0" indent="0">
                        <a:buNone/>
                      </a:pPr>
                      <a:endParaRPr lang="en-US" sz="1600" baseline="0" dirty="0" smtClean="0">
                        <a:solidFill>
                          <a:srgbClr val="000000"/>
                        </a:solidFill>
                      </a:endParaRPr>
                    </a:p>
                    <a:p>
                      <a:pPr marL="0" indent="0">
                        <a:buNone/>
                      </a:pPr>
                      <a:r>
                        <a:rPr lang="en-US" sz="1600" baseline="0" dirty="0" smtClean="0">
                          <a:solidFill>
                            <a:srgbClr val="000000"/>
                          </a:solidFill>
                        </a:rPr>
                        <a:t>A copy of the reissue oath may be used.</a:t>
                      </a:r>
                    </a:p>
                    <a:p>
                      <a:pPr marL="0" indent="0">
                        <a:buNone/>
                      </a:pPr>
                      <a:endParaRPr lang="en-US" sz="1600" baseline="0" dirty="0" smtClean="0">
                        <a:solidFill>
                          <a:srgbClr val="000000"/>
                        </a:solidFill>
                      </a:endParaRPr>
                    </a:p>
                    <a:p>
                      <a:pPr marL="0" indent="0">
                        <a:buNone/>
                      </a:pPr>
                      <a:endParaRPr lang="en-US" sz="1600" baseline="0" dirty="0" smtClean="0">
                        <a:solidFill>
                          <a:srgbClr val="000000"/>
                        </a:solidFill>
                      </a:endParaRPr>
                    </a:p>
                    <a:p>
                      <a:pPr marL="0" indent="0">
                        <a:buNone/>
                      </a:pPr>
                      <a:endParaRPr lang="en-US" sz="1600" baseline="0" dirty="0" smtClean="0">
                        <a:solidFill>
                          <a:srgbClr val="000000"/>
                        </a:solidFill>
                      </a:endParaRPr>
                    </a:p>
                    <a:p>
                      <a:pPr marL="0" indent="0">
                        <a:buNone/>
                      </a:pPr>
                      <a:r>
                        <a:rPr lang="en-US" sz="1600" baseline="0" dirty="0" smtClean="0">
                          <a:solidFill>
                            <a:srgbClr val="000000"/>
                          </a:solidFill>
                        </a:rPr>
                        <a:t>(See NPRM comments for an additional more complicated example.)</a:t>
                      </a:r>
                      <a:endParaRPr lang="en-US" sz="1600" dirty="0" smtClean="0">
                        <a:solidFill>
                          <a:srgbClr val="000000"/>
                        </a:solidFill>
                      </a:endParaRPr>
                    </a:p>
                  </a:txBody>
                  <a:tcPr>
                    <a:noFill/>
                  </a:tcPr>
                </a:tc>
                <a:tc>
                  <a:txBody>
                    <a:bodyPr/>
                    <a:lstStyle/>
                    <a:p>
                      <a:endParaRPr lang="en-US" dirty="0" smtClean="0">
                        <a:solidFill>
                          <a:srgbClr val="000000"/>
                        </a:solidFill>
                      </a:endParaRPr>
                    </a:p>
                  </a:txBody>
                  <a:tcPr>
                    <a:solidFill>
                      <a:srgbClr val="FFFF66"/>
                    </a:solidFill>
                  </a:tcPr>
                </a:tc>
              </a:tr>
            </a:tbl>
          </a:graphicData>
        </a:graphic>
      </p:graphicFrame>
    </p:spTree>
    <p:extLst>
      <p:ext uri="{BB962C8B-B14F-4D97-AF65-F5344CB8AC3E}">
        <p14:creationId xmlns:p14="http://schemas.microsoft.com/office/powerpoint/2010/main" val="732594391"/>
      </p:ext>
    </p:extLst>
  </p:cSld>
  <p:clrMapOvr>
    <a:masterClrMapping/>
  </p:clrMapOvr>
  <p:timing>
    <p:tnLst>
      <p:par>
        <p:cTn id="1" dur="indefinite" restart="never" nodeType="tmRoot"/>
      </p:par>
    </p:tnLst>
  </p:timing>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§1.175 Reissue oath or declaration</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21676369"/>
              </p:ext>
            </p:extLst>
          </p:nvPr>
        </p:nvGraphicFramePr>
        <p:xfrm>
          <a:off x="584200" y="1514474"/>
          <a:ext cx="7924800" cy="4962525"/>
        </p:xfrm>
        <a:graphic>
          <a:graphicData uri="http://schemas.openxmlformats.org/drawingml/2006/table">
            <a:tbl>
              <a:tblPr firstRow="1" bandRow="1">
                <a:tableStyleId>{5C22544A-7EE6-4342-B048-85BDC9FD1C3A}</a:tableStyleId>
              </a:tblPr>
              <a:tblGrid>
                <a:gridCol w="2806700"/>
                <a:gridCol w="5118100"/>
              </a:tblGrid>
              <a:tr h="4962525">
                <a:tc>
                  <a:txBody>
                    <a:bodyPr/>
                    <a:lstStyle/>
                    <a:p>
                      <a:pPr marL="0" indent="0">
                        <a:buNone/>
                      </a:pPr>
                      <a:endParaRPr lang="en-US" sz="1600" dirty="0" smtClean="0">
                        <a:solidFill>
                          <a:srgbClr val="000000"/>
                        </a:solidFill>
                      </a:endParaRPr>
                    </a:p>
                    <a:p>
                      <a:pPr marL="0" indent="0">
                        <a:buNone/>
                      </a:pPr>
                      <a:endParaRPr lang="en-US" sz="16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(f) A reissue oath or declaration filed at any time pursuant to 35 U.S.C. 115(h)(1) will be placed in the file record of the reissue application, but may not be reviewed by the Office. </a:t>
                      </a:r>
                    </a:p>
                  </a:txBody>
                  <a:tcPr>
                    <a:solidFill>
                      <a:srgbClr val="FFFF66"/>
                    </a:solidFill>
                  </a:tcPr>
                </a:tc>
              </a:tr>
            </a:tbl>
          </a:graphicData>
        </a:graphic>
      </p:graphicFrame>
    </p:spTree>
    <p:extLst>
      <p:ext uri="{BB962C8B-B14F-4D97-AF65-F5344CB8AC3E}">
        <p14:creationId xmlns:p14="http://schemas.microsoft.com/office/powerpoint/2010/main" val="3523094839"/>
      </p:ext>
    </p:extLst>
  </p:cSld>
  <p:clrMapOvr>
    <a:masterClrMapping/>
  </p:clrMapOvr>
  <p:timing>
    <p:tnLst>
      <p:par>
        <p:cTn id="1" dur="indefinite" restart="never" nodeType="tmRoot"/>
      </p:par>
    </p:tnLst>
  </p:timing>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§1.311 Notice of Allowance</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13102358"/>
              </p:ext>
            </p:extLst>
          </p:nvPr>
        </p:nvGraphicFramePr>
        <p:xfrm>
          <a:off x="584200" y="1514474"/>
          <a:ext cx="7924800" cy="4962525"/>
        </p:xfrm>
        <a:graphic>
          <a:graphicData uri="http://schemas.openxmlformats.org/drawingml/2006/table">
            <a:tbl>
              <a:tblPr firstRow="1" bandRow="1">
                <a:tableStyleId>{5C22544A-7EE6-4342-B048-85BDC9FD1C3A}</a:tableStyleId>
              </a:tblPr>
              <a:tblGrid>
                <a:gridCol w="1409700"/>
                <a:gridCol w="6515100"/>
              </a:tblGrid>
              <a:tr h="4962525">
                <a:tc>
                  <a:txBody>
                    <a:bodyPr/>
                    <a:lstStyle/>
                    <a:p>
                      <a:pPr marL="0" indent="0">
                        <a:buNone/>
                      </a:pPr>
                      <a:endParaRPr lang="en-US" sz="1600" dirty="0" smtClean="0">
                        <a:solidFill>
                          <a:srgbClr val="000000"/>
                        </a:solidFill>
                      </a:endParaRPr>
                    </a:p>
                    <a:p>
                      <a:pPr marL="0" indent="0">
                        <a:buNone/>
                      </a:pPr>
                      <a:endParaRPr lang="en-US" sz="1600" dirty="0" smtClean="0">
                        <a:solidFill>
                          <a:srgbClr val="000000"/>
                        </a:solidFill>
                      </a:endParaRPr>
                    </a:p>
                  </a:txBody>
                  <a:tcPr>
                    <a:noFill/>
                  </a:tcPr>
                </a:tc>
                <a:tc>
                  <a:txBody>
                    <a:bodyPr/>
                    <a:lstStyle/>
                    <a:p>
                      <a:r>
                        <a:rPr lang="en-US" dirty="0" smtClean="0">
                          <a:solidFill>
                            <a:srgbClr val="000000"/>
                          </a:solidFill>
                        </a:rPr>
                        <a:t>NPRM (new)</a:t>
                      </a:r>
                    </a:p>
                    <a:p>
                      <a:endParaRPr lang="en-US" dirty="0" smtClean="0">
                        <a:solidFill>
                          <a:srgbClr val="000000"/>
                        </a:solidFill>
                      </a:endParaRPr>
                    </a:p>
                    <a:p>
                      <a:r>
                        <a:rPr lang="en-US" dirty="0" smtClean="0">
                          <a:solidFill>
                            <a:srgbClr val="000000"/>
                          </a:solidFill>
                        </a:rPr>
                        <a:t>(c) Where an assignee, person to whom the inventor is under an obligation to assign the invention, </a:t>
                      </a:r>
                    </a:p>
                    <a:p>
                      <a:endParaRPr lang="en-US" dirty="0" smtClean="0">
                        <a:solidFill>
                          <a:srgbClr val="000000"/>
                        </a:solidFill>
                      </a:endParaRPr>
                    </a:p>
                    <a:p>
                      <a:r>
                        <a:rPr lang="en-US" dirty="0" smtClean="0">
                          <a:solidFill>
                            <a:srgbClr val="000000"/>
                          </a:solidFill>
                        </a:rPr>
                        <a:t>or person who otherwise shows sufficient proprietary interest in the matter </a:t>
                      </a:r>
                    </a:p>
                    <a:p>
                      <a:endParaRPr lang="en-US" dirty="0" smtClean="0">
                        <a:solidFill>
                          <a:srgbClr val="000000"/>
                        </a:solidFill>
                      </a:endParaRPr>
                    </a:p>
                    <a:p>
                      <a:r>
                        <a:rPr lang="en-US" dirty="0" smtClean="0">
                          <a:solidFill>
                            <a:srgbClr val="000000"/>
                          </a:solidFill>
                        </a:rPr>
                        <a:t>has filed an application under §§1.42, or 1.47, the applicant must notify the Office of any change in ownership of the application no later than payment of the issue fee. </a:t>
                      </a:r>
                    </a:p>
                    <a:p>
                      <a:endParaRPr lang="en-US" dirty="0" smtClean="0">
                        <a:solidFill>
                          <a:srgbClr val="000000"/>
                        </a:solidFill>
                      </a:endParaRPr>
                    </a:p>
                    <a:p>
                      <a:r>
                        <a:rPr lang="en-US" dirty="0" smtClean="0">
                          <a:solidFill>
                            <a:srgbClr val="000000"/>
                          </a:solidFill>
                        </a:rPr>
                        <a:t>The Office will treat the absence of such a notice as an indication that there has been no change in ownership of the application. </a:t>
                      </a:r>
                    </a:p>
                  </a:txBody>
                  <a:tcPr>
                    <a:solidFill>
                      <a:srgbClr val="FFFF66"/>
                    </a:solidFill>
                  </a:tcPr>
                </a:tc>
              </a:tr>
            </a:tbl>
          </a:graphicData>
        </a:graphic>
      </p:graphicFrame>
    </p:spTree>
    <p:extLst>
      <p:ext uri="{BB962C8B-B14F-4D97-AF65-F5344CB8AC3E}">
        <p14:creationId xmlns:p14="http://schemas.microsoft.com/office/powerpoint/2010/main" val="3348959018"/>
      </p:ext>
    </p:extLst>
  </p:cSld>
  <p:clrMapOvr>
    <a:masterClrMapping/>
  </p:clrMapOvr>
  <p:timing>
    <p:tnLst>
      <p:par>
        <p:cTn id="1" dur="indefinite" restart="never" nodeType="tmRoot"/>
      </p:par>
    </p:tnLst>
  </p:timing>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smtClean="0"/>
          </a:p>
          <a:p>
            <a:pPr marL="0" indent="0" algn="ctr">
              <a:buNone/>
            </a:pPr>
            <a:r>
              <a:rPr lang="en-US" dirty="0" smtClean="0">
                <a:solidFill>
                  <a:srgbClr val="003300"/>
                </a:solidFill>
              </a:rPr>
              <a:t>Changes to Part 3: Assignment, Recording, and Rights of Assignee</a:t>
            </a:r>
            <a:endParaRPr lang="en-US" dirty="0">
              <a:solidFill>
                <a:srgbClr val="003300"/>
              </a:solidFill>
            </a:endParaRPr>
          </a:p>
        </p:txBody>
      </p:sp>
    </p:spTree>
    <p:extLst>
      <p:ext uri="{BB962C8B-B14F-4D97-AF65-F5344CB8AC3E}">
        <p14:creationId xmlns:p14="http://schemas.microsoft.com/office/powerpoint/2010/main" val="4024048059"/>
      </p:ext>
    </p:extLst>
  </p:cSld>
  <p:clrMapOvr>
    <a:masterClrMapping/>
  </p:clrMapOvr>
  <p:timing>
    <p:tnLst>
      <p:par>
        <p:cTn id="1" dur="indefinite" restart="never" nodeType="tmRoot"/>
      </p:par>
    </p:tnLst>
  </p:timing>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§3.31 Assignment Cover Sheet </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05627146"/>
              </p:ext>
            </p:extLst>
          </p:nvPr>
        </p:nvGraphicFramePr>
        <p:xfrm>
          <a:off x="584200" y="1514474"/>
          <a:ext cx="7924800" cy="4962525"/>
        </p:xfrm>
        <a:graphic>
          <a:graphicData uri="http://schemas.openxmlformats.org/drawingml/2006/table">
            <a:tbl>
              <a:tblPr firstRow="1" bandRow="1">
                <a:tableStyleId>{5C22544A-7EE6-4342-B048-85BDC9FD1C3A}</a:tableStyleId>
              </a:tblPr>
              <a:tblGrid>
                <a:gridCol w="3022600"/>
                <a:gridCol w="4902200"/>
              </a:tblGrid>
              <a:tr h="4962525">
                <a:tc>
                  <a:txBody>
                    <a:bodyPr/>
                    <a:lstStyle/>
                    <a:p>
                      <a:pPr marL="0" indent="0">
                        <a:buNone/>
                      </a:pPr>
                      <a:endParaRPr lang="en-US" sz="1600" dirty="0" smtClean="0">
                        <a:solidFill>
                          <a:srgbClr val="000000"/>
                        </a:solidFill>
                      </a:endParaRPr>
                    </a:p>
                    <a:p>
                      <a:pPr marL="0" indent="0">
                        <a:buNone/>
                      </a:pPr>
                      <a:endParaRPr lang="en-US" sz="1600" dirty="0" smtClean="0">
                        <a:solidFill>
                          <a:srgbClr val="000000"/>
                        </a:solidFill>
                      </a:endParaRPr>
                    </a:p>
                  </a:txBody>
                  <a:tcPr>
                    <a:noFill/>
                  </a:tcPr>
                </a:tc>
                <a:tc>
                  <a:txBody>
                    <a:bodyPr/>
                    <a:lstStyle/>
                    <a:p>
                      <a:r>
                        <a:rPr lang="en-US" dirty="0" smtClean="0">
                          <a:solidFill>
                            <a:srgbClr val="000000"/>
                          </a:solidFill>
                        </a:rPr>
                        <a:t>NPRM  (new paragraph)</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(h) The assignment cover sheet required by §3.28 must contain a conspicuous indication of an intent to utilize the assignment as the required oath or declaration under §1.63 of this chapter. </a:t>
                      </a:r>
                    </a:p>
                  </a:txBody>
                  <a:tcPr>
                    <a:solidFill>
                      <a:srgbClr val="99FFCC"/>
                    </a:solidFill>
                  </a:tcPr>
                </a:tc>
              </a:tr>
            </a:tbl>
          </a:graphicData>
        </a:graphic>
      </p:graphicFrame>
    </p:spTree>
    <p:extLst>
      <p:ext uri="{BB962C8B-B14F-4D97-AF65-F5344CB8AC3E}">
        <p14:creationId xmlns:p14="http://schemas.microsoft.com/office/powerpoint/2010/main" val="2347755994"/>
      </p:ext>
    </p:extLst>
  </p:cSld>
  <p:clrMapOvr>
    <a:masterClrMapping/>
  </p:clrMapOvr>
  <p:timing>
    <p:tnLst>
      <p:par>
        <p:cTn id="1" dur="indefinite" restart="never" nodeType="tmRoot"/>
      </p:par>
    </p:tnLst>
  </p:timing>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§3.71 Prosecution by Assignee</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90008319"/>
              </p:ext>
            </p:extLst>
          </p:nvPr>
        </p:nvGraphicFramePr>
        <p:xfrm>
          <a:off x="584200" y="1514474"/>
          <a:ext cx="7924800" cy="4962525"/>
        </p:xfrm>
        <a:graphic>
          <a:graphicData uri="http://schemas.openxmlformats.org/drawingml/2006/table">
            <a:tbl>
              <a:tblPr firstRow="1" bandRow="1">
                <a:tableStyleId>{5C22544A-7EE6-4342-B048-85BDC9FD1C3A}</a:tableStyleId>
              </a:tblPr>
              <a:tblGrid>
                <a:gridCol w="3949700"/>
                <a:gridCol w="3975100"/>
              </a:tblGrid>
              <a:tr h="4962525">
                <a:tc>
                  <a:txBody>
                    <a:bodyPr/>
                    <a:lstStyle/>
                    <a:p>
                      <a:pPr marL="0" indent="0">
                        <a:buNone/>
                      </a:pPr>
                      <a:r>
                        <a:rPr lang="en-US" sz="1800" dirty="0" smtClean="0">
                          <a:solidFill>
                            <a:srgbClr val="000000"/>
                          </a:solidFill>
                        </a:rPr>
                        <a:t>Current</a:t>
                      </a:r>
                    </a:p>
                    <a:p>
                      <a:pPr marL="0" indent="0">
                        <a:buNone/>
                      </a:pPr>
                      <a:endParaRPr lang="en-US" sz="1800" dirty="0" smtClean="0">
                        <a:solidFill>
                          <a:srgbClr val="000000"/>
                        </a:solidFill>
                      </a:endParaRPr>
                    </a:p>
                    <a:p>
                      <a:pPr marL="342900" indent="-342900">
                        <a:buAutoNum type="alphaLcParenBoth"/>
                      </a:pPr>
                      <a:r>
                        <a:rPr lang="en-US" sz="1800" dirty="0" smtClean="0">
                          <a:solidFill>
                            <a:srgbClr val="000000"/>
                          </a:solidFill>
                        </a:rPr>
                        <a:t>Patents--conducting of prosecution.</a:t>
                      </a:r>
                    </a:p>
                    <a:p>
                      <a:pPr marL="342900" indent="-342900">
                        <a:buAutoNum type="alphaLcParenBoth"/>
                      </a:pPr>
                      <a:endParaRPr lang="en-US" sz="1800" dirty="0" smtClean="0">
                        <a:solidFill>
                          <a:srgbClr val="000000"/>
                        </a:solidFill>
                      </a:endParaRPr>
                    </a:p>
                    <a:p>
                      <a:pPr marL="0" indent="0">
                        <a:buNone/>
                      </a:pPr>
                      <a:endParaRPr lang="en-US" sz="1800" dirty="0" smtClean="0">
                        <a:solidFill>
                          <a:srgbClr val="000000"/>
                        </a:solidFill>
                      </a:endParaRPr>
                    </a:p>
                    <a:p>
                      <a:pPr marL="0" indent="0">
                        <a:buNone/>
                      </a:pPr>
                      <a:endParaRPr lang="en-US" sz="1800" dirty="0" smtClean="0">
                        <a:solidFill>
                          <a:srgbClr val="000000"/>
                        </a:solidFill>
                      </a:endParaRPr>
                    </a:p>
                    <a:p>
                      <a:pPr marL="0" indent="0">
                        <a:buNone/>
                      </a:pPr>
                      <a:endParaRPr lang="en-US" sz="1800" dirty="0" smtClean="0">
                        <a:solidFill>
                          <a:srgbClr val="000000"/>
                        </a:solidFill>
                      </a:endParaRPr>
                    </a:p>
                    <a:p>
                      <a:pPr marL="0" indent="0">
                        <a:buNone/>
                      </a:pPr>
                      <a:endParaRPr lang="en-US" sz="1800" dirty="0" smtClean="0">
                        <a:solidFill>
                          <a:srgbClr val="000000"/>
                        </a:solidFill>
                      </a:endParaRPr>
                    </a:p>
                    <a:p>
                      <a:pPr marL="0" indent="0">
                        <a:buNone/>
                      </a:pPr>
                      <a:r>
                        <a:rPr lang="en-US" sz="1800" dirty="0" smtClean="0">
                          <a:solidFill>
                            <a:srgbClr val="000000"/>
                          </a:solidFill>
                        </a:rPr>
                        <a:t>One or more assignees as defined in paragraph (b) of this section may, after becoming of record pursuant to paragraph (c) of this section, conduct prosecution of a national patent application . . . </a:t>
                      </a:r>
                    </a:p>
                    <a:p>
                      <a:pPr marL="0" indent="0">
                        <a:buNone/>
                      </a:pPr>
                      <a:endParaRPr lang="en-US" sz="16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r>
                        <a:rPr lang="en-US" dirty="0" smtClean="0">
                          <a:solidFill>
                            <a:srgbClr val="000000"/>
                          </a:solidFill>
                        </a:rPr>
                        <a:t>(a)Patents--conducting of prosecution </a:t>
                      </a:r>
                      <a:r>
                        <a:rPr lang="en-US" u="sng" dirty="0" smtClean="0">
                          <a:solidFill>
                            <a:srgbClr val="000000"/>
                          </a:solidFill>
                        </a:rPr>
                        <a:t>on behalf of assignee</a:t>
                      </a:r>
                      <a:r>
                        <a:rPr lang="en-US" dirty="0" smtClean="0">
                          <a:solidFill>
                            <a:srgbClr val="000000"/>
                          </a:solidFill>
                        </a:rPr>
                        <a:t>.</a:t>
                      </a:r>
                    </a:p>
                    <a:p>
                      <a:pPr marL="0" indent="0">
                        <a:buNone/>
                      </a:pPr>
                      <a:endParaRPr lang="en-US" dirty="0" smtClean="0">
                        <a:solidFill>
                          <a:srgbClr val="000000"/>
                        </a:solidFill>
                      </a:endParaRPr>
                    </a:p>
                    <a:p>
                      <a:pPr marL="0" indent="0">
                        <a:buNone/>
                      </a:pPr>
                      <a:endParaRPr lang="en-US" dirty="0" smtClean="0">
                        <a:solidFill>
                          <a:srgbClr val="000000"/>
                        </a:solidFill>
                      </a:endParaRPr>
                    </a:p>
                    <a:p>
                      <a:pPr marL="0" indent="0">
                        <a:buNone/>
                      </a:pPr>
                      <a:r>
                        <a:rPr lang="en-US" dirty="0" smtClean="0">
                          <a:solidFill>
                            <a:srgbClr val="000000"/>
                          </a:solidFill>
                        </a:rPr>
                        <a:t>Subject to the requirements of §§1.31 and 1.33(f), </a:t>
                      </a:r>
                    </a:p>
                    <a:p>
                      <a:pPr marL="0" indent="0">
                        <a:buNone/>
                      </a:pPr>
                      <a:endParaRPr lang="en-US" dirty="0" smtClean="0">
                        <a:solidFill>
                          <a:srgbClr val="000000"/>
                        </a:solidFill>
                      </a:endParaRPr>
                    </a:p>
                    <a:p>
                      <a:pPr marL="0" indent="0">
                        <a:buNone/>
                      </a:pPr>
                      <a:r>
                        <a:rPr lang="en-US" dirty="0" smtClean="0">
                          <a:solidFill>
                            <a:srgbClr val="000000"/>
                          </a:solidFill>
                        </a:rPr>
                        <a:t>one or more assignees as defined in paragraph (b) of this section may, after becoming of record pursuant to paragraph (c) of this section, conduct prosecution of a national patent application . . . </a:t>
                      </a:r>
                    </a:p>
                  </a:txBody>
                  <a:tcPr>
                    <a:solidFill>
                      <a:srgbClr val="99FFCC"/>
                    </a:solidFill>
                  </a:tcPr>
                </a:tc>
              </a:tr>
            </a:tbl>
          </a:graphicData>
        </a:graphic>
      </p:graphicFrame>
    </p:spTree>
    <p:extLst>
      <p:ext uri="{BB962C8B-B14F-4D97-AF65-F5344CB8AC3E}">
        <p14:creationId xmlns:p14="http://schemas.microsoft.com/office/powerpoint/2010/main" val="1860589546"/>
      </p:ext>
    </p:extLst>
  </p:cSld>
  <p:clrMapOvr>
    <a:masterClrMapping/>
  </p:clrMapOvr>
  <p:timing>
    <p:tnLst>
      <p:par>
        <p:cTn id="1" dur="indefinite" restart="never" nodeType="tmRoot"/>
      </p:par>
    </p:tnLst>
  </p:timing>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§3.71 Prosecution by Assignee</a:t>
            </a: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86872252"/>
              </p:ext>
            </p:extLst>
          </p:nvPr>
        </p:nvGraphicFramePr>
        <p:xfrm>
          <a:off x="584200" y="1514474"/>
          <a:ext cx="7924800" cy="4962525"/>
        </p:xfrm>
        <a:graphic>
          <a:graphicData uri="http://schemas.openxmlformats.org/drawingml/2006/table">
            <a:tbl>
              <a:tblPr firstRow="1" bandRow="1">
                <a:tableStyleId>{5C22544A-7EE6-4342-B048-85BDC9FD1C3A}</a:tableStyleId>
              </a:tblPr>
              <a:tblGrid>
                <a:gridCol w="3949700"/>
                <a:gridCol w="3975100"/>
              </a:tblGrid>
              <a:tr h="4962525">
                <a:tc>
                  <a:txBody>
                    <a:bodyPr/>
                    <a:lstStyle/>
                    <a:p>
                      <a:pPr marL="0" indent="0">
                        <a:buNone/>
                      </a:pPr>
                      <a:r>
                        <a:rPr lang="en-US" sz="1800" dirty="0" smtClean="0">
                          <a:solidFill>
                            <a:srgbClr val="000000"/>
                          </a:solidFill>
                        </a:rPr>
                        <a:t>Current 3.71(a) </a:t>
                      </a:r>
                      <a:r>
                        <a:rPr lang="en-US" sz="1800" dirty="0" err="1" smtClean="0">
                          <a:solidFill>
                            <a:srgbClr val="000000"/>
                          </a:solidFill>
                        </a:rPr>
                        <a:t>cont</a:t>
                      </a:r>
                      <a:endParaRPr lang="en-US" sz="1800" dirty="0" smtClean="0">
                        <a:solidFill>
                          <a:srgbClr val="000000"/>
                        </a:solidFill>
                      </a:endParaRPr>
                    </a:p>
                    <a:p>
                      <a:pPr marL="0" indent="0">
                        <a:buNone/>
                      </a:pPr>
                      <a:endParaRPr lang="en-US" sz="1800" dirty="0" smtClean="0">
                        <a:solidFill>
                          <a:srgbClr val="000000"/>
                        </a:solidFill>
                      </a:endParaRPr>
                    </a:p>
                    <a:p>
                      <a:pPr marL="0" indent="0">
                        <a:buNone/>
                      </a:pPr>
                      <a:endParaRPr lang="en-US" sz="18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 . . or a reexamination proceeding to the exclusion of either the inventive entity or the assignee(s) previously entitled to conduct prosecution. </a:t>
                      </a:r>
                    </a:p>
                    <a:p>
                      <a:pPr marL="0" indent="0">
                        <a:buNone/>
                      </a:pPr>
                      <a:endParaRPr lang="en-US" sz="1600" dirty="0" smtClean="0">
                        <a:solidFill>
                          <a:srgbClr val="000000"/>
                        </a:solidFill>
                      </a:endParaRPr>
                    </a:p>
                  </a:txBody>
                  <a:tcPr>
                    <a:noFill/>
                  </a:tcPr>
                </a:tc>
                <a:tc>
                  <a:txBody>
                    <a:bodyPr/>
                    <a:lstStyle/>
                    <a:p>
                      <a:r>
                        <a:rPr lang="en-US" dirty="0" smtClean="0">
                          <a:solidFill>
                            <a:srgbClr val="000000"/>
                          </a:solidFill>
                        </a:rPr>
                        <a:t>NPRM 3.71(a) </a:t>
                      </a:r>
                      <a:r>
                        <a:rPr lang="en-US" dirty="0" err="1" smtClean="0">
                          <a:solidFill>
                            <a:srgbClr val="000000"/>
                          </a:solidFill>
                        </a:rPr>
                        <a:t>cont</a:t>
                      </a:r>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 . . or a reexamination proceeding to the exclusion of either the inventive entity or the assignee(s) previously entitled to conduct prosecution. </a:t>
                      </a:r>
                    </a:p>
                    <a:p>
                      <a:endParaRPr lang="en-US" dirty="0" smtClean="0">
                        <a:solidFill>
                          <a:srgbClr val="000000"/>
                        </a:solidFill>
                      </a:endParaRPr>
                    </a:p>
                    <a:p>
                      <a:r>
                        <a:rPr lang="en-US" dirty="0" smtClean="0">
                          <a:solidFill>
                            <a:srgbClr val="000000"/>
                          </a:solidFill>
                        </a:rPr>
                        <a:t>Conflicts between purported assignees are handled in accordance with §3.73(c)(4). </a:t>
                      </a:r>
                    </a:p>
                  </a:txBody>
                  <a:tcPr>
                    <a:solidFill>
                      <a:srgbClr val="99FFCC"/>
                    </a:solidFill>
                  </a:tcPr>
                </a:tc>
              </a:tr>
            </a:tbl>
          </a:graphicData>
        </a:graphic>
      </p:graphicFrame>
    </p:spTree>
    <p:extLst>
      <p:ext uri="{BB962C8B-B14F-4D97-AF65-F5344CB8AC3E}">
        <p14:creationId xmlns:p14="http://schemas.microsoft.com/office/powerpoint/2010/main" val="2509019850"/>
      </p:ext>
    </p:extLst>
  </p:cSld>
  <p:clrMapOvr>
    <a:masterClrMapping/>
  </p:clrMapOvr>
  <p:timing>
    <p:tnLst>
      <p:par>
        <p:cTn id="1" dur="indefinite" restart="never" nodeType="tmRoot"/>
      </p:par>
    </p:tnLst>
  </p:timing>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r>
              <a:rPr lang="en-US" sz="1800" dirty="0" smtClean="0"/>
              <a:t>The submission establishing ownership must show that the person signing the submission is a person authorized to act on behalf of the assignee by:</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54855940"/>
              </p:ext>
            </p:extLst>
          </p:nvPr>
        </p:nvGraphicFramePr>
        <p:xfrm>
          <a:off x="584200" y="2324100"/>
          <a:ext cx="7924800" cy="4152899"/>
        </p:xfrm>
        <a:graphic>
          <a:graphicData uri="http://schemas.openxmlformats.org/drawingml/2006/table">
            <a:tbl>
              <a:tblPr firstRow="1" bandRow="1">
                <a:tableStyleId>{5C22544A-7EE6-4342-B048-85BDC9FD1C3A}</a:tableStyleId>
              </a:tblPr>
              <a:tblGrid>
                <a:gridCol w="3949700"/>
                <a:gridCol w="3975100"/>
              </a:tblGrid>
              <a:tr h="4152899">
                <a:tc>
                  <a:txBody>
                    <a:bodyPr/>
                    <a:lstStyle/>
                    <a:p>
                      <a:pPr marL="0" indent="0">
                        <a:buNone/>
                      </a:pPr>
                      <a:r>
                        <a:rPr lang="en-US" sz="1800" dirty="0" smtClean="0">
                          <a:solidFill>
                            <a:srgbClr val="000000"/>
                          </a:solidFill>
                        </a:rPr>
                        <a:t>Current</a:t>
                      </a:r>
                    </a:p>
                    <a:p>
                      <a:pPr marL="0" indent="0">
                        <a:buNone/>
                      </a:pPr>
                      <a:endParaRPr lang="en-US" sz="18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(b) * * * (2) * *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r>
                        <a:rPr lang="en-US" dirty="0" smtClean="0">
                          <a:solidFill>
                            <a:srgbClr val="000000"/>
                          </a:solidFill>
                        </a:rPr>
                        <a:t>(ii) Being signed by a person having apparent authority to sign on behalf of the assignee, e.g., an officer of the assignee; or </a:t>
                      </a:r>
                    </a:p>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a:noFill/>
                  </a:tcPr>
                </a:tc>
                <a:tc>
                  <a:txBody>
                    <a:bodyPr/>
                    <a:lstStyle/>
                    <a:p>
                      <a:r>
                        <a:rPr lang="en-US" dirty="0" smtClean="0">
                          <a:solidFill>
                            <a:srgbClr val="000000"/>
                          </a:solidFill>
                        </a:rPr>
                        <a:t>NPRM</a:t>
                      </a:r>
                    </a:p>
                    <a:p>
                      <a:endParaRPr lang="en-US" dirty="0" smtClean="0">
                        <a:solidFill>
                          <a:srgbClr val="000000"/>
                        </a:solidFill>
                      </a:endParaRPr>
                    </a:p>
                    <a:p>
                      <a:r>
                        <a:rPr lang="en-US" dirty="0" smtClean="0">
                          <a:solidFill>
                            <a:srgbClr val="000000"/>
                          </a:solidFill>
                        </a:rPr>
                        <a:t>(b) * * * (2) * * * </a:t>
                      </a:r>
                    </a:p>
                    <a:p>
                      <a:endParaRPr lang="en-US" dirty="0" smtClean="0">
                        <a:solidFill>
                          <a:srgbClr val="000000"/>
                        </a:solidFill>
                      </a:endParaRPr>
                    </a:p>
                    <a:p>
                      <a:r>
                        <a:rPr lang="en-US" dirty="0" smtClean="0">
                          <a:solidFill>
                            <a:srgbClr val="000000"/>
                          </a:solidFill>
                        </a:rPr>
                        <a:t>(ii) Being signed by a person having apparent authority to sign on behalf of the assignee; or </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(iii) Being signed by a patent practitioner of record pursuant to §1.32 of this chapter. </a:t>
                      </a:r>
                    </a:p>
                  </a:txBody>
                  <a:tcPr>
                    <a:solidFill>
                      <a:srgbClr val="CCFFFF"/>
                    </a:solidFill>
                  </a:tcPr>
                </a:tc>
              </a:tr>
            </a:tbl>
          </a:graphicData>
        </a:graphic>
      </p:graphicFrame>
    </p:spTree>
    <p:extLst>
      <p:ext uri="{BB962C8B-B14F-4D97-AF65-F5344CB8AC3E}">
        <p14:creationId xmlns:p14="http://schemas.microsoft.com/office/powerpoint/2010/main" val="835587550"/>
      </p:ext>
    </p:extLst>
  </p:cSld>
  <p:clrMapOvr>
    <a:masterClrMapping/>
  </p:clrMapOvr>
  <p:timing>
    <p:tnLst>
      <p:par>
        <p:cTn id="1" dur="indefinite" restart="never" nodeType="tmRoot"/>
      </p:par>
    </p:tnLst>
  </p:timing>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50086131"/>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7188200"/>
                <a:gridCol w="736600"/>
              </a:tblGrid>
              <a:tr h="4927599">
                <a:tc>
                  <a:txBody>
                    <a:bodyPr/>
                    <a:lstStyle/>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NPRM</a:t>
                      </a:r>
                      <a:r>
                        <a:rPr lang="en-US" sz="1800" baseline="0" dirty="0" smtClean="0">
                          <a:solidFill>
                            <a:srgbClr val="000000"/>
                          </a:solidFill>
                        </a:rPr>
                        <a:t>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Currently, having a POA does not make the practitioner an “official” of the assignee or empower the practitioner to sign the submission on behalf of the assignee. MPEP §324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Patent practitioners who sign §3.73(b) statements merely on the basis of having been appointed in a POA have done so improperly.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The proposed rule would permit a practitioner who has a POA to sign §3.73(b) statements.</a:t>
                      </a:r>
                      <a:endParaRPr lang="en-US" sz="1800" dirty="0" smtClean="0">
                        <a:solidFill>
                          <a:srgbClr val="000000"/>
                        </a:solidFill>
                      </a:endParaRPr>
                    </a:p>
                  </a:txBody>
                  <a:tcPr>
                    <a:noFill/>
                  </a:tcPr>
                </a:tc>
                <a:tc>
                  <a:txBody>
                    <a:bodyPr/>
                    <a:lstStyle/>
                    <a:p>
                      <a:endParaRPr lang="en-US" dirty="0" smtClean="0">
                        <a:solidFill>
                          <a:srgbClr val="000000"/>
                        </a:solidFill>
                      </a:endParaRPr>
                    </a:p>
                  </a:txBody>
                  <a:tcPr>
                    <a:solidFill>
                      <a:srgbClr val="CCFFFF"/>
                    </a:solidFill>
                  </a:tcPr>
                </a:tc>
              </a:tr>
            </a:tbl>
          </a:graphicData>
        </a:graphic>
      </p:graphicFrame>
    </p:spTree>
    <p:extLst>
      <p:ext uri="{BB962C8B-B14F-4D97-AF65-F5344CB8AC3E}">
        <p14:creationId xmlns:p14="http://schemas.microsoft.com/office/powerpoint/2010/main" val="1193014450"/>
      </p:ext>
    </p:extLst>
  </p:cSld>
  <p:clrMapOvr>
    <a:masterClrMapping/>
  </p:clrMapOvr>
  <p:timing>
    <p:tnLst>
      <p:par>
        <p:cTn id="1" dur="indefinite" restart="never" nodeType="tmRoot"/>
      </p:par>
    </p:tn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pPr lvl="1" eaLnBrk="1" hangingPunct="1">
              <a:defRPr/>
            </a:pPr>
            <a:r>
              <a:rPr lang="en-US" dirty="0"/>
              <a:t/>
            </a:r>
            <a:br>
              <a:rPr lang="en-US" dirty="0"/>
            </a:br>
            <a:r>
              <a:rPr lang="en-US" sz="3100" dirty="0" smtClean="0"/>
              <a:t>37 CFR §1.32 Power of Attorney</a:t>
            </a:r>
            <a:br>
              <a:rPr lang="en-US" sz="3100" dirty="0" smtClean="0"/>
            </a:br>
            <a:endParaRPr lang="en-US" dirty="0" smtClean="0"/>
          </a:p>
        </p:txBody>
      </p:sp>
      <p:sp>
        <p:nvSpPr>
          <p:cNvPr id="46082" name="Rectangle 3"/>
          <p:cNvSpPr>
            <a:spLocks noGrp="1" noChangeArrowheads="1"/>
          </p:cNvSpPr>
          <p:nvPr>
            <p:ph idx="1"/>
          </p:nvPr>
        </p:nvSpPr>
        <p:spPr>
          <a:xfrm>
            <a:off x="609600" y="1422400"/>
            <a:ext cx="7924800" cy="4572000"/>
          </a:xfrm>
        </p:spPr>
        <p:txBody>
          <a:bodyPr/>
          <a:lstStyle/>
          <a:p>
            <a:pPr marL="952500" lvl="1" indent="-495300" eaLnBrk="1" hangingPunct="1">
              <a:lnSpc>
                <a:spcPct val="80000"/>
              </a:lnSpc>
              <a:buFontTx/>
              <a:buNone/>
            </a:pPr>
            <a:endParaRPr lang="en-US" sz="25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a:p>
            <a:pPr marL="952500" lvl="1" indent="-495300" eaLnBrk="1" hangingPunct="1">
              <a:lnSpc>
                <a:spcPct val="80000"/>
              </a:lnSpc>
              <a:buFontTx/>
              <a:buNone/>
            </a:pPr>
            <a:endParaRPr lang="en-US" sz="2700" dirty="0" smtClean="0"/>
          </a:p>
        </p:txBody>
      </p:sp>
      <p:graphicFrame>
        <p:nvGraphicFramePr>
          <p:cNvPr id="2" name="Table 1"/>
          <p:cNvGraphicFramePr>
            <a:graphicFrameLocks noGrp="1"/>
          </p:cNvGraphicFramePr>
          <p:nvPr>
            <p:extLst>
              <p:ext uri="{D42A27DB-BD31-4B8C-83A1-F6EECF244321}">
                <p14:modId xmlns:p14="http://schemas.microsoft.com/office/powerpoint/2010/main" val="1301722365"/>
              </p:ext>
            </p:extLst>
          </p:nvPr>
        </p:nvGraphicFramePr>
        <p:xfrm>
          <a:off x="596900" y="1498600"/>
          <a:ext cx="8026400" cy="5029200"/>
        </p:xfrm>
        <a:graphic>
          <a:graphicData uri="http://schemas.openxmlformats.org/drawingml/2006/table">
            <a:tbl>
              <a:tblPr firstRow="1" bandRow="1">
                <a:tableStyleId>{5C22544A-7EE6-4342-B048-85BDC9FD1C3A}</a:tableStyleId>
              </a:tblPr>
              <a:tblGrid>
                <a:gridCol w="2806700"/>
                <a:gridCol w="5219700"/>
              </a:tblGrid>
              <a:tr h="4828540">
                <a:tc>
                  <a:txBody>
                    <a:bodyPr/>
                    <a:lstStyle/>
                    <a:p>
                      <a:endParaRPr lang="en-US" b="0" i="1" baseline="0" dirty="0" smtClean="0">
                        <a:solidFill>
                          <a:srgbClr val="003300"/>
                        </a:solidFill>
                      </a:endParaRPr>
                    </a:p>
                    <a:p>
                      <a:endParaRPr lang="en-US" b="0" i="1" baseline="0" dirty="0" smtClean="0">
                        <a:solidFill>
                          <a:srgbClr val="00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solidFill>
                            <a:srgbClr val="000000"/>
                          </a:solidFill>
                        </a:rPr>
                        <a:t>New 1.32(d) allows use of a previously filed POA in a CIP</a:t>
                      </a:r>
                    </a:p>
                    <a:p>
                      <a:pPr algn="l"/>
                      <a:endParaRPr lang="en-US" b="0" baseline="0" dirty="0" smtClean="0">
                        <a:solidFill>
                          <a:srgbClr val="000000"/>
                        </a:solidFill>
                      </a:endParaRPr>
                    </a:p>
                    <a:p>
                      <a:pPr algn="l"/>
                      <a:endParaRPr lang="en-US" b="0" baseline="0" dirty="0" smtClean="0">
                        <a:solidFill>
                          <a:srgbClr val="000000"/>
                        </a:solidFill>
                      </a:endParaRPr>
                    </a:p>
                    <a:p>
                      <a:pPr algn="l"/>
                      <a:r>
                        <a:rPr lang="en-US" b="0" i="1" baseline="0" dirty="0" smtClean="0">
                          <a:solidFill>
                            <a:srgbClr val="00B0F0"/>
                          </a:solidFill>
                        </a:rPr>
                        <a:t>Q: what about POAs from provisional </a:t>
                      </a:r>
                      <a:r>
                        <a:rPr lang="en-US" b="0" i="1" baseline="0" dirty="0" err="1" smtClean="0">
                          <a:solidFill>
                            <a:srgbClr val="00B0F0"/>
                          </a:solidFill>
                        </a:rPr>
                        <a:t>appln’s</a:t>
                      </a:r>
                      <a:r>
                        <a:rPr lang="en-US" b="0" i="1" baseline="0" dirty="0" smtClean="0">
                          <a:solidFill>
                            <a:srgbClr val="00B0F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solidFill>
                            <a:srgbClr val="00B0F0"/>
                          </a:solidFill>
                        </a:rPr>
                        <a:t>Q: what about POAs from  assignees?</a:t>
                      </a:r>
                    </a:p>
                    <a:p>
                      <a:pPr algn="l"/>
                      <a:endParaRPr lang="en-US" b="0" baseline="0" dirty="0" smtClean="0">
                        <a:solidFill>
                          <a:srgbClr val="000000"/>
                        </a:solidFill>
                      </a:endParaRPr>
                    </a:p>
                    <a:p>
                      <a:pPr algn="l"/>
                      <a:endParaRPr lang="en-US" b="0" baseline="0" dirty="0" smtClean="0">
                        <a:solidFill>
                          <a:srgbClr val="000000"/>
                        </a:solidFill>
                      </a:endParaRPr>
                    </a:p>
                    <a:p>
                      <a:r>
                        <a:rPr lang="en-US" sz="1600" b="0" i="1" dirty="0" smtClean="0">
                          <a:solidFill>
                            <a:srgbClr val="000000"/>
                          </a:solidFill>
                        </a:rPr>
                        <a:t>Current</a:t>
                      </a:r>
                      <a:r>
                        <a:rPr lang="en-US" sz="1600" b="0" i="1" baseline="0" dirty="0" smtClean="0">
                          <a:solidFill>
                            <a:srgbClr val="000000"/>
                          </a:solidFill>
                        </a:rPr>
                        <a:t>  1.63(d)(4) would be deleted – it had required </a:t>
                      </a:r>
                      <a:r>
                        <a:rPr lang="en-US" sz="1600" b="0" i="1" baseline="0" dirty="0" err="1" smtClean="0">
                          <a:solidFill>
                            <a:srgbClr val="000000"/>
                          </a:solidFill>
                        </a:rPr>
                        <a:t>ID’ing</a:t>
                      </a:r>
                      <a:r>
                        <a:rPr lang="en-US" sz="1600" b="0" i="1" baseline="0" dirty="0" smtClean="0">
                          <a:solidFill>
                            <a:srgbClr val="000000"/>
                          </a:solidFill>
                        </a:rPr>
                        <a:t> any change in POA if a Con or </a:t>
                      </a:r>
                      <a:r>
                        <a:rPr lang="en-US" sz="1600" b="0" i="1" baseline="0" dirty="0" err="1" smtClean="0">
                          <a:solidFill>
                            <a:srgbClr val="000000"/>
                          </a:solidFill>
                        </a:rPr>
                        <a:t>Div</a:t>
                      </a:r>
                      <a:r>
                        <a:rPr lang="en-US" sz="1600" b="0" i="1" baseline="0" dirty="0" smtClean="0">
                          <a:solidFill>
                            <a:srgbClr val="000000"/>
                          </a:solidFill>
                        </a:rPr>
                        <a:t> was filed </a:t>
                      </a:r>
                      <a:endParaRPr lang="en-US" sz="1600" b="0" dirty="0" smtClean="0">
                        <a:solidFill>
                          <a:srgbClr val="003300"/>
                        </a:solidFill>
                      </a:endParaRPr>
                    </a:p>
                    <a:p>
                      <a:pPr algn="l"/>
                      <a:endParaRPr lang="en-US" b="0" dirty="0" smtClean="0">
                        <a:solidFill>
                          <a:srgbClr val="003300"/>
                        </a:solidFill>
                      </a:endParaRPr>
                    </a:p>
                  </a:txBody>
                  <a:tcPr>
                    <a:noFill/>
                  </a:tcPr>
                </a:tc>
                <a:tc>
                  <a:txBody>
                    <a:bodyPr/>
                    <a:lstStyle/>
                    <a:p>
                      <a:pPr marL="0" indent="0">
                        <a:buNone/>
                      </a:pPr>
                      <a:r>
                        <a:rPr lang="en-US" dirty="0" smtClean="0">
                          <a:solidFill>
                            <a:srgbClr val="000000"/>
                          </a:solidFill>
                        </a:rPr>
                        <a:t>NPRM – new section</a:t>
                      </a:r>
                    </a:p>
                    <a:p>
                      <a:pPr marL="0" indent="0">
                        <a:buNone/>
                      </a:pPr>
                      <a:endParaRPr lang="en-US" dirty="0" smtClean="0">
                        <a:solidFill>
                          <a:srgbClr val="003300"/>
                        </a:solidFill>
                      </a:endParaRPr>
                    </a:p>
                    <a:p>
                      <a:pPr marL="0" indent="0">
                        <a:buNone/>
                      </a:pPr>
                      <a:r>
                        <a:rPr lang="en-US" dirty="0" smtClean="0">
                          <a:solidFill>
                            <a:srgbClr val="000000"/>
                          </a:solidFill>
                        </a:rPr>
                        <a:t>(d) A power of attorney from a prior application for which benefit is claimed under 35 U.S.C. 120, 121, or 365(c) in a continuing application </a:t>
                      </a:r>
                    </a:p>
                    <a:p>
                      <a:pPr marL="0" indent="0">
                        <a:buNone/>
                      </a:pPr>
                      <a:endParaRPr lang="en-US" dirty="0" smtClean="0">
                        <a:solidFill>
                          <a:srgbClr val="000000"/>
                        </a:solidFill>
                      </a:endParaRPr>
                    </a:p>
                    <a:p>
                      <a:pPr marL="0" indent="0">
                        <a:buNone/>
                      </a:pPr>
                      <a:r>
                        <a:rPr lang="en-US" dirty="0" smtClean="0">
                          <a:solidFill>
                            <a:srgbClr val="000000"/>
                          </a:solidFill>
                        </a:rPr>
                        <a:t>may have effect in the continuing application </a:t>
                      </a:r>
                    </a:p>
                    <a:p>
                      <a:pPr marL="0" indent="0">
                        <a:buNone/>
                      </a:pPr>
                      <a:endParaRPr lang="en-US" dirty="0" smtClean="0">
                        <a:solidFill>
                          <a:srgbClr val="000000"/>
                        </a:solidFill>
                      </a:endParaRPr>
                    </a:p>
                    <a:p>
                      <a:pPr marL="0" indent="0">
                        <a:buNone/>
                      </a:pPr>
                      <a:r>
                        <a:rPr lang="en-US" dirty="0" smtClean="0">
                          <a:solidFill>
                            <a:srgbClr val="000000"/>
                          </a:solidFill>
                        </a:rPr>
                        <a:t>if the </a:t>
                      </a:r>
                      <a:r>
                        <a:rPr lang="en-US" dirty="0" err="1" smtClean="0">
                          <a:solidFill>
                            <a:srgbClr val="000000"/>
                          </a:solidFill>
                        </a:rPr>
                        <a:t>inventorship</a:t>
                      </a:r>
                      <a:r>
                        <a:rPr lang="en-US" dirty="0" smtClean="0">
                          <a:solidFill>
                            <a:srgbClr val="000000"/>
                          </a:solidFill>
                        </a:rPr>
                        <a:t> of the continuing application is the </a:t>
                      </a:r>
                      <a:r>
                        <a:rPr lang="en-US" u="sng" dirty="0" smtClean="0">
                          <a:solidFill>
                            <a:srgbClr val="000000"/>
                          </a:solidFill>
                        </a:rPr>
                        <a:t>same</a:t>
                      </a:r>
                      <a:r>
                        <a:rPr lang="en-US" dirty="0" smtClean="0">
                          <a:solidFill>
                            <a:srgbClr val="000000"/>
                          </a:solidFill>
                        </a:rPr>
                        <a:t> as the prior application or one or more inventors from the prior application have been </a:t>
                      </a:r>
                      <a:r>
                        <a:rPr lang="en-US" u="sng" dirty="0" smtClean="0">
                          <a:solidFill>
                            <a:srgbClr val="000000"/>
                          </a:solidFill>
                        </a:rPr>
                        <a:t>deleted</a:t>
                      </a:r>
                      <a:r>
                        <a:rPr lang="en-US" u="none" baseline="0" dirty="0" smtClean="0">
                          <a:solidFill>
                            <a:srgbClr val="000000"/>
                          </a:solidFill>
                        </a:rPr>
                        <a:t> i</a:t>
                      </a:r>
                      <a:r>
                        <a:rPr lang="en-US" u="none" dirty="0" smtClean="0">
                          <a:solidFill>
                            <a:srgbClr val="000000"/>
                          </a:solidFill>
                        </a:rPr>
                        <a:t>n </a:t>
                      </a:r>
                      <a:r>
                        <a:rPr lang="en-US" dirty="0" smtClean="0">
                          <a:solidFill>
                            <a:srgbClr val="000000"/>
                          </a:solidFill>
                        </a:rPr>
                        <a:t>the continuing application, </a:t>
                      </a:r>
                    </a:p>
                    <a:p>
                      <a:pPr marL="0" indent="0">
                        <a:buNone/>
                      </a:pPr>
                      <a:endParaRPr lang="en-US" dirty="0" smtClean="0">
                        <a:solidFill>
                          <a:srgbClr val="000000"/>
                        </a:solidFill>
                      </a:endParaRPr>
                    </a:p>
                    <a:p>
                      <a:pPr marL="0" indent="0">
                        <a:buNone/>
                      </a:pPr>
                      <a:r>
                        <a:rPr lang="en-US" dirty="0" smtClean="0">
                          <a:solidFill>
                            <a:srgbClr val="000000"/>
                          </a:solidFill>
                        </a:rPr>
                        <a:t>and if a </a:t>
                      </a:r>
                      <a:r>
                        <a:rPr lang="en-US" u="sng" dirty="0" smtClean="0">
                          <a:solidFill>
                            <a:srgbClr val="000000"/>
                          </a:solidFill>
                        </a:rPr>
                        <a:t>copy of the power of attorney</a:t>
                      </a:r>
                      <a:r>
                        <a:rPr lang="en-US" u="none" baseline="0" dirty="0" smtClean="0">
                          <a:solidFill>
                            <a:srgbClr val="000000"/>
                          </a:solidFill>
                        </a:rPr>
                        <a:t> f</a:t>
                      </a:r>
                      <a:r>
                        <a:rPr lang="en-US" dirty="0" smtClean="0">
                          <a:solidFill>
                            <a:srgbClr val="000000"/>
                          </a:solidFill>
                        </a:rPr>
                        <a:t>rom the prior application is filed in the continuing application. </a:t>
                      </a:r>
                      <a:endParaRPr lang="en-US" b="0" dirty="0" smtClean="0">
                        <a:solidFill>
                          <a:srgbClr val="000000"/>
                        </a:solidFill>
                      </a:endParaRPr>
                    </a:p>
                  </a:txBody>
                  <a:tcPr>
                    <a:solidFill>
                      <a:srgbClr val="FFFF99"/>
                    </a:solidFill>
                  </a:tcPr>
                </a:tc>
              </a:tr>
            </a:tbl>
          </a:graphicData>
        </a:graphic>
      </p:graphicFrame>
    </p:spTree>
    <p:extLst>
      <p:ext uri="{BB962C8B-B14F-4D97-AF65-F5344CB8AC3E}">
        <p14:creationId xmlns:p14="http://schemas.microsoft.com/office/powerpoint/2010/main" val="727472278"/>
      </p:ext>
    </p:extLst>
  </p:cSld>
  <p:clrMapOvr>
    <a:masterClrMapping/>
  </p:clrMapOvr>
  <p:timing>
    <p:tnLst>
      <p:par>
        <p:cTn id="1" dur="indefinite" restart="never" nodeType="tmRoot"/>
      </p:par>
    </p:tnLst>
  </p:timing>
</p:sld>
</file>

<file path=ppt/slides/slide9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49825629"/>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3187700"/>
                <a:gridCol w="4737100"/>
              </a:tblGrid>
              <a:tr h="4927599">
                <a:tc>
                  <a:txBody>
                    <a:bodyPr/>
                    <a:lstStyle/>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a:noFill/>
                  </a:tcPr>
                </a:tc>
                <a:tc>
                  <a:txBody>
                    <a:bodyPr/>
                    <a:lstStyle/>
                    <a:p>
                      <a:r>
                        <a:rPr lang="en-US" dirty="0" smtClean="0">
                          <a:solidFill>
                            <a:srgbClr val="000000"/>
                          </a:solidFill>
                        </a:rPr>
                        <a:t>NPRM 3.73(b)(3) - new</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(3) In any one application or proceeding, a subsequent statement must provide a complete chain of title. </a:t>
                      </a:r>
                    </a:p>
                  </a:txBody>
                  <a:tcPr>
                    <a:solidFill>
                      <a:srgbClr val="CCFFFF"/>
                    </a:solidFill>
                  </a:tcPr>
                </a:tc>
              </a:tr>
            </a:tbl>
          </a:graphicData>
        </a:graphic>
      </p:graphicFrame>
    </p:spTree>
    <p:extLst>
      <p:ext uri="{BB962C8B-B14F-4D97-AF65-F5344CB8AC3E}">
        <p14:creationId xmlns:p14="http://schemas.microsoft.com/office/powerpoint/2010/main" val="3573170941"/>
      </p:ext>
    </p:extLst>
  </p:cSld>
  <p:clrMapOvr>
    <a:masterClrMapping/>
  </p:clrMapOvr>
  <p:timing>
    <p:tnLst>
      <p:par>
        <p:cTn id="1" dur="indefinite" restart="never" nodeType="tmRoot"/>
      </p:par>
    </p:tnLst>
  </p:timing>
</p:sld>
</file>

<file path=ppt/slides/slide9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9809926"/>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3987800"/>
                <a:gridCol w="3937000"/>
              </a:tblGrid>
              <a:tr h="4927599">
                <a:tc>
                  <a:txBody>
                    <a:bodyPr/>
                    <a:lstStyle/>
                    <a:p>
                      <a:r>
                        <a:rPr lang="en-US" sz="1800" dirty="0" smtClean="0">
                          <a:solidFill>
                            <a:srgbClr val="000000"/>
                          </a:solidFill>
                        </a:rPr>
                        <a:t>Current</a:t>
                      </a:r>
                      <a:r>
                        <a:rPr lang="en-US" sz="1800" baseline="0" dirty="0" smtClean="0">
                          <a:solidFill>
                            <a:srgbClr val="000000"/>
                          </a:solidFill>
                        </a:rPr>
                        <a:t> 3.73(c)(2)</a:t>
                      </a:r>
                    </a:p>
                    <a:p>
                      <a:endParaRPr lang="en-US" sz="1800" baseline="0" dirty="0" smtClean="0">
                        <a:solidFill>
                          <a:srgbClr val="000000"/>
                        </a:solidFill>
                      </a:endParaRPr>
                    </a:p>
                    <a:p>
                      <a:r>
                        <a:rPr lang="en-US" dirty="0" smtClean="0">
                          <a:solidFill>
                            <a:srgbClr val="000000"/>
                          </a:solidFill>
                        </a:rPr>
                        <a:t>If the submission under this section is by an assignee of less than the entire right, title, and interest,</a:t>
                      </a: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r>
                        <a:rPr lang="en-US" baseline="0" dirty="0" smtClean="0">
                          <a:solidFill>
                            <a:srgbClr val="000000"/>
                          </a:solidFill>
                        </a:rPr>
                        <a:t>such assignee must indicate the extent (by percentage) of its ownership interest, </a:t>
                      </a:r>
                    </a:p>
                    <a:p>
                      <a:endParaRPr lang="en-US" baseline="0" dirty="0" smtClean="0">
                        <a:solidFill>
                          <a:srgbClr val="000000"/>
                        </a:solidFill>
                      </a:endParaRPr>
                    </a:p>
                    <a:p>
                      <a:r>
                        <a:rPr lang="en-US" baseline="0" dirty="0" smtClean="0">
                          <a:solidFill>
                            <a:srgbClr val="000000"/>
                          </a:solidFill>
                        </a:rPr>
                        <a:t>or </a:t>
                      </a:r>
                      <a:r>
                        <a:rPr lang="en-US" dirty="0" smtClean="0">
                          <a:solidFill>
                            <a:srgbClr val="000000"/>
                          </a:solidFill>
                        </a:rPr>
                        <a:t>the Office may refuse to accept the submission as an establishment of ownership.</a:t>
                      </a:r>
                    </a:p>
                  </a:txBody>
                  <a:tcPr>
                    <a:noFill/>
                  </a:tcPr>
                </a:tc>
                <a:tc>
                  <a:txBody>
                    <a:bodyPr/>
                    <a:lstStyle/>
                    <a:p>
                      <a:r>
                        <a:rPr lang="en-US" dirty="0" smtClean="0">
                          <a:solidFill>
                            <a:srgbClr val="000000"/>
                          </a:solidFill>
                        </a:rPr>
                        <a:t>NPRM 3.73(c)(2)</a:t>
                      </a:r>
                    </a:p>
                    <a:p>
                      <a:endParaRPr lang="en-US" dirty="0" smtClean="0">
                        <a:solidFill>
                          <a:srgbClr val="000000"/>
                        </a:solidFill>
                      </a:endParaRPr>
                    </a:p>
                    <a:p>
                      <a:r>
                        <a:rPr lang="en-US" dirty="0" smtClean="0">
                          <a:solidFill>
                            <a:srgbClr val="000000"/>
                          </a:solidFill>
                        </a:rPr>
                        <a:t>If the submission is by an assignee of less than the entire right, title, and interest (e.g., more than one assignee exists), the Office may refuse to accept the submission as an establishment of ownership unless: </a:t>
                      </a:r>
                    </a:p>
                    <a:p>
                      <a:endParaRPr lang="en-US" dirty="0" smtClean="0">
                        <a:solidFill>
                          <a:srgbClr val="000000"/>
                        </a:solidFill>
                      </a:endParaRPr>
                    </a:p>
                    <a:p>
                      <a:r>
                        <a:rPr lang="en-US" dirty="0" smtClean="0">
                          <a:solidFill>
                            <a:srgbClr val="000000"/>
                          </a:solidFill>
                        </a:rPr>
                        <a:t>(i) Each assignee establishes the extent (by percentage) of its ownership interest, so as to account for the entire right, title, and interest in the application or patent by all parties including inventors; . . . </a:t>
                      </a:r>
                    </a:p>
                  </a:txBody>
                  <a:tcPr>
                    <a:solidFill>
                      <a:srgbClr val="CCFFFF"/>
                    </a:solidFill>
                  </a:tcPr>
                </a:tc>
              </a:tr>
            </a:tbl>
          </a:graphicData>
        </a:graphic>
      </p:graphicFrame>
    </p:spTree>
    <p:extLst>
      <p:ext uri="{BB962C8B-B14F-4D97-AF65-F5344CB8AC3E}">
        <p14:creationId xmlns:p14="http://schemas.microsoft.com/office/powerpoint/2010/main" val="1606004022"/>
      </p:ext>
    </p:extLst>
  </p:cSld>
  <p:clrMapOvr>
    <a:masterClrMapping/>
  </p:clrMapOvr>
  <p:timing>
    <p:tnLst>
      <p:par>
        <p:cTn id="1" dur="indefinite" restart="never" nodeType="tmRoot"/>
      </p:par>
    </p:tnLst>
  </p:timing>
</p:sld>
</file>

<file path=ppt/slides/slide9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73109067"/>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3187700"/>
                <a:gridCol w="4737100"/>
              </a:tblGrid>
              <a:tr h="4927599">
                <a:tc>
                  <a:txBody>
                    <a:bodyPr/>
                    <a:lstStyle/>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txBody>
                  <a:tcPr>
                    <a:noFill/>
                  </a:tcPr>
                </a:tc>
                <a:tc>
                  <a:txBody>
                    <a:bodyPr/>
                    <a:lstStyle/>
                    <a:p>
                      <a:r>
                        <a:rPr lang="en-US" dirty="0" smtClean="0">
                          <a:solidFill>
                            <a:srgbClr val="000000"/>
                          </a:solidFill>
                        </a:rPr>
                        <a:t>NPRM 3.73(c)(2)</a:t>
                      </a:r>
                    </a:p>
                    <a:p>
                      <a:endParaRPr lang="en-US" dirty="0" smtClean="0">
                        <a:solidFill>
                          <a:srgbClr val="000000"/>
                        </a:solidFill>
                      </a:endParaRPr>
                    </a:p>
                    <a:p>
                      <a:r>
                        <a:rPr lang="en-US" dirty="0" smtClean="0">
                          <a:solidFill>
                            <a:srgbClr val="000000"/>
                          </a:solidFill>
                        </a:rPr>
                        <a:t>. . . or </a:t>
                      </a:r>
                    </a:p>
                    <a:p>
                      <a:endParaRPr lang="en-US" dirty="0" smtClean="0">
                        <a:solidFill>
                          <a:srgbClr val="000000"/>
                        </a:solidFill>
                      </a:endParaRPr>
                    </a:p>
                    <a:p>
                      <a:r>
                        <a:rPr lang="en-US" dirty="0" smtClean="0">
                          <a:solidFill>
                            <a:srgbClr val="000000"/>
                          </a:solidFill>
                        </a:rPr>
                        <a:t>(ii) Each assignee submits a statement identifying the parties including inventors who together own the entire right, title, and interest and stating that all the identified parties own the entire right, title, and interest.</a:t>
                      </a:r>
                    </a:p>
                  </a:txBody>
                  <a:tcPr>
                    <a:solidFill>
                      <a:srgbClr val="CCFFFF"/>
                    </a:solidFill>
                  </a:tcPr>
                </a:tc>
              </a:tr>
            </a:tbl>
          </a:graphicData>
        </a:graphic>
      </p:graphicFrame>
    </p:spTree>
    <p:extLst>
      <p:ext uri="{BB962C8B-B14F-4D97-AF65-F5344CB8AC3E}">
        <p14:creationId xmlns:p14="http://schemas.microsoft.com/office/powerpoint/2010/main" val="3339742774"/>
      </p:ext>
    </p:extLst>
  </p:cSld>
  <p:clrMapOvr>
    <a:masterClrMapping/>
  </p:clrMapOvr>
  <p:timing>
    <p:tnLst>
      <p:par>
        <p:cTn id="1" dur="indefinite" restart="never" nodeType="tmRoot"/>
      </p:par>
    </p:tnLst>
  </p:timing>
</p:sld>
</file>

<file path=ppt/slides/slide9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17278574"/>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7061200"/>
                <a:gridCol w="863600"/>
              </a:tblGrid>
              <a:tr h="4927599">
                <a:tc>
                  <a:txBody>
                    <a:bodyPr/>
                    <a:lstStyle/>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NPRM</a:t>
                      </a:r>
                      <a:r>
                        <a:rPr lang="en-US" sz="1800" baseline="0" dirty="0" smtClean="0">
                          <a:solidFill>
                            <a:srgbClr val="000000"/>
                          </a:solidFill>
                        </a:rPr>
                        <a:t>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Distinguish between: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100 % ownership of the right, title, and interest in the invention from a single inventor; 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100 % ownership of the entire right, title, and interest in the invention from all the inventors.</a:t>
                      </a:r>
                      <a:endParaRPr lang="en-US" sz="1800" dirty="0" smtClean="0">
                        <a:solidFill>
                          <a:srgbClr val="000000"/>
                        </a:solidFill>
                      </a:endParaRPr>
                    </a:p>
                  </a:txBody>
                  <a:tcPr>
                    <a:noFill/>
                  </a:tcPr>
                </a:tc>
                <a:tc>
                  <a:txBody>
                    <a:bodyPr/>
                    <a:lstStyle/>
                    <a:p>
                      <a:endParaRPr lang="en-US" dirty="0" smtClean="0">
                        <a:solidFill>
                          <a:srgbClr val="000000"/>
                        </a:solidFill>
                      </a:endParaRPr>
                    </a:p>
                  </a:txBody>
                  <a:tcPr>
                    <a:solidFill>
                      <a:srgbClr val="CCFFFF"/>
                    </a:solidFill>
                  </a:tcPr>
                </a:tc>
              </a:tr>
            </a:tbl>
          </a:graphicData>
        </a:graphic>
      </p:graphicFrame>
    </p:spTree>
    <p:extLst>
      <p:ext uri="{BB962C8B-B14F-4D97-AF65-F5344CB8AC3E}">
        <p14:creationId xmlns:p14="http://schemas.microsoft.com/office/powerpoint/2010/main" val="1480869877"/>
      </p:ext>
    </p:extLst>
  </p:cSld>
  <p:clrMapOvr>
    <a:masterClrMapping/>
  </p:clrMapOvr>
  <p:timing>
    <p:tnLst>
      <p:par>
        <p:cTn id="1" dur="indefinite" restart="never" nodeType="tmRoot"/>
      </p:par>
    </p:tnLst>
  </p:timing>
</p:sld>
</file>

<file path=ppt/slides/slide9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40613811"/>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7061200"/>
                <a:gridCol w="863600"/>
              </a:tblGrid>
              <a:tr h="4927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NPRM</a:t>
                      </a:r>
                      <a:r>
                        <a:rPr lang="en-US" sz="1800" baseline="0" dirty="0" smtClean="0">
                          <a:solidFill>
                            <a:srgbClr val="000000"/>
                          </a:solidFill>
                        </a:rPr>
                        <a:t> Comments: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Example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Assignee A owns 100% interest from inventor X.</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Assignee B owns 100% interest from inventor 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To comply with a requirement to identify the “entire right, title and interest”: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BOTH assignees need to set forth their ownership interest by percentage (i.e., 100% of the entire right, title, and interest)  3.73(c)(2)(i)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Or both assignees need to provide a statement that all parties owning an interest (without identification of percentage) have been identified) 3.73(c)(2)(ii)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txBody>
                  <a:tcPr>
                    <a:noFill/>
                  </a:tcPr>
                </a:tc>
                <a:tc>
                  <a:txBody>
                    <a:bodyPr/>
                    <a:lstStyle/>
                    <a:p>
                      <a:endParaRPr lang="en-US" dirty="0" smtClean="0">
                        <a:solidFill>
                          <a:srgbClr val="000000"/>
                        </a:solidFill>
                      </a:endParaRPr>
                    </a:p>
                  </a:txBody>
                  <a:tcPr>
                    <a:solidFill>
                      <a:srgbClr val="CCFFFF"/>
                    </a:solidFill>
                  </a:tcPr>
                </a:tc>
              </a:tr>
            </a:tbl>
          </a:graphicData>
        </a:graphic>
      </p:graphicFrame>
    </p:spTree>
    <p:extLst>
      <p:ext uri="{BB962C8B-B14F-4D97-AF65-F5344CB8AC3E}">
        <p14:creationId xmlns:p14="http://schemas.microsoft.com/office/powerpoint/2010/main" val="1650458067"/>
      </p:ext>
    </p:extLst>
  </p:cSld>
  <p:clrMapOvr>
    <a:masterClrMapping/>
  </p:clrMapOvr>
  <p:timing>
    <p:tnLst>
      <p:par>
        <p:cTn id="1" dur="indefinite" restart="never" nodeType="tmRoot"/>
      </p:par>
    </p:tnLst>
  </p:timing>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07539857"/>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7061200"/>
                <a:gridCol w="863600"/>
              </a:tblGrid>
              <a:tr h="4927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NPRM</a:t>
                      </a:r>
                      <a:r>
                        <a:rPr lang="en-US" sz="1800" baseline="0" dirty="0" smtClean="0">
                          <a:solidFill>
                            <a:srgbClr val="000000"/>
                          </a:solidFill>
                        </a:rPr>
                        <a:t> Comments: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Example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Sole Inventor A assigns to company A and B but the assignment does not identify the percentages of ownership.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solidFill>
                            <a:srgbClr val="000000"/>
                          </a:solidFill>
                        </a:rPr>
                        <a:t>The 3.73(b) statement needs to identify that companies A and B together own 100 percent of the entire right, title, and interest without specific individual percentages for company A and company B. </a:t>
                      </a:r>
                    </a:p>
                  </a:txBody>
                  <a:tcPr>
                    <a:noFill/>
                  </a:tcPr>
                </a:tc>
                <a:tc>
                  <a:txBody>
                    <a:bodyPr/>
                    <a:lstStyle/>
                    <a:p>
                      <a:endParaRPr lang="en-US" dirty="0" smtClean="0">
                        <a:solidFill>
                          <a:srgbClr val="000000"/>
                        </a:solidFill>
                      </a:endParaRPr>
                    </a:p>
                  </a:txBody>
                  <a:tcPr>
                    <a:solidFill>
                      <a:srgbClr val="CCFFFF"/>
                    </a:solidFill>
                  </a:tcPr>
                </a:tc>
              </a:tr>
            </a:tbl>
          </a:graphicData>
        </a:graphic>
      </p:graphicFrame>
    </p:spTree>
    <p:extLst>
      <p:ext uri="{BB962C8B-B14F-4D97-AF65-F5344CB8AC3E}">
        <p14:creationId xmlns:p14="http://schemas.microsoft.com/office/powerpoint/2010/main" val="64602178"/>
      </p:ext>
    </p:extLst>
  </p:cSld>
  <p:clrMapOvr>
    <a:masterClrMapping/>
  </p:clrMapOvr>
  <p:timing>
    <p:tnLst>
      <p:par>
        <p:cTn id="1" dur="indefinite" restart="never" nodeType="tmRoot"/>
      </p:par>
    </p:tnLst>
  </p:timing>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00820577"/>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2070100"/>
                <a:gridCol w="5854700"/>
              </a:tblGrid>
              <a:tr h="4927599">
                <a:tc>
                  <a:txBody>
                    <a:bodyPr/>
                    <a:lstStyle/>
                    <a:p>
                      <a:endParaRPr lang="en-US" dirty="0" smtClean="0">
                        <a:solidFill>
                          <a:srgbClr val="000000"/>
                        </a:solidFill>
                      </a:endParaRPr>
                    </a:p>
                  </a:txBody>
                  <a:tcPr>
                    <a:noFill/>
                  </a:tcPr>
                </a:tc>
                <a:tc>
                  <a:txBody>
                    <a:bodyPr/>
                    <a:lstStyle/>
                    <a:p>
                      <a:r>
                        <a:rPr lang="en-US" dirty="0" smtClean="0">
                          <a:solidFill>
                            <a:srgbClr val="000000"/>
                          </a:solidFill>
                        </a:rPr>
                        <a:t>NPRM (new 3.73(c)(3))</a:t>
                      </a:r>
                    </a:p>
                    <a:p>
                      <a:endParaRPr lang="en-US" dirty="0" smtClean="0">
                        <a:solidFill>
                          <a:srgbClr val="000000"/>
                        </a:solidFill>
                      </a:endParaRPr>
                    </a:p>
                    <a:p>
                      <a:r>
                        <a:rPr lang="en-US" dirty="0" smtClean="0">
                          <a:solidFill>
                            <a:srgbClr val="000000"/>
                          </a:solidFill>
                        </a:rPr>
                        <a:t>A statement under paragraph (b) of this section from a prior application for which benefit is claimed under 35 U.S.C. 120, 121, or 365(c) in a continuing application </a:t>
                      </a:r>
                    </a:p>
                    <a:p>
                      <a:endParaRPr lang="en-US" dirty="0" smtClean="0">
                        <a:solidFill>
                          <a:srgbClr val="000000"/>
                        </a:solidFill>
                      </a:endParaRPr>
                    </a:p>
                    <a:p>
                      <a:r>
                        <a:rPr lang="en-US" dirty="0" smtClean="0">
                          <a:solidFill>
                            <a:srgbClr val="000000"/>
                          </a:solidFill>
                        </a:rPr>
                        <a:t>may have effect in the continuing application </a:t>
                      </a:r>
                    </a:p>
                    <a:p>
                      <a:endParaRPr lang="en-US" dirty="0" smtClean="0">
                        <a:solidFill>
                          <a:srgbClr val="000000"/>
                        </a:solidFill>
                      </a:endParaRPr>
                    </a:p>
                    <a:p>
                      <a:r>
                        <a:rPr lang="en-US" dirty="0" smtClean="0">
                          <a:solidFill>
                            <a:srgbClr val="000000"/>
                          </a:solidFill>
                        </a:rPr>
                        <a:t>if the </a:t>
                      </a:r>
                      <a:r>
                        <a:rPr lang="en-US" dirty="0" err="1" smtClean="0">
                          <a:solidFill>
                            <a:srgbClr val="000000"/>
                          </a:solidFill>
                        </a:rPr>
                        <a:t>inventorship</a:t>
                      </a:r>
                      <a:r>
                        <a:rPr lang="en-US" dirty="0" smtClean="0">
                          <a:solidFill>
                            <a:srgbClr val="000000"/>
                          </a:solidFill>
                        </a:rPr>
                        <a:t> of the continuing application is the same as the prior application or one or more inventors from the prior application have been deleted in the continuing application, </a:t>
                      </a:r>
                    </a:p>
                    <a:p>
                      <a:endParaRPr lang="en-US" dirty="0" smtClean="0">
                        <a:solidFill>
                          <a:srgbClr val="000000"/>
                        </a:solidFill>
                      </a:endParaRPr>
                    </a:p>
                    <a:p>
                      <a:r>
                        <a:rPr lang="en-US" dirty="0" smtClean="0">
                          <a:solidFill>
                            <a:srgbClr val="000000"/>
                          </a:solidFill>
                        </a:rPr>
                        <a:t>and a copy of the statement under paragraph (b) of this section from the prior application is filed in the continuing application. </a:t>
                      </a:r>
                    </a:p>
                  </a:txBody>
                  <a:tcPr>
                    <a:solidFill>
                      <a:srgbClr val="CCFFFF"/>
                    </a:solidFill>
                  </a:tcPr>
                </a:tc>
              </a:tr>
            </a:tbl>
          </a:graphicData>
        </a:graphic>
      </p:graphicFrame>
    </p:spTree>
    <p:extLst>
      <p:ext uri="{BB962C8B-B14F-4D97-AF65-F5344CB8AC3E}">
        <p14:creationId xmlns:p14="http://schemas.microsoft.com/office/powerpoint/2010/main" val="4046922131"/>
      </p:ext>
    </p:extLst>
  </p:cSld>
  <p:clrMapOvr>
    <a:masterClrMapping/>
  </p:clrMapOvr>
  <p:timing>
    <p:tnLst>
      <p:par>
        <p:cTn id="1" dur="indefinite" restart="never" nodeType="tmRoot"/>
      </p:par>
    </p:tnLst>
  </p:timing>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17500"/>
            <a:ext cx="6781800" cy="1054100"/>
          </a:xfrm>
        </p:spPr>
        <p:txBody>
          <a:bodyPr>
            <a:normAutofit fontScale="90000"/>
          </a:bodyPr>
          <a:lstStyle/>
          <a:p>
            <a:pPr lvl="1" eaLnBrk="1" hangingPunct="1">
              <a:defRPr/>
            </a:pPr>
            <a:r>
              <a:rPr lang="en-US" sz="2400" dirty="0" smtClean="0"/>
              <a:t/>
            </a:r>
            <a:br>
              <a:rPr lang="en-US" sz="2400" dirty="0" smtClean="0"/>
            </a:br>
            <a:r>
              <a:rPr lang="en-US" sz="2400" dirty="0"/>
              <a:t/>
            </a:r>
            <a:br>
              <a:rPr lang="en-US" sz="2400" dirty="0"/>
            </a:br>
            <a:r>
              <a:rPr lang="en-US" sz="3100" dirty="0" smtClean="0"/>
              <a:t>37 CFR §3.73 Establishing right of assignee to take action</a:t>
            </a:r>
            <a:r>
              <a:rPr lang="en-US" sz="1800" dirty="0"/>
              <a:t/>
            </a:r>
            <a:br>
              <a:rPr lang="en-US" sz="1800" dirty="0"/>
            </a:br>
            <a:r>
              <a:rPr lang="en-US" sz="1800" dirty="0"/>
              <a:t/>
            </a:r>
            <a:br>
              <a:rPr lang="en-US" sz="1800" dirty="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98212426"/>
              </p:ext>
            </p:extLst>
          </p:nvPr>
        </p:nvGraphicFramePr>
        <p:xfrm>
          <a:off x="584200" y="1549400"/>
          <a:ext cx="7924800" cy="4927599"/>
        </p:xfrm>
        <a:graphic>
          <a:graphicData uri="http://schemas.openxmlformats.org/drawingml/2006/table">
            <a:tbl>
              <a:tblPr firstRow="1" bandRow="1">
                <a:tableStyleId>{5C22544A-7EE6-4342-B048-85BDC9FD1C3A}</a:tableStyleId>
              </a:tblPr>
              <a:tblGrid>
                <a:gridCol w="2070100"/>
                <a:gridCol w="5854700"/>
              </a:tblGrid>
              <a:tr h="4927599">
                <a:tc>
                  <a:txBody>
                    <a:bodyPr/>
                    <a:lstStyle/>
                    <a:p>
                      <a:endParaRPr lang="en-US" dirty="0" smtClean="0">
                        <a:solidFill>
                          <a:srgbClr val="000000"/>
                        </a:solidFill>
                      </a:endParaRPr>
                    </a:p>
                  </a:txBody>
                  <a:tcPr>
                    <a:noFill/>
                  </a:tcPr>
                </a:tc>
                <a:tc>
                  <a:txBody>
                    <a:bodyPr/>
                    <a:lstStyle/>
                    <a:p>
                      <a:r>
                        <a:rPr lang="en-US" dirty="0" smtClean="0">
                          <a:solidFill>
                            <a:srgbClr val="000000"/>
                          </a:solidFill>
                        </a:rPr>
                        <a:t>NPRM (new 3.73(c)(4))</a:t>
                      </a:r>
                    </a:p>
                    <a:p>
                      <a:endParaRPr lang="en-US" dirty="0" smtClean="0">
                        <a:solidFill>
                          <a:srgbClr val="000000"/>
                        </a:solidFill>
                      </a:endParaRPr>
                    </a:p>
                    <a:p>
                      <a:endParaRPr lang="en-US" dirty="0" smtClean="0">
                        <a:solidFill>
                          <a:srgbClr val="000000"/>
                        </a:solidFill>
                      </a:endParaRPr>
                    </a:p>
                    <a:p>
                      <a:r>
                        <a:rPr lang="en-US" dirty="0" smtClean="0">
                          <a:solidFill>
                            <a:srgbClr val="000000"/>
                          </a:solidFill>
                        </a:rPr>
                        <a:t>(4) Where two or more purported assignees file conflicting statements under paragraph (b) of this section, the Director will determine which, if any, purported assignee will be permitted to control prosecution of the application. </a:t>
                      </a:r>
                    </a:p>
                  </a:txBody>
                  <a:tcPr>
                    <a:solidFill>
                      <a:srgbClr val="CCFFFF"/>
                    </a:solidFill>
                  </a:tcPr>
                </a:tc>
              </a:tr>
            </a:tbl>
          </a:graphicData>
        </a:graphic>
      </p:graphicFrame>
    </p:spTree>
    <p:extLst>
      <p:ext uri="{BB962C8B-B14F-4D97-AF65-F5344CB8AC3E}">
        <p14:creationId xmlns:p14="http://schemas.microsoft.com/office/powerpoint/2010/main" val="1886921096"/>
      </p:ext>
    </p:extLst>
  </p:cSld>
  <p:clrMapOvr>
    <a:masterClrMapping/>
  </p:clrMapOvr>
  <p:timing>
    <p:tnLst>
      <p:par>
        <p:cTn id="1" dur="indefinite" restart="never" nodeType="tmRoot"/>
      </p:par>
    </p:tnLst>
  </p:timing>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endParaRPr lang="en-US" dirty="0" smtClean="0"/>
          </a:p>
        </p:txBody>
      </p:sp>
      <p:pic>
        <p:nvPicPr>
          <p:cNvPr id="92162" name="Picture 8" descr="Cimbala"/>
          <p:cNvPicPr>
            <a:picLocks noGrp="1" noChangeAspect="1" noChangeArrowheads="1"/>
          </p:cNvPicPr>
          <p:nvPr>
            <p:ph sz="half" idx="1"/>
          </p:nvPr>
        </p:nvPicPr>
        <p:blipFill>
          <a:blip r:embed="rId3"/>
          <a:srcRect/>
          <a:stretch>
            <a:fillRect/>
          </a:stretch>
        </p:blipFill>
        <p:spPr>
          <a:xfrm>
            <a:off x="762000" y="1676400"/>
            <a:ext cx="2133600" cy="2438400"/>
          </a:xfrm>
        </p:spPr>
      </p:pic>
      <p:sp>
        <p:nvSpPr>
          <p:cNvPr id="92163" name="Rectangle 5"/>
          <p:cNvSpPr>
            <a:spLocks noGrp="1" noChangeArrowheads="1"/>
          </p:cNvSpPr>
          <p:nvPr>
            <p:ph sz="half" idx="2"/>
          </p:nvPr>
        </p:nvSpPr>
        <p:spPr>
          <a:xfrm>
            <a:off x="3530600" y="1752600"/>
            <a:ext cx="5003800" cy="4572000"/>
          </a:xfrm>
          <a:ln>
            <a:solidFill>
              <a:srgbClr val="0070C0"/>
            </a:solidFill>
          </a:ln>
        </p:spPr>
        <p:txBody>
          <a:bodyPr/>
          <a:lstStyle/>
          <a:p>
            <a:pPr eaLnBrk="1" hangingPunct="1">
              <a:buFontTx/>
              <a:buNone/>
            </a:pPr>
            <a:endParaRPr lang="en-US" sz="2600" dirty="0" smtClean="0"/>
          </a:p>
          <a:p>
            <a:pPr eaLnBrk="1" hangingPunct="1">
              <a:buFontTx/>
              <a:buNone/>
            </a:pPr>
            <a:r>
              <a:rPr lang="en-US" sz="2600" dirty="0" smtClean="0">
                <a:solidFill>
                  <a:srgbClr val="000000"/>
                </a:solidFill>
              </a:rPr>
              <a:t>Thank you!</a:t>
            </a:r>
          </a:p>
          <a:p>
            <a:pPr eaLnBrk="1" hangingPunct="1">
              <a:buFontTx/>
              <a:buNone/>
            </a:pPr>
            <a:endParaRPr lang="en-US" sz="2600" dirty="0" smtClean="0">
              <a:solidFill>
                <a:srgbClr val="000000"/>
              </a:solidFill>
            </a:endParaRPr>
          </a:p>
          <a:p>
            <a:pPr eaLnBrk="1" hangingPunct="1">
              <a:buFontTx/>
              <a:buNone/>
            </a:pPr>
            <a:r>
              <a:rPr lang="en-US" sz="2000" dirty="0" smtClean="0">
                <a:solidFill>
                  <a:srgbClr val="000000"/>
                </a:solidFill>
              </a:rPr>
              <a:t>Michele A. Cimbala, Esq.</a:t>
            </a:r>
            <a:br>
              <a:rPr lang="en-US" sz="2000" dirty="0" smtClean="0">
                <a:solidFill>
                  <a:srgbClr val="000000"/>
                </a:solidFill>
              </a:rPr>
            </a:br>
            <a:r>
              <a:rPr lang="en-US" sz="1800" dirty="0" smtClean="0">
                <a:solidFill>
                  <a:srgbClr val="000000"/>
                </a:solidFill>
              </a:rPr>
              <a:t>Sterne, Kessler, Goldstein &amp; Fox P.L.L.C. </a:t>
            </a:r>
            <a:br>
              <a:rPr lang="en-US" sz="1800" dirty="0" smtClean="0">
                <a:solidFill>
                  <a:srgbClr val="000000"/>
                </a:solidFill>
              </a:rPr>
            </a:br>
            <a:r>
              <a:rPr lang="en-US" sz="1800" dirty="0" smtClean="0">
                <a:solidFill>
                  <a:srgbClr val="000000"/>
                </a:solidFill>
              </a:rPr>
              <a:t>1100 New York Avenue</a:t>
            </a:r>
            <a:br>
              <a:rPr lang="en-US" sz="1800" dirty="0" smtClean="0">
                <a:solidFill>
                  <a:srgbClr val="000000"/>
                </a:solidFill>
              </a:rPr>
            </a:br>
            <a:r>
              <a:rPr lang="en-US" sz="1800" dirty="0" smtClean="0">
                <a:solidFill>
                  <a:srgbClr val="000000"/>
                </a:solidFill>
              </a:rPr>
              <a:t>Washington, DC 20005</a:t>
            </a:r>
          </a:p>
          <a:p>
            <a:pPr eaLnBrk="1" hangingPunct="1">
              <a:buFontTx/>
              <a:buNone/>
            </a:pPr>
            <a:r>
              <a:rPr lang="en-US" sz="1800" dirty="0" smtClean="0">
                <a:solidFill>
                  <a:srgbClr val="000000"/>
                </a:solidFill>
              </a:rPr>
              <a:t/>
            </a:r>
            <a:br>
              <a:rPr lang="en-US" sz="1800" dirty="0" smtClean="0">
                <a:solidFill>
                  <a:srgbClr val="000000"/>
                </a:solidFill>
              </a:rPr>
            </a:br>
            <a:r>
              <a:rPr lang="en-US" sz="1800" dirty="0" smtClean="0">
                <a:solidFill>
                  <a:srgbClr val="000000"/>
                </a:solidFill>
              </a:rPr>
              <a:t>phone (202) 371-2600</a:t>
            </a:r>
            <a:br>
              <a:rPr lang="en-US" sz="1800" dirty="0" smtClean="0">
                <a:solidFill>
                  <a:srgbClr val="000000"/>
                </a:solidFill>
              </a:rPr>
            </a:br>
            <a:r>
              <a:rPr lang="en-US" sz="1800" dirty="0" smtClean="0">
                <a:solidFill>
                  <a:srgbClr val="000000"/>
                </a:solidFill>
              </a:rPr>
              <a:t>fax (202) 371-2540</a:t>
            </a:r>
          </a:p>
          <a:p>
            <a:pPr eaLnBrk="1" hangingPunct="1">
              <a:buFontTx/>
              <a:buNone/>
            </a:pPr>
            <a:r>
              <a:rPr lang="en-US" sz="1800" dirty="0" smtClean="0"/>
              <a:t/>
            </a:r>
            <a:br>
              <a:rPr lang="en-US" sz="1800" dirty="0" smtClean="0"/>
            </a:br>
            <a:r>
              <a:rPr lang="en-US" sz="1800" dirty="0" smtClean="0">
                <a:solidFill>
                  <a:srgbClr val="000000"/>
                </a:solidFill>
              </a:rPr>
              <a:t>mcimbala@SKGF.com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KGF Element">
  <a:themeElements>
    <a:clrScheme name="">
      <a:dk1>
        <a:srgbClr val="404040"/>
      </a:dk1>
      <a:lt1>
        <a:srgbClr val="FFFFFF"/>
      </a:lt1>
      <a:dk2>
        <a:srgbClr val="808C8C"/>
      </a:dk2>
      <a:lt2>
        <a:srgbClr val="FFFFFF"/>
      </a:lt2>
      <a:accent1>
        <a:srgbClr val="99CC00"/>
      </a:accent1>
      <a:accent2>
        <a:srgbClr val="E00E62"/>
      </a:accent2>
      <a:accent3>
        <a:srgbClr val="C0C5C5"/>
      </a:accent3>
      <a:accent4>
        <a:srgbClr val="DADADA"/>
      </a:accent4>
      <a:accent5>
        <a:srgbClr val="CAE2AA"/>
      </a:accent5>
      <a:accent6>
        <a:srgbClr val="CB0C58"/>
      </a:accent6>
      <a:hlink>
        <a:srgbClr val="99CC00"/>
      </a:hlink>
      <a:folHlink>
        <a:srgbClr val="99CC00"/>
      </a:folHlink>
    </a:clrScheme>
    <a:fontScheme name="skgf_template_new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kgf_template_new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gf_template_new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gf_template_new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gf_template_new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gf_template_new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gf_template_new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gf_template_new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gf_template_new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gf_template_new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gf_template_new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gf_template_new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gf_template_new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SKGF Element</Template>
  <TotalTime>1</TotalTime>
  <Words>6888</Words>
  <Application>Microsoft Office PowerPoint</Application>
  <PresentationFormat>On-screen Show (4:3)</PresentationFormat>
  <Paragraphs>1277</Paragraphs>
  <Slides>98</Slides>
  <Notes>91</Notes>
  <HiddenSlides>0</HiddenSlides>
  <MMClips>0</MMClips>
  <ScaleCrop>false</ScaleCrop>
  <LinksUpToDate>false</LinksUpToDate>
  <SharedDoc>false</SharedDoc>
  <HyperlinksChanged>false</HyperlinksChanged>
  <AppVersion>14.0000</AppVersion>
</Properties>
</file>

<file path=docProps/core.xml><?xml version="1.0" encoding="utf-8"?>
<coreProperties xmlns:dc="http://purl.org/dc/elements/1.1/" xmlns:dcterms="http://purl.org/dc/terms/" xmlns:xsi="http://www.w3.org/2001/XMLSchema-instance" xmlns="http://schemas.openxmlformats.org/package/2006/metadata/core-properties">
  <dc:title>Unknown</dc:title>
  <dc:creator/>
  <lastModifiedBy>Michele Cimbala</lastModifiedBy>
  <revision>1</revision>
  <dcterms:created xsi:type="dcterms:W3CDTF">2012-03-03T02:41:32.9842473Z</dcterms:created>
  <dcterms:modified xsi:type="dcterms:W3CDTF">2012-03-03T02:41:32.9842473Z</dcterms:modified>
  <version>0</version>
</coreProperties>
</file>