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28" r:id="rId5"/>
    <p:sldMasterId id="2147483841" r:id="rId6"/>
  </p:sldMasterIdLst>
  <p:notesMasterIdLst>
    <p:notesMasterId r:id="rId54"/>
  </p:notesMasterIdLst>
  <p:handoutMasterIdLst>
    <p:handoutMasterId r:id="rId55"/>
  </p:handoutMasterIdLst>
  <p:sldIdLst>
    <p:sldId id="626" r:id="rId7"/>
    <p:sldId id="628" r:id="rId8"/>
    <p:sldId id="643" r:id="rId9"/>
    <p:sldId id="629" r:id="rId10"/>
    <p:sldId id="611" r:id="rId11"/>
    <p:sldId id="542" r:id="rId12"/>
    <p:sldId id="607" r:id="rId13"/>
    <p:sldId id="612" r:id="rId14"/>
    <p:sldId id="545" r:id="rId15"/>
    <p:sldId id="546" r:id="rId16"/>
    <p:sldId id="617" r:id="rId17"/>
    <p:sldId id="596" r:id="rId18"/>
    <p:sldId id="615" r:id="rId19"/>
    <p:sldId id="616" r:id="rId20"/>
    <p:sldId id="618" r:id="rId21"/>
    <p:sldId id="549" r:id="rId22"/>
    <p:sldId id="550" r:id="rId23"/>
    <p:sldId id="551" r:id="rId24"/>
    <p:sldId id="553" r:id="rId25"/>
    <p:sldId id="554" r:id="rId26"/>
    <p:sldId id="600" r:id="rId27"/>
    <p:sldId id="637" r:id="rId28"/>
    <p:sldId id="638" r:id="rId29"/>
    <p:sldId id="639" r:id="rId30"/>
    <p:sldId id="640" r:id="rId31"/>
    <p:sldId id="605" r:id="rId32"/>
    <p:sldId id="606" r:id="rId33"/>
    <p:sldId id="609" r:id="rId34"/>
    <p:sldId id="652" r:id="rId35"/>
    <p:sldId id="644" r:id="rId36"/>
    <p:sldId id="645" r:id="rId37"/>
    <p:sldId id="646" r:id="rId38"/>
    <p:sldId id="648" r:id="rId39"/>
    <p:sldId id="632" r:id="rId40"/>
    <p:sldId id="649" r:id="rId41"/>
    <p:sldId id="650" r:id="rId42"/>
    <p:sldId id="635" r:id="rId43"/>
    <p:sldId id="636" r:id="rId44"/>
    <p:sldId id="653" r:id="rId45"/>
    <p:sldId id="654" r:id="rId46"/>
    <p:sldId id="655" r:id="rId47"/>
    <p:sldId id="656" r:id="rId48"/>
    <p:sldId id="651" r:id="rId49"/>
    <p:sldId id="657" r:id="rId50"/>
    <p:sldId id="627" r:id="rId51"/>
    <p:sldId id="589" r:id="rId52"/>
    <p:sldId id="642"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0066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6343" autoAdjust="0"/>
  </p:normalViewPr>
  <p:slideViewPr>
    <p:cSldViewPr>
      <p:cViewPr>
        <p:scale>
          <a:sx n="79" d="100"/>
          <a:sy n="79" d="100"/>
        </p:scale>
        <p:origin x="-1560" y="86"/>
      </p:cViewPr>
      <p:guideLst>
        <p:guide orient="horz" pos="2160"/>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3024"/>
    </p:cViewPr>
  </p:sorterViewPr>
  <p:notesViewPr>
    <p:cSldViewPr>
      <p:cViewPr varScale="1">
        <p:scale>
          <a:sx n="99" d="100"/>
          <a:sy n="99" d="100"/>
        </p:scale>
        <p:origin x="-25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1287661622942"/>
          <c:y val="0.21224492892145708"/>
          <c:w val="0.56153570521426766"/>
          <c:h val="0.69121690713516304"/>
        </c:manualLayout>
      </c:layout>
      <c:barChart>
        <c:barDir val="col"/>
        <c:grouping val="clustered"/>
        <c:varyColors val="0"/>
        <c:ser>
          <c:idx val="0"/>
          <c:order val="0"/>
          <c:tx>
            <c:strRef>
              <c:f>'Patent Pendency'!$A$4</c:f>
              <c:strCache>
                <c:ptCount val="1"/>
                <c:pt idx="0">
                  <c:v>Applications</c:v>
                </c:pt>
              </c:strCache>
            </c:strRef>
          </c:tx>
          <c:spPr>
            <a:solidFill>
              <a:schemeClr val="tx1">
                <a:lumMod val="40000"/>
                <a:lumOff val="60000"/>
              </a:schemeClr>
            </a:solidFill>
          </c:spPr>
          <c:invertIfNegative val="0"/>
          <c:cat>
            <c:strRef>
              <c:f>'Patent Pendency'!$B$3:$G$3</c:f>
              <c:strCache>
                <c:ptCount val="6"/>
                <c:pt idx="0">
                  <c:v>FY2012</c:v>
                </c:pt>
                <c:pt idx="1">
                  <c:v>FY2013</c:v>
                </c:pt>
                <c:pt idx="2">
                  <c:v>FY2014</c:v>
                </c:pt>
                <c:pt idx="3">
                  <c:v>FY2015</c:v>
                </c:pt>
                <c:pt idx="4">
                  <c:v>FY2016</c:v>
                </c:pt>
                <c:pt idx="5">
                  <c:v>FY2017</c:v>
                </c:pt>
              </c:strCache>
            </c:strRef>
          </c:cat>
          <c:val>
            <c:numRef>
              <c:f>'Patent Pendency'!$B$4:$G$4</c:f>
              <c:numCache>
                <c:formatCode>#,##0</c:formatCode>
                <c:ptCount val="6"/>
                <c:pt idx="0">
                  <c:v>532817</c:v>
                </c:pt>
                <c:pt idx="1">
                  <c:v>558900</c:v>
                </c:pt>
                <c:pt idx="2">
                  <c:v>586800</c:v>
                </c:pt>
                <c:pt idx="3">
                  <c:v>616200</c:v>
                </c:pt>
                <c:pt idx="4">
                  <c:v>647000</c:v>
                </c:pt>
                <c:pt idx="5">
                  <c:v>679300</c:v>
                </c:pt>
              </c:numCache>
            </c:numRef>
          </c:val>
        </c:ser>
        <c:ser>
          <c:idx val="3"/>
          <c:order val="1"/>
          <c:tx>
            <c:strRef>
              <c:f>'Patent Pendency'!$A$7</c:f>
              <c:strCache>
                <c:ptCount val="1"/>
                <c:pt idx="0">
                  <c:v>End of Year Backlog</c:v>
                </c:pt>
              </c:strCache>
            </c:strRef>
          </c:tx>
          <c:spPr>
            <a:solidFill>
              <a:srgbClr val="002060"/>
            </a:solidFill>
          </c:spPr>
          <c:invertIfNegative val="0"/>
          <c:cat>
            <c:strRef>
              <c:f>'Patent Pendency'!$B$3:$G$3</c:f>
              <c:strCache>
                <c:ptCount val="6"/>
                <c:pt idx="0">
                  <c:v>FY2012</c:v>
                </c:pt>
                <c:pt idx="1">
                  <c:v>FY2013</c:v>
                </c:pt>
                <c:pt idx="2">
                  <c:v>FY2014</c:v>
                </c:pt>
                <c:pt idx="3">
                  <c:v>FY2015</c:v>
                </c:pt>
                <c:pt idx="4">
                  <c:v>FY2016</c:v>
                </c:pt>
                <c:pt idx="5">
                  <c:v>FY2017</c:v>
                </c:pt>
              </c:strCache>
            </c:strRef>
          </c:cat>
          <c:val>
            <c:numRef>
              <c:f>'Patent Pendency'!$B$7:$G$7</c:f>
              <c:numCache>
                <c:formatCode>#,##0</c:formatCode>
                <c:ptCount val="6"/>
                <c:pt idx="0">
                  <c:v>608283</c:v>
                </c:pt>
                <c:pt idx="1">
                  <c:v>566800</c:v>
                </c:pt>
                <c:pt idx="2">
                  <c:v>486500</c:v>
                </c:pt>
                <c:pt idx="3">
                  <c:v>398900</c:v>
                </c:pt>
                <c:pt idx="4">
                  <c:v>334300</c:v>
                </c:pt>
                <c:pt idx="5">
                  <c:v>358500</c:v>
                </c:pt>
              </c:numCache>
            </c:numRef>
          </c:val>
        </c:ser>
        <c:dLbls>
          <c:showLegendKey val="0"/>
          <c:showVal val="0"/>
          <c:showCatName val="0"/>
          <c:showSerName val="0"/>
          <c:showPercent val="0"/>
          <c:showBubbleSize val="0"/>
        </c:dLbls>
        <c:gapWidth val="75"/>
        <c:overlap val="40"/>
        <c:axId val="117095424"/>
        <c:axId val="117105792"/>
      </c:barChart>
      <c:lineChart>
        <c:grouping val="standard"/>
        <c:varyColors val="0"/>
        <c:ser>
          <c:idx val="1"/>
          <c:order val="2"/>
          <c:tx>
            <c:strRef>
              <c:f>'Patent Pendency'!$A$12</c:f>
              <c:strCache>
                <c:ptCount val="1"/>
                <c:pt idx="0">
                  <c:v>Examiners at End-of-Year</c:v>
                </c:pt>
              </c:strCache>
            </c:strRef>
          </c:tx>
          <c:spPr>
            <a:ln>
              <a:solidFill>
                <a:srgbClr val="C00000"/>
              </a:solidFill>
            </a:ln>
          </c:spPr>
          <c:marker>
            <c:symbol val="diamond"/>
            <c:size val="5"/>
            <c:spPr>
              <a:solidFill>
                <a:srgbClr val="C00000"/>
              </a:solidFill>
              <a:ln>
                <a:solidFill>
                  <a:schemeClr val="accent3"/>
                </a:solidFill>
              </a:ln>
            </c:spPr>
          </c:marker>
          <c:cat>
            <c:strRef>
              <c:f>'Patent Pendency'!$B$3:$G$3</c:f>
              <c:strCache>
                <c:ptCount val="6"/>
                <c:pt idx="0">
                  <c:v>FY2012</c:v>
                </c:pt>
                <c:pt idx="1">
                  <c:v>FY2013</c:v>
                </c:pt>
                <c:pt idx="2">
                  <c:v>FY2014</c:v>
                </c:pt>
                <c:pt idx="3">
                  <c:v>FY2015</c:v>
                </c:pt>
                <c:pt idx="4">
                  <c:v>FY2016</c:v>
                </c:pt>
                <c:pt idx="5">
                  <c:v>FY2017</c:v>
                </c:pt>
              </c:strCache>
            </c:strRef>
          </c:cat>
          <c:val>
            <c:numRef>
              <c:f>'Patent Pendency'!$B$12:$G$12</c:f>
              <c:numCache>
                <c:formatCode>#,##0</c:formatCode>
                <c:ptCount val="6"/>
                <c:pt idx="0">
                  <c:v>7837</c:v>
                </c:pt>
                <c:pt idx="1">
                  <c:v>8500</c:v>
                </c:pt>
                <c:pt idx="2">
                  <c:v>8400</c:v>
                </c:pt>
                <c:pt idx="3">
                  <c:v>8200</c:v>
                </c:pt>
                <c:pt idx="4">
                  <c:v>8000</c:v>
                </c:pt>
                <c:pt idx="5">
                  <c:v>7800</c:v>
                </c:pt>
              </c:numCache>
            </c:numRef>
          </c:val>
          <c:smooth val="0"/>
        </c:ser>
        <c:dLbls>
          <c:showLegendKey val="0"/>
          <c:showVal val="0"/>
          <c:showCatName val="0"/>
          <c:showSerName val="0"/>
          <c:showPercent val="0"/>
          <c:showBubbleSize val="0"/>
        </c:dLbls>
        <c:marker val="1"/>
        <c:smooth val="0"/>
        <c:axId val="117109504"/>
        <c:axId val="117107712"/>
      </c:lineChart>
      <c:catAx>
        <c:axId val="117095424"/>
        <c:scaling>
          <c:orientation val="minMax"/>
        </c:scaling>
        <c:delete val="0"/>
        <c:axPos val="b"/>
        <c:majorTickMark val="none"/>
        <c:minorTickMark val="none"/>
        <c:tickLblPos val="nextTo"/>
        <c:crossAx val="117105792"/>
        <c:crosses val="autoZero"/>
        <c:auto val="1"/>
        <c:lblAlgn val="ctr"/>
        <c:lblOffset val="100"/>
        <c:noMultiLvlLbl val="0"/>
      </c:catAx>
      <c:valAx>
        <c:axId val="117105792"/>
        <c:scaling>
          <c:orientation val="minMax"/>
        </c:scaling>
        <c:delete val="0"/>
        <c:axPos val="l"/>
        <c:majorGridlines/>
        <c:numFmt formatCode="#,##0" sourceLinked="1"/>
        <c:majorTickMark val="none"/>
        <c:minorTickMark val="none"/>
        <c:tickLblPos val="nextTo"/>
        <c:crossAx val="117095424"/>
        <c:crosses val="autoZero"/>
        <c:crossBetween val="between"/>
        <c:dispUnits>
          <c:builtInUnit val="thousands"/>
          <c:dispUnitsLbl>
            <c:layout>
              <c:manualLayout>
                <c:xMode val="edge"/>
                <c:yMode val="edge"/>
                <c:x val="1.3440860215053764E-2"/>
                <c:y val="0.36648369820824422"/>
              </c:manualLayout>
            </c:layout>
            <c:tx>
              <c:rich>
                <a:bodyPr/>
                <a:lstStyle/>
                <a:p>
                  <a:pPr>
                    <a:defRPr/>
                  </a:pPr>
                  <a:r>
                    <a:rPr lang="en-US"/>
                    <a:t>Applications In Thousands</a:t>
                  </a:r>
                </a:p>
              </c:rich>
            </c:tx>
          </c:dispUnitsLbl>
        </c:dispUnits>
      </c:valAx>
      <c:valAx>
        <c:axId val="117107712"/>
        <c:scaling>
          <c:orientation val="minMax"/>
          <c:max val="10000"/>
          <c:min val="5500"/>
        </c:scaling>
        <c:delete val="0"/>
        <c:axPos val="r"/>
        <c:numFmt formatCode="#,##0" sourceLinked="1"/>
        <c:majorTickMark val="out"/>
        <c:minorTickMark val="none"/>
        <c:tickLblPos val="nextTo"/>
        <c:crossAx val="117109504"/>
        <c:crosses val="max"/>
        <c:crossBetween val="between"/>
      </c:valAx>
      <c:catAx>
        <c:axId val="117109504"/>
        <c:scaling>
          <c:orientation val="minMax"/>
        </c:scaling>
        <c:delete val="1"/>
        <c:axPos val="b"/>
        <c:majorTickMark val="out"/>
        <c:minorTickMark val="none"/>
        <c:tickLblPos val="nextTo"/>
        <c:crossAx val="117107712"/>
        <c:crosses val="autoZero"/>
        <c:auto val="1"/>
        <c:lblAlgn val="ctr"/>
        <c:lblOffset val="100"/>
        <c:noMultiLvlLbl val="0"/>
      </c:catAx>
    </c:plotArea>
    <c:legend>
      <c:legendPos val="r"/>
      <c:legendEntry>
        <c:idx val="0"/>
        <c:txPr>
          <a:bodyPr/>
          <a:lstStyle/>
          <a:p>
            <a:pPr>
              <a:defRPr>
                <a:solidFill>
                  <a:srgbClr val="002060"/>
                </a:solidFill>
              </a:defRPr>
            </a:pPr>
            <a:endParaRPr lang="en-US"/>
          </a:p>
        </c:txPr>
      </c:legendEntry>
      <c:legendEntry>
        <c:idx val="1"/>
        <c:txPr>
          <a:bodyPr/>
          <a:lstStyle/>
          <a:p>
            <a:pPr>
              <a:defRPr>
                <a:solidFill>
                  <a:srgbClr val="002060"/>
                </a:solidFill>
              </a:defRPr>
            </a:pPr>
            <a:endParaRPr lang="en-US"/>
          </a:p>
        </c:txPr>
      </c:legendEntry>
      <c:legendEntry>
        <c:idx val="2"/>
        <c:txPr>
          <a:bodyPr/>
          <a:lstStyle/>
          <a:p>
            <a:pPr>
              <a:defRPr>
                <a:solidFill>
                  <a:srgbClr val="002060"/>
                </a:solidFill>
              </a:defRPr>
            </a:pPr>
            <a:endParaRPr lang="en-US"/>
          </a:p>
        </c:txPr>
      </c:legendEntry>
      <c:layout>
        <c:manualLayout>
          <c:xMode val="edge"/>
          <c:yMode val="edge"/>
          <c:x val="0.78249391429698234"/>
          <c:y val="0.2214073018320781"/>
          <c:w val="0.17909415880478613"/>
          <c:h val="0.32247831265989713"/>
        </c:manualLayout>
      </c:layout>
      <c:overlay val="0"/>
    </c:legend>
    <c:plotVisOnly val="1"/>
    <c:dispBlanksAs val="gap"/>
    <c:showDLblsOverMax val="0"/>
  </c:chart>
  <c:spPr>
    <a:no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Filing, Search, and Examination</c:v>
                </c:pt>
              </c:strCache>
            </c:strRef>
          </c:tx>
          <c:spPr>
            <a:solidFill>
              <a:srgbClr val="0039AC"/>
            </a:solidFill>
          </c:spPr>
          <c:invertIfNegative val="0"/>
          <c:dPt>
            <c:idx val="3"/>
            <c:invertIfNegative val="0"/>
            <c:bubble3D val="0"/>
            <c:spPr>
              <a:pattFill prst="ltUpDiag">
                <a:fgClr>
                  <a:srgbClr val="0039AC"/>
                </a:fgClr>
                <a:bgClr>
                  <a:schemeClr val="bg1"/>
                </a:bgClr>
              </a:pattFill>
              <a:ln>
                <a:solidFill>
                  <a:srgbClr val="00246C"/>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
Current Fees</c:v>
                </c:pt>
                <c:pt idx="1">
                  <c:v>Proposed in 
NPRM</c:v>
                </c:pt>
                <c:pt idx="2">
                  <c:v>Final Rule</c:v>
                </c:pt>
                <c:pt idx="3">
                  <c:v>Average 
Historical Cost</c:v>
                </c:pt>
              </c:strCache>
            </c:strRef>
          </c:cat>
          <c:val>
            <c:numRef>
              <c:f>Sheet1!$B$2:$B$5</c:f>
              <c:numCache>
                <c:formatCode>"$"#,##0</c:formatCode>
                <c:ptCount val="4"/>
                <c:pt idx="0">
                  <c:v>1260</c:v>
                </c:pt>
                <c:pt idx="1">
                  <c:v>1600</c:v>
                </c:pt>
                <c:pt idx="2">
                  <c:v>1600</c:v>
                </c:pt>
                <c:pt idx="3">
                  <c:v>3713</c:v>
                </c:pt>
              </c:numCache>
            </c:numRef>
          </c:val>
        </c:ser>
        <c:ser>
          <c:idx val="1"/>
          <c:order val="1"/>
          <c:tx>
            <c:strRef>
              <c:f>Sheet1!$C$1</c:f>
              <c:strCache>
                <c:ptCount val="1"/>
                <c:pt idx="0">
                  <c:v>Pre-Grant Publication and Issue</c:v>
                </c:pt>
              </c:strCache>
            </c:strRef>
          </c:tx>
          <c:spPr>
            <a:solidFill>
              <a:srgbClr val="CC0000"/>
            </a:solidFill>
          </c:spPr>
          <c:invertIfNegative val="0"/>
          <c:dPt>
            <c:idx val="3"/>
            <c:invertIfNegative val="0"/>
            <c:bubble3D val="0"/>
            <c:spPr>
              <a:pattFill prst="ltUpDiag">
                <a:fgClr>
                  <a:srgbClr val="CC0000"/>
                </a:fgClr>
                <a:bgClr>
                  <a:schemeClr val="bg1"/>
                </a:bgClr>
              </a:pattFill>
              <a:ln>
                <a:solidFill>
                  <a:srgbClr val="800000"/>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
Current Fees</c:v>
                </c:pt>
                <c:pt idx="1">
                  <c:v>Proposed in 
NPRM</c:v>
                </c:pt>
                <c:pt idx="2">
                  <c:v>Final Rule</c:v>
                </c:pt>
                <c:pt idx="3">
                  <c:v>Average 
Historical Cost</c:v>
                </c:pt>
              </c:strCache>
            </c:strRef>
          </c:cat>
          <c:val>
            <c:numRef>
              <c:f>Sheet1!$C$2:$C$5</c:f>
              <c:numCache>
                <c:formatCode>"$"#,##0</c:formatCode>
                <c:ptCount val="4"/>
                <c:pt idx="0">
                  <c:v>2070</c:v>
                </c:pt>
                <c:pt idx="1">
                  <c:v>960</c:v>
                </c:pt>
                <c:pt idx="2">
                  <c:v>960</c:v>
                </c:pt>
                <c:pt idx="3">
                  <c:v>431</c:v>
                </c:pt>
              </c:numCache>
            </c:numRef>
          </c:val>
        </c:ser>
        <c:dLbls>
          <c:showLegendKey val="0"/>
          <c:showVal val="0"/>
          <c:showCatName val="0"/>
          <c:showSerName val="0"/>
          <c:showPercent val="0"/>
          <c:showBubbleSize val="0"/>
        </c:dLbls>
        <c:gapWidth val="150"/>
        <c:overlap val="100"/>
        <c:axId val="122840192"/>
        <c:axId val="122841728"/>
      </c:barChart>
      <c:catAx>
        <c:axId val="122840192"/>
        <c:scaling>
          <c:orientation val="minMax"/>
        </c:scaling>
        <c:delete val="0"/>
        <c:axPos val="b"/>
        <c:majorTickMark val="out"/>
        <c:minorTickMark val="none"/>
        <c:tickLblPos val="nextTo"/>
        <c:txPr>
          <a:bodyPr/>
          <a:lstStyle/>
          <a:p>
            <a:pPr>
              <a:defRPr sz="1400" baseline="0"/>
            </a:pPr>
            <a:endParaRPr lang="en-US"/>
          </a:p>
        </c:txPr>
        <c:crossAx val="122841728"/>
        <c:crosses val="autoZero"/>
        <c:auto val="1"/>
        <c:lblAlgn val="ctr"/>
        <c:lblOffset val="100"/>
        <c:noMultiLvlLbl val="0"/>
      </c:catAx>
      <c:valAx>
        <c:axId val="122841728"/>
        <c:scaling>
          <c:orientation val="minMax"/>
        </c:scaling>
        <c:delete val="0"/>
        <c:axPos val="l"/>
        <c:majorGridlines/>
        <c:numFmt formatCode="&quot;$&quot;#,##0" sourceLinked="1"/>
        <c:majorTickMark val="out"/>
        <c:minorTickMark val="none"/>
        <c:tickLblPos val="nextTo"/>
        <c:txPr>
          <a:bodyPr/>
          <a:lstStyle/>
          <a:p>
            <a:pPr>
              <a:defRPr sz="1400" baseline="0"/>
            </a:pPr>
            <a:endParaRPr lang="en-US"/>
          </a:p>
        </c:txPr>
        <c:crossAx val="122840192"/>
        <c:crosses val="autoZero"/>
        <c:crossBetween val="between"/>
      </c:valAx>
    </c:plotArea>
    <c:legend>
      <c:legendPos val="b"/>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51506176406848"/>
          <c:y val="5.4150939465900098E-2"/>
          <c:w val="0.86293525809273841"/>
          <c:h val="0.61306017303392635"/>
        </c:manualLayout>
      </c:layout>
      <c:barChart>
        <c:barDir val="col"/>
        <c:grouping val="stacked"/>
        <c:varyColors val="0"/>
        <c:ser>
          <c:idx val="0"/>
          <c:order val="0"/>
          <c:tx>
            <c:strRef>
              <c:f>Sheet1!$B$1</c:f>
              <c:strCache>
                <c:ptCount val="1"/>
                <c:pt idx="0">
                  <c:v>Filing, Search, and Examination</c:v>
                </c:pt>
              </c:strCache>
            </c:strRef>
          </c:tx>
          <c:spPr>
            <a:solidFill>
              <a:srgbClr val="0039AC"/>
            </a:solidFill>
          </c:spPr>
          <c:invertIfNegative val="0"/>
          <c:dPt>
            <c:idx val="3"/>
            <c:invertIfNegative val="0"/>
            <c:bubble3D val="0"/>
            <c:spPr>
              <a:pattFill prst="ltUpDiag">
                <a:fgClr>
                  <a:srgbClr val="0039AC"/>
                </a:fgClr>
                <a:bgClr>
                  <a:schemeClr val="bg1"/>
                </a:bgClr>
              </a:pattFill>
              <a:ln>
                <a:solidFill>
                  <a:srgbClr val="00246C"/>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Sheet1!$B$2:$B$5</c:f>
              <c:numCache>
                <c:formatCode>"$"#,##0</c:formatCode>
                <c:ptCount val="4"/>
                <c:pt idx="0">
                  <c:v>1260</c:v>
                </c:pt>
                <c:pt idx="1">
                  <c:v>1600</c:v>
                </c:pt>
                <c:pt idx="2">
                  <c:v>1600</c:v>
                </c:pt>
                <c:pt idx="3">
                  <c:v>3713</c:v>
                </c:pt>
              </c:numCache>
            </c:numRef>
          </c:val>
        </c:ser>
        <c:ser>
          <c:idx val="1"/>
          <c:order val="1"/>
          <c:tx>
            <c:strRef>
              <c:f>Sheet1!$C$1</c:f>
              <c:strCache>
                <c:ptCount val="1"/>
                <c:pt idx="0">
                  <c:v>Pre-Grant Publication and Issue</c:v>
                </c:pt>
              </c:strCache>
            </c:strRef>
          </c:tx>
          <c:spPr>
            <a:solidFill>
              <a:srgbClr val="CC0000"/>
            </a:solidFill>
          </c:spPr>
          <c:invertIfNegative val="0"/>
          <c:dPt>
            <c:idx val="3"/>
            <c:invertIfNegative val="0"/>
            <c:bubble3D val="0"/>
            <c:spPr>
              <a:pattFill prst="ltUpDiag">
                <a:fgClr>
                  <a:srgbClr val="CC0000"/>
                </a:fgClr>
                <a:bgClr>
                  <a:schemeClr val="bg1"/>
                </a:bgClr>
              </a:pattFill>
              <a:ln>
                <a:solidFill>
                  <a:schemeClr val="tx1">
                    <a:lumMod val="50000"/>
                  </a:schemeClr>
                </a:solidFill>
              </a:ln>
            </c:spPr>
          </c:dPt>
          <c:dLbls>
            <c:dLbl>
              <c:idx val="3"/>
              <c:layout>
                <c:manualLayout>
                  <c:x val="-9.1503267973856203E-2"/>
                  <c:y val="-1.8125745645430683E-2"/>
                </c:manualLayout>
              </c:layout>
              <c:tx>
                <c:rich>
                  <a:bodyPr/>
                  <a:lstStyle/>
                  <a:p>
                    <a:pPr>
                      <a:defRPr sz="1200" b="1" i="0" baseline="0">
                        <a:solidFill>
                          <a:schemeClr val="accent4">
                            <a:lumMod val="50000"/>
                          </a:schemeClr>
                        </a:solidFill>
                      </a:defRPr>
                    </a:pPr>
                    <a:r>
                      <a:rPr lang="en-US" dirty="0">
                        <a:solidFill>
                          <a:srgbClr val="000066"/>
                        </a:solidFill>
                      </a:rPr>
                      <a:t> $431 </a:t>
                    </a:r>
                  </a:p>
                </c:rich>
              </c:tx>
              <c:sp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Sheet1!$C$2:$C$5</c:f>
              <c:numCache>
                <c:formatCode>"$"#,##0</c:formatCode>
                <c:ptCount val="4"/>
                <c:pt idx="0">
                  <c:v>2070</c:v>
                </c:pt>
                <c:pt idx="1">
                  <c:v>960</c:v>
                </c:pt>
                <c:pt idx="2">
                  <c:v>960</c:v>
                </c:pt>
                <c:pt idx="3">
                  <c:v>431</c:v>
                </c:pt>
              </c:numCache>
            </c:numRef>
          </c:val>
        </c:ser>
        <c:ser>
          <c:idx val="2"/>
          <c:order val="2"/>
          <c:tx>
            <c:strRef>
              <c:f>Sheet1!$D$1</c:f>
              <c:strCache>
                <c:ptCount val="1"/>
                <c:pt idx="0">
                  <c:v>1st Stage Maintenance – 3.5 years</c:v>
                </c:pt>
              </c:strCache>
            </c:strRef>
          </c:tx>
          <c:spPr>
            <a:solidFill>
              <a:srgbClr val="F7672D"/>
            </a:solidFill>
          </c:spPr>
          <c:invertIfNegative val="0"/>
          <c:dPt>
            <c:idx val="3"/>
            <c:invertIfNegative val="0"/>
            <c:bubble3D val="0"/>
            <c:spPr>
              <a:solidFill>
                <a:srgbClr val="F7672D"/>
              </a:solidFill>
              <a:ln>
                <a:solidFill>
                  <a:srgbClr val="800000"/>
                </a:solidFill>
              </a:ln>
            </c:spPr>
          </c:dPt>
          <c:dLbls>
            <c:dLbl>
              <c:idx val="3"/>
              <c:delete val="1"/>
            </c:dLbl>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Sheet1!$D$2:$D$5</c:f>
              <c:numCache>
                <c:formatCode>"$"#,##0</c:formatCode>
                <c:ptCount val="4"/>
                <c:pt idx="0">
                  <c:v>1150</c:v>
                </c:pt>
                <c:pt idx="1">
                  <c:v>1600</c:v>
                </c:pt>
                <c:pt idx="2">
                  <c:v>1600</c:v>
                </c:pt>
                <c:pt idx="3">
                  <c:v>1</c:v>
                </c:pt>
              </c:numCache>
            </c:numRef>
          </c:val>
        </c:ser>
        <c:ser>
          <c:idx val="3"/>
          <c:order val="3"/>
          <c:tx>
            <c:strRef>
              <c:f>Sheet1!$E$1</c:f>
              <c:strCache>
                <c:ptCount val="1"/>
                <c:pt idx="0">
                  <c:v>2nd Stage Maintenance – 7.5 years</c:v>
                </c:pt>
              </c:strCache>
            </c:strRef>
          </c:tx>
          <c:spPr>
            <a:solidFill>
              <a:srgbClr val="8A008A"/>
            </a:solidFill>
          </c:spPr>
          <c:invertIfNegative val="0"/>
          <c:dPt>
            <c:idx val="3"/>
            <c:invertIfNegative val="0"/>
            <c:bubble3D val="0"/>
            <c:spPr>
              <a:solidFill>
                <a:srgbClr val="8A008A"/>
              </a:solidFill>
              <a:ln>
                <a:solidFill>
                  <a:srgbClr val="800000"/>
                </a:solidFill>
              </a:ln>
            </c:spPr>
          </c:dPt>
          <c:dLbls>
            <c:dLbl>
              <c:idx val="3"/>
              <c:delete val="1"/>
            </c:dLbl>
            <c:spPr>
              <a:noFill/>
            </c:spPr>
            <c:txPr>
              <a:bodyPr/>
              <a:lstStyle/>
              <a:p>
                <a:pPr>
                  <a:defRPr sz="1200" b="1">
                    <a:solidFill>
                      <a:schemeClr val="tx2"/>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Sheet1!$E$2:$E$5</c:f>
              <c:numCache>
                <c:formatCode>"$"#,##0</c:formatCode>
                <c:ptCount val="4"/>
                <c:pt idx="0">
                  <c:v>2900</c:v>
                </c:pt>
                <c:pt idx="1">
                  <c:v>3600</c:v>
                </c:pt>
                <c:pt idx="2">
                  <c:v>3600</c:v>
                </c:pt>
                <c:pt idx="3">
                  <c:v>1</c:v>
                </c:pt>
              </c:numCache>
            </c:numRef>
          </c:val>
        </c:ser>
        <c:ser>
          <c:idx val="4"/>
          <c:order val="4"/>
          <c:tx>
            <c:strRef>
              <c:f>Sheet1!$F$1</c:f>
              <c:strCache>
                <c:ptCount val="1"/>
                <c:pt idx="0">
                  <c:v>3rd Stage Maintenance – 11.5 years</c:v>
                </c:pt>
              </c:strCache>
            </c:strRef>
          </c:tx>
          <c:spPr>
            <a:solidFill>
              <a:srgbClr val="3C6E20"/>
            </a:solidFill>
          </c:spPr>
          <c:invertIfNegative val="0"/>
          <c:dLbls>
            <c:dLbl>
              <c:idx val="0"/>
              <c:layout/>
              <c:showLegendKey val="0"/>
              <c:showVal val="1"/>
              <c:showCatName val="0"/>
              <c:showSerName val="0"/>
              <c:showPercent val="0"/>
              <c:showBubbleSize val="0"/>
            </c:dLbl>
            <c:dLbl>
              <c:idx val="1"/>
              <c:layout/>
              <c:tx>
                <c:rich>
                  <a:bodyPr/>
                  <a:lstStyle/>
                  <a:p>
                    <a:r>
                      <a:rPr lang="en-US" sz="1200" b="1" dirty="0">
                        <a:solidFill>
                          <a:schemeClr val="bg1"/>
                        </a:solidFill>
                        <a:latin typeface="+mn-lt"/>
                      </a:rPr>
                      <a:t> $</a:t>
                    </a:r>
                    <a:r>
                      <a:rPr lang="en-US" sz="1200" b="1" dirty="0" smtClean="0">
                        <a:solidFill>
                          <a:schemeClr val="bg1"/>
                        </a:solidFill>
                        <a:latin typeface="+mn-lt"/>
                      </a:rPr>
                      <a:t>7,400 </a:t>
                    </a:r>
                    <a:endParaRPr lang="en-US" sz="1200" b="1" dirty="0">
                      <a:latin typeface="+mn-lt"/>
                    </a:endParaRPr>
                  </a:p>
                </c:rich>
              </c:tx>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200" b="1">
                    <a:solidFill>
                      <a:schemeClr val="bg1"/>
                    </a:solidFill>
                  </a:defRPr>
                </a:pPr>
                <a:endParaRPr lang="en-US"/>
              </a:p>
            </c:txPr>
            <c:showLegendKey val="0"/>
            <c:showVal val="0"/>
            <c:showCatName val="0"/>
            <c:showSerName val="0"/>
            <c:showPercent val="0"/>
            <c:showBubbleSize val="0"/>
          </c:dLbls>
          <c:cat>
            <c:strRef>
              <c:f>Sheet1!$A$2:$A$5</c:f>
              <c:strCache>
                <c:ptCount val="4"/>
                <c:pt idx="0">
                  <c:v>Current Fees</c:v>
                </c:pt>
                <c:pt idx="1">
                  <c:v>Proposed in 
NPRM</c:v>
                </c:pt>
                <c:pt idx="2">
                  <c:v>Final Rule</c:v>
                </c:pt>
                <c:pt idx="3">
                  <c:v>Average 
Historical Cost</c:v>
                </c:pt>
              </c:strCache>
            </c:strRef>
          </c:cat>
          <c:val>
            <c:numRef>
              <c:f>Sheet1!$F$2:$F$5</c:f>
              <c:numCache>
                <c:formatCode>"$"#,##0</c:formatCode>
                <c:ptCount val="4"/>
                <c:pt idx="0">
                  <c:v>4810</c:v>
                </c:pt>
                <c:pt idx="1">
                  <c:v>7400</c:v>
                </c:pt>
                <c:pt idx="2">
                  <c:v>7400</c:v>
                </c:pt>
                <c:pt idx="3">
                  <c:v>1</c:v>
                </c:pt>
              </c:numCache>
            </c:numRef>
          </c:val>
        </c:ser>
        <c:dLbls>
          <c:showLegendKey val="0"/>
          <c:showVal val="0"/>
          <c:showCatName val="0"/>
          <c:showSerName val="0"/>
          <c:showPercent val="0"/>
          <c:showBubbleSize val="0"/>
        </c:dLbls>
        <c:gapWidth val="150"/>
        <c:overlap val="100"/>
        <c:axId val="123020032"/>
        <c:axId val="123021568"/>
      </c:barChart>
      <c:catAx>
        <c:axId val="123020032"/>
        <c:scaling>
          <c:orientation val="minMax"/>
        </c:scaling>
        <c:delete val="0"/>
        <c:axPos val="b"/>
        <c:majorTickMark val="out"/>
        <c:minorTickMark val="none"/>
        <c:tickLblPos val="nextTo"/>
        <c:txPr>
          <a:bodyPr/>
          <a:lstStyle/>
          <a:p>
            <a:pPr>
              <a:defRPr sz="1400" baseline="0"/>
            </a:pPr>
            <a:endParaRPr lang="en-US"/>
          </a:p>
        </c:txPr>
        <c:crossAx val="123021568"/>
        <c:crosses val="autoZero"/>
        <c:auto val="1"/>
        <c:lblAlgn val="ctr"/>
        <c:lblOffset val="100"/>
        <c:noMultiLvlLbl val="0"/>
      </c:catAx>
      <c:valAx>
        <c:axId val="123021568"/>
        <c:scaling>
          <c:orientation val="minMax"/>
          <c:max val="16000"/>
          <c:min val="0"/>
        </c:scaling>
        <c:delete val="0"/>
        <c:axPos val="l"/>
        <c:majorGridlines/>
        <c:numFmt formatCode="&quot;$&quot;#,##0" sourceLinked="1"/>
        <c:majorTickMark val="out"/>
        <c:minorTickMark val="none"/>
        <c:tickLblPos val="nextTo"/>
        <c:txPr>
          <a:bodyPr/>
          <a:lstStyle/>
          <a:p>
            <a:pPr>
              <a:defRPr sz="1400" baseline="0"/>
            </a:pPr>
            <a:endParaRPr lang="en-US"/>
          </a:p>
        </c:txPr>
        <c:crossAx val="123020032"/>
        <c:crosses val="autoZero"/>
        <c:crossBetween val="between"/>
        <c:majorUnit val="2000"/>
      </c:valAx>
    </c:plotArea>
    <c:legend>
      <c:legendPos val="b"/>
      <c:layout>
        <c:manualLayout>
          <c:xMode val="edge"/>
          <c:yMode val="edge"/>
          <c:x val="0.17628930574854615"/>
          <c:y val="0.816378668575519"/>
          <c:w val="0.76343446039833252"/>
          <c:h val="0.18259675495108565"/>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0.73718</cdr:x>
      <cdr:y>0.37148</cdr:y>
    </cdr:from>
    <cdr:to>
      <cdr:x>0.77507</cdr:x>
      <cdr:y>0.70173</cdr:y>
    </cdr:to>
    <cdr:sp macro="" textlink="">
      <cdr:nvSpPr>
        <cdr:cNvPr id="2" name="Text Box 2"/>
        <cdr:cNvSpPr txBox="1">
          <a:spLocks xmlns:a="http://schemas.openxmlformats.org/drawingml/2006/main" noChangeArrowheads="1"/>
        </cdr:cNvSpPr>
      </cdr:nvSpPr>
      <cdr:spPr bwMode="auto">
        <a:xfrm xmlns:a="http://schemas.openxmlformats.org/drawingml/2006/main" rot="16200000">
          <a:off x="4474210" y="1642745"/>
          <a:ext cx="1088390" cy="2514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spcBef>
              <a:spcPts val="0"/>
            </a:spcBef>
            <a:spcAft>
              <a:spcPts val="0"/>
            </a:spcAft>
          </a:pPr>
          <a:r>
            <a:rPr lang="en-US" sz="900" b="1" dirty="0">
              <a:effectLst/>
              <a:latin typeface="Arial"/>
              <a:ea typeface="Times New Roman"/>
              <a:cs typeface="Times New Roman"/>
            </a:rPr>
            <a:t>EOY Examiners</a:t>
          </a:r>
          <a:endParaRPr lang="en-US" sz="1200" dirty="0">
            <a:effectLst/>
            <a:latin typeface="Arial"/>
            <a:ea typeface="Times New Roman"/>
            <a:cs typeface="Times New Roman"/>
          </a:endParaRPr>
        </a:p>
      </cdr:txBody>
    </cdr:sp>
  </cdr:relSizeAnchor>
  <cdr:relSizeAnchor xmlns:cdr="http://schemas.openxmlformats.org/drawingml/2006/chartDrawing">
    <cdr:from>
      <cdr:x>0.11658</cdr:x>
      <cdr:y>0.26251</cdr:y>
    </cdr:from>
    <cdr:to>
      <cdr:x>0.2127</cdr:x>
      <cdr:y>0.38636</cdr:y>
    </cdr:to>
    <cdr:sp macro="" textlink="">
      <cdr:nvSpPr>
        <cdr:cNvPr id="3" name="TextBox 17"/>
        <cdr:cNvSpPr txBox="1"/>
      </cdr:nvSpPr>
      <cdr:spPr>
        <a:xfrm xmlns:a="http://schemas.openxmlformats.org/drawingml/2006/main">
          <a:off x="685800" y="10111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21.9 </a:t>
          </a:r>
        </a:p>
        <a:p xmlns:a="http://schemas.openxmlformats.org/drawingml/2006/main">
          <a:pPr algn="ctr">
            <a:spcBef>
              <a:spcPts val="0"/>
            </a:spcBef>
          </a:pPr>
          <a:r>
            <a:rPr lang="en-US" sz="800" b="1" dirty="0" smtClean="0">
              <a:solidFill>
                <a:srgbClr val="7030A0"/>
              </a:solidFill>
              <a:latin typeface="+mn-lt"/>
              <a:cs typeface="Calibri" pitchFamily="34" charset="0"/>
            </a:rPr>
            <a:t>32.4</a:t>
          </a:r>
          <a:endParaRPr lang="en-US" sz="800" b="1" dirty="0">
            <a:solidFill>
              <a:srgbClr val="7030A0"/>
            </a:solidFill>
            <a:latin typeface="+mn-lt"/>
            <a:cs typeface="Calibri" pitchFamily="34" charset="0"/>
          </a:endParaRPr>
        </a:p>
      </cdr:txBody>
    </cdr:sp>
  </cdr:relSizeAnchor>
  <cdr:relSizeAnchor xmlns:cdr="http://schemas.openxmlformats.org/drawingml/2006/chartDrawing">
    <cdr:from>
      <cdr:x>0.29793</cdr:x>
      <cdr:y>0.32186</cdr:y>
    </cdr:from>
    <cdr:to>
      <cdr:x>0.39405</cdr:x>
      <cdr:y>0.44571</cdr:y>
    </cdr:to>
    <cdr:sp macro="" textlink="">
      <cdr:nvSpPr>
        <cdr:cNvPr id="4" name="TextBox 17"/>
        <cdr:cNvSpPr txBox="1"/>
      </cdr:nvSpPr>
      <cdr:spPr>
        <a:xfrm xmlns:a="http://schemas.openxmlformats.org/drawingml/2006/main">
          <a:off x="1752600" y="12397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15.8 </a:t>
          </a:r>
        </a:p>
        <a:p xmlns:a="http://schemas.openxmlformats.org/drawingml/2006/main">
          <a:pPr algn="ctr">
            <a:spcBef>
              <a:spcPts val="0"/>
            </a:spcBef>
          </a:pPr>
          <a:r>
            <a:rPr lang="en-US" sz="800" b="1" dirty="0" smtClean="0">
              <a:solidFill>
                <a:srgbClr val="7030A0"/>
              </a:solidFill>
              <a:cs typeface="Calibri" pitchFamily="34" charset="0"/>
            </a:rPr>
            <a:t>26</a:t>
          </a:r>
          <a:r>
            <a:rPr lang="en-US" sz="800" b="1" dirty="0" smtClean="0">
              <a:solidFill>
                <a:srgbClr val="7030A0"/>
              </a:solidFill>
              <a:latin typeface="+mn-lt"/>
              <a:cs typeface="Calibri" pitchFamily="34" charset="0"/>
            </a:rPr>
            <a:t>.1</a:t>
          </a:r>
          <a:endParaRPr lang="en-US" sz="800" b="1" dirty="0">
            <a:solidFill>
              <a:srgbClr val="7030A0"/>
            </a:solidFill>
            <a:latin typeface="+mn-lt"/>
            <a:cs typeface="Calibri" pitchFamily="34" charset="0"/>
          </a:endParaRPr>
        </a:p>
      </cdr:txBody>
    </cdr:sp>
  </cdr:relSizeAnchor>
  <cdr:relSizeAnchor xmlns:cdr="http://schemas.openxmlformats.org/drawingml/2006/chartDrawing">
    <cdr:from>
      <cdr:x>0.3886</cdr:x>
      <cdr:y>0.36142</cdr:y>
    </cdr:from>
    <cdr:to>
      <cdr:x>0.48472</cdr:x>
      <cdr:y>0.48527</cdr:y>
    </cdr:to>
    <cdr:sp macro="" textlink="">
      <cdr:nvSpPr>
        <cdr:cNvPr id="5" name="TextBox 17"/>
        <cdr:cNvSpPr txBox="1"/>
      </cdr:nvSpPr>
      <cdr:spPr>
        <a:xfrm xmlns:a="http://schemas.openxmlformats.org/drawingml/2006/main">
          <a:off x="2286000" y="13921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12.9 </a:t>
          </a:r>
        </a:p>
        <a:p xmlns:a="http://schemas.openxmlformats.org/drawingml/2006/main">
          <a:pPr algn="ctr">
            <a:spcBef>
              <a:spcPts val="0"/>
            </a:spcBef>
          </a:pPr>
          <a:r>
            <a:rPr lang="en-US" sz="800" b="1" dirty="0" smtClean="0">
              <a:solidFill>
                <a:srgbClr val="7030A0"/>
              </a:solidFill>
              <a:latin typeface="+mn-lt"/>
              <a:cs typeface="Calibri" pitchFamily="34" charset="0"/>
            </a:rPr>
            <a:t>23.7</a:t>
          </a:r>
          <a:endParaRPr lang="en-US" sz="800" b="1" dirty="0">
            <a:solidFill>
              <a:srgbClr val="7030A0"/>
            </a:solidFill>
            <a:latin typeface="+mn-lt"/>
            <a:cs typeface="Calibri" pitchFamily="34" charset="0"/>
          </a:endParaRPr>
        </a:p>
      </cdr:txBody>
    </cdr:sp>
  </cdr:relSizeAnchor>
  <cdr:relSizeAnchor xmlns:cdr="http://schemas.openxmlformats.org/drawingml/2006/chartDrawing">
    <cdr:from>
      <cdr:x>0.47927</cdr:x>
      <cdr:y>0.40099</cdr:y>
    </cdr:from>
    <cdr:to>
      <cdr:x>0.5754</cdr:x>
      <cdr:y>0.52484</cdr:y>
    </cdr:to>
    <cdr:sp macro="" textlink="">
      <cdr:nvSpPr>
        <cdr:cNvPr id="6" name="TextBox 17"/>
        <cdr:cNvSpPr txBox="1"/>
      </cdr:nvSpPr>
      <cdr:spPr>
        <a:xfrm xmlns:a="http://schemas.openxmlformats.org/drawingml/2006/main">
          <a:off x="2819400" y="15445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10.5 </a:t>
          </a:r>
        </a:p>
        <a:p xmlns:a="http://schemas.openxmlformats.org/drawingml/2006/main">
          <a:pPr algn="ctr">
            <a:spcBef>
              <a:spcPts val="0"/>
            </a:spcBef>
          </a:pPr>
          <a:r>
            <a:rPr lang="en-US" sz="800" b="1" dirty="0" smtClean="0">
              <a:solidFill>
                <a:srgbClr val="7030A0"/>
              </a:solidFill>
              <a:cs typeface="Calibri" pitchFamily="34" charset="0"/>
            </a:rPr>
            <a:t>21</a:t>
          </a:r>
          <a:r>
            <a:rPr lang="en-US" sz="800" b="1" dirty="0" smtClean="0">
              <a:solidFill>
                <a:srgbClr val="7030A0"/>
              </a:solidFill>
              <a:latin typeface="+mn-lt"/>
              <a:cs typeface="Calibri" pitchFamily="34" charset="0"/>
            </a:rPr>
            <a:t>.0</a:t>
          </a:r>
          <a:endParaRPr lang="en-US" sz="800" b="1" dirty="0">
            <a:solidFill>
              <a:srgbClr val="7030A0"/>
            </a:solidFill>
            <a:latin typeface="+mn-lt"/>
            <a:cs typeface="Calibri" pitchFamily="34" charset="0"/>
          </a:endParaRPr>
        </a:p>
      </cdr:txBody>
    </cdr:sp>
  </cdr:relSizeAnchor>
  <cdr:relSizeAnchor xmlns:cdr="http://schemas.openxmlformats.org/drawingml/2006/chartDrawing">
    <cdr:from>
      <cdr:x>0.56995</cdr:x>
      <cdr:y>0.42077</cdr:y>
    </cdr:from>
    <cdr:to>
      <cdr:x>0.66607</cdr:x>
      <cdr:y>0.54462</cdr:y>
    </cdr:to>
    <cdr:sp macro="" textlink="">
      <cdr:nvSpPr>
        <cdr:cNvPr id="7" name="TextBox 17"/>
        <cdr:cNvSpPr txBox="1"/>
      </cdr:nvSpPr>
      <cdr:spPr>
        <a:xfrm xmlns:a="http://schemas.openxmlformats.org/drawingml/2006/main">
          <a:off x="3352800" y="16207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10.0 </a:t>
          </a:r>
        </a:p>
        <a:p xmlns:a="http://schemas.openxmlformats.org/drawingml/2006/main">
          <a:pPr algn="ctr">
            <a:spcBef>
              <a:spcPts val="0"/>
            </a:spcBef>
          </a:pPr>
          <a:r>
            <a:rPr lang="en-US" sz="800" b="1" dirty="0" smtClean="0">
              <a:solidFill>
                <a:srgbClr val="7030A0"/>
              </a:solidFill>
              <a:cs typeface="Calibri" pitchFamily="34" charset="0"/>
            </a:rPr>
            <a:t>18</a:t>
          </a:r>
          <a:r>
            <a:rPr lang="en-US" sz="800" b="1" dirty="0" smtClean="0">
              <a:solidFill>
                <a:srgbClr val="7030A0"/>
              </a:solidFill>
              <a:latin typeface="+mn-lt"/>
              <a:cs typeface="Calibri" pitchFamily="34" charset="0"/>
            </a:rPr>
            <a:t>.8</a:t>
          </a:r>
          <a:endParaRPr lang="en-US" sz="800" b="1" dirty="0">
            <a:solidFill>
              <a:srgbClr val="7030A0"/>
            </a:solidFill>
            <a:latin typeface="+mn-lt"/>
            <a:cs typeface="Calibri" pitchFamily="34" charset="0"/>
          </a:endParaRPr>
        </a:p>
      </cdr:txBody>
    </cdr:sp>
  </cdr:relSizeAnchor>
  <cdr:relSizeAnchor xmlns:cdr="http://schemas.openxmlformats.org/drawingml/2006/chartDrawing">
    <cdr:from>
      <cdr:x>0.20725</cdr:x>
      <cdr:y>0.30208</cdr:y>
    </cdr:from>
    <cdr:to>
      <cdr:x>0.30338</cdr:x>
      <cdr:y>0.42593</cdr:y>
    </cdr:to>
    <cdr:sp macro="" textlink="">
      <cdr:nvSpPr>
        <cdr:cNvPr id="8" name="TextBox 17"/>
        <cdr:cNvSpPr txBox="1"/>
      </cdr:nvSpPr>
      <cdr:spPr>
        <a:xfrm xmlns:a="http://schemas.openxmlformats.org/drawingml/2006/main">
          <a:off x="1219200" y="1163575"/>
          <a:ext cx="56544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900" b="1" dirty="0" smtClean="0">
              <a:solidFill>
                <a:srgbClr val="000000"/>
              </a:solidFill>
              <a:cs typeface="Calibri" pitchFamily="34" charset="0"/>
            </a:rPr>
            <a:t> </a:t>
          </a:r>
          <a:br>
            <a:rPr lang="en-US" sz="900" b="1" dirty="0" smtClean="0">
              <a:solidFill>
                <a:srgbClr val="000000"/>
              </a:solidFill>
              <a:cs typeface="Calibri" pitchFamily="34" charset="0"/>
            </a:rPr>
          </a:br>
          <a:r>
            <a:rPr lang="en-US" sz="800" b="1" u="sng" dirty="0" smtClean="0">
              <a:solidFill>
                <a:srgbClr val="099520"/>
              </a:solidFill>
              <a:latin typeface="+mn-lt"/>
              <a:cs typeface="Calibri" pitchFamily="34" charset="0"/>
            </a:rPr>
            <a:t>18.0 </a:t>
          </a:r>
        </a:p>
        <a:p xmlns:a="http://schemas.openxmlformats.org/drawingml/2006/main">
          <a:pPr algn="ctr">
            <a:spcBef>
              <a:spcPts val="0"/>
            </a:spcBef>
          </a:pPr>
          <a:r>
            <a:rPr lang="en-US" sz="800" b="1" dirty="0" smtClean="0">
              <a:solidFill>
                <a:srgbClr val="7030A0"/>
              </a:solidFill>
              <a:latin typeface="+mn-lt"/>
              <a:cs typeface="Calibri" pitchFamily="34" charset="0"/>
            </a:rPr>
            <a:t>30.1</a:t>
          </a:r>
          <a:endParaRPr lang="en-US" sz="800" b="1" dirty="0">
            <a:solidFill>
              <a:srgbClr val="7030A0"/>
            </a:solidFill>
            <a:latin typeface="+mn-lt"/>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0.39216</cdr:x>
      <cdr:y>0.22205</cdr:y>
    </cdr:from>
    <cdr:to>
      <cdr:x>0.4902</cdr:x>
      <cdr:y>0.28937</cdr:y>
    </cdr:to>
    <cdr:sp macro="" textlink="">
      <cdr:nvSpPr>
        <cdr:cNvPr id="2" name="TextBox 5"/>
        <cdr:cNvSpPr txBox="1"/>
      </cdr:nvSpPr>
      <cdr:spPr>
        <a:xfrm xmlns:a="http://schemas.openxmlformats.org/drawingml/2006/main">
          <a:off x="3048000" y="913685"/>
          <a:ext cx="762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r>
            <a:rPr lang="en-US" sz="1200" b="1" dirty="0" smtClean="0"/>
            <a:t>$2,560</a:t>
          </a:r>
          <a:endParaRPr lang="en-US" sz="1200" b="1" dirty="0"/>
        </a:p>
      </cdr:txBody>
    </cdr:sp>
  </cdr:relSizeAnchor>
  <cdr:relSizeAnchor xmlns:cdr="http://schemas.openxmlformats.org/drawingml/2006/chartDrawing">
    <cdr:from>
      <cdr:x>0.60784</cdr:x>
      <cdr:y>0.27778</cdr:y>
    </cdr:from>
    <cdr:to>
      <cdr:x>0.70588</cdr:x>
      <cdr:y>0.3451</cdr:y>
    </cdr:to>
    <cdr:sp macro="" textlink="">
      <cdr:nvSpPr>
        <cdr:cNvPr id="3" name="TextBox 5"/>
        <cdr:cNvSpPr txBox="1"/>
      </cdr:nvSpPr>
      <cdr:spPr>
        <a:xfrm xmlns:a="http://schemas.openxmlformats.org/drawingml/2006/main">
          <a:off x="4724400" y="1143000"/>
          <a:ext cx="762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1"/>
              </a:solidFill>
            </a:rPr>
            <a:t>$2,560</a:t>
          </a:r>
          <a:endParaRPr lang="en-US" sz="1200" b="1" dirty="0">
            <a:solidFill>
              <a:schemeClr val="accent1"/>
            </a:solidFill>
          </a:endParaRPr>
        </a:p>
      </cdr:txBody>
    </cdr:sp>
  </cdr:relSizeAnchor>
  <cdr:relSizeAnchor xmlns:cdr="http://schemas.openxmlformats.org/drawingml/2006/chartDrawing">
    <cdr:from>
      <cdr:x>0.59804</cdr:x>
      <cdr:y>0.11823</cdr:y>
    </cdr:from>
    <cdr:to>
      <cdr:x>0.70588</cdr:x>
      <cdr:y>0.21547</cdr:y>
    </cdr:to>
    <cdr:sp macro="" textlink="">
      <cdr:nvSpPr>
        <cdr:cNvPr id="4" name="TextBox 14"/>
        <cdr:cNvSpPr txBox="1"/>
      </cdr:nvSpPr>
      <cdr:spPr>
        <a:xfrm xmlns:a="http://schemas.openxmlformats.org/drawingml/2006/main">
          <a:off x="4648200" y="486476"/>
          <a:ext cx="838176" cy="400123"/>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b="1" dirty="0" smtClean="0">
              <a:solidFill>
                <a:srgbClr val="800000"/>
              </a:solidFill>
            </a:rPr>
            <a:t>Reduced by </a:t>
          </a:r>
          <a:br>
            <a:rPr lang="en-US" b="1" dirty="0" smtClean="0">
              <a:solidFill>
                <a:srgbClr val="800000"/>
              </a:solidFill>
            </a:rPr>
          </a:br>
          <a:r>
            <a:rPr lang="en-US" b="1" dirty="0" smtClean="0">
              <a:solidFill>
                <a:srgbClr val="800000"/>
              </a:solidFill>
            </a:rPr>
            <a:t>$770 (23%)</a:t>
          </a:r>
          <a:endParaRPr lang="en-US" b="1" dirty="0">
            <a:solidFill>
              <a:srgbClr val="800000"/>
            </a:solidFill>
          </a:endParaRPr>
        </a:p>
      </cdr:txBody>
    </cdr:sp>
  </cdr:relSizeAnchor>
  <cdr:relSizeAnchor xmlns:cdr="http://schemas.openxmlformats.org/drawingml/2006/chartDrawing">
    <cdr:from>
      <cdr:x>0.57843</cdr:x>
      <cdr:y>0.35185</cdr:y>
    </cdr:from>
    <cdr:to>
      <cdr:x>0.60784</cdr:x>
      <cdr:y>0.75941</cdr:y>
    </cdr:to>
    <cdr:sp macro="" textlink="">
      <cdr:nvSpPr>
        <cdr:cNvPr id="5" name="Left Brace 4"/>
        <cdr:cNvSpPr/>
      </cdr:nvSpPr>
      <cdr:spPr bwMode="auto">
        <a:xfrm xmlns:a="http://schemas.openxmlformats.org/drawingml/2006/main">
          <a:off x="4495800" y="1447800"/>
          <a:ext cx="228600" cy="1677026"/>
        </a:xfrm>
        <a:prstGeom xmlns:a="http://schemas.openxmlformats.org/drawingml/2006/main" prst="leftBrace">
          <a:avLst>
            <a:gd name="adj1" fmla="val 52083"/>
            <a:gd name="adj2" fmla="val 50426"/>
          </a:avLst>
        </a:prstGeom>
        <a:noFill xmlns:a="http://schemas.openxmlformats.org/drawingml/2006/main"/>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cdr:txBody>
    </cdr:sp>
  </cdr:relSizeAnchor>
  <cdr:relSizeAnchor xmlns:cdr="http://schemas.openxmlformats.org/drawingml/2006/chartDrawing">
    <cdr:from>
      <cdr:x>0.54902</cdr:x>
      <cdr:y>0.42593</cdr:y>
    </cdr:from>
    <cdr:to>
      <cdr:x>0.5807</cdr:x>
      <cdr:y>0.68488</cdr:y>
    </cdr:to>
    <cdr:sp macro="" textlink="">
      <cdr:nvSpPr>
        <cdr:cNvPr id="6" name="TextBox 17"/>
        <cdr:cNvSpPr txBox="1"/>
      </cdr:nvSpPr>
      <cdr:spPr>
        <a:xfrm xmlns:a="http://schemas.openxmlformats.org/drawingml/2006/main" rot="16200000">
          <a:off x="3857538" y="2162262"/>
          <a:ext cx="1065546" cy="246221"/>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b="1" dirty="0" smtClean="0">
              <a:solidFill>
                <a:srgbClr val="800000"/>
              </a:solidFill>
            </a:rPr>
            <a:t>62% of Cost</a:t>
          </a:r>
          <a:endParaRPr lang="en-US" b="1" dirty="0">
            <a:solidFill>
              <a:srgbClr val="800000"/>
            </a:solidFill>
          </a:endParaRPr>
        </a:p>
      </cdr:txBody>
    </cdr:sp>
  </cdr:relSizeAnchor>
  <cdr:relSizeAnchor xmlns:cdr="http://schemas.openxmlformats.org/drawingml/2006/chartDrawing">
    <cdr:from>
      <cdr:x>0.36403</cdr:x>
      <cdr:y>0.35185</cdr:y>
    </cdr:from>
    <cdr:to>
      <cdr:x>0.38235</cdr:x>
      <cdr:y>0.75926</cdr:y>
    </cdr:to>
    <cdr:sp macro="" textlink="">
      <cdr:nvSpPr>
        <cdr:cNvPr id="7" name="Left Brace 6"/>
        <cdr:cNvSpPr/>
      </cdr:nvSpPr>
      <cdr:spPr bwMode="auto">
        <a:xfrm xmlns:a="http://schemas.openxmlformats.org/drawingml/2006/main">
          <a:off x="2829359" y="1447800"/>
          <a:ext cx="142441" cy="1676400"/>
        </a:xfrm>
        <a:prstGeom xmlns:a="http://schemas.openxmlformats.org/drawingml/2006/main" prst="leftBrace">
          <a:avLst>
            <a:gd name="adj1" fmla="val 52083"/>
            <a:gd name="adj2" fmla="val 50426"/>
          </a:avLst>
        </a:prstGeom>
        <a:noFill xmlns:a="http://schemas.openxmlformats.org/drawingml/2006/main"/>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cdr:txBody>
    </cdr:sp>
  </cdr:relSizeAnchor>
  <cdr:relSizeAnchor xmlns:cdr="http://schemas.openxmlformats.org/drawingml/2006/chartDrawing">
    <cdr:from>
      <cdr:x>0.33333</cdr:x>
      <cdr:y>0.40741</cdr:y>
    </cdr:from>
    <cdr:to>
      <cdr:x>0.36501</cdr:x>
      <cdr:y>0.66636</cdr:y>
    </cdr:to>
    <cdr:sp macro="" textlink="">
      <cdr:nvSpPr>
        <cdr:cNvPr id="8" name="TextBox 17"/>
        <cdr:cNvSpPr txBox="1"/>
      </cdr:nvSpPr>
      <cdr:spPr>
        <a:xfrm xmlns:a="http://schemas.openxmlformats.org/drawingml/2006/main" rot="16200000">
          <a:off x="2181139" y="2086062"/>
          <a:ext cx="1065546" cy="246221"/>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b="1" dirty="0" smtClean="0">
              <a:solidFill>
                <a:srgbClr val="800000"/>
              </a:solidFill>
            </a:rPr>
            <a:t>62% of Cost</a:t>
          </a:r>
          <a:endParaRPr lang="en-US" b="1" dirty="0">
            <a:solidFill>
              <a:srgbClr val="8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0.39657</cdr:x>
      <cdr:y>0.00541</cdr:y>
    </cdr:from>
    <cdr:to>
      <cdr:x>0.49461</cdr:x>
      <cdr:y>0.07273</cdr:y>
    </cdr:to>
    <cdr:sp macro="" textlink="">
      <cdr:nvSpPr>
        <cdr:cNvPr id="2" name="TextBox 5"/>
        <cdr:cNvSpPr txBox="1"/>
      </cdr:nvSpPr>
      <cdr:spPr>
        <a:xfrm xmlns:a="http://schemas.openxmlformats.org/drawingml/2006/main">
          <a:off x="3082290" y="22662"/>
          <a:ext cx="762006" cy="2821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sz="1200" b="1" dirty="0" smtClean="0"/>
            <a:t>$15,160</a:t>
          </a:r>
          <a:endParaRPr lang="en-US" sz="1200" b="1" dirty="0"/>
        </a:p>
      </cdr:txBody>
    </cdr:sp>
  </cdr:relSizeAnchor>
  <cdr:relSizeAnchor xmlns:cdr="http://schemas.openxmlformats.org/drawingml/2006/chartDrawing">
    <cdr:from>
      <cdr:x>0.60539</cdr:x>
      <cdr:y>0.00541</cdr:y>
    </cdr:from>
    <cdr:to>
      <cdr:x>0.70343</cdr:x>
      <cdr:y>0.07273</cdr:y>
    </cdr:to>
    <cdr:sp macro="" textlink="">
      <cdr:nvSpPr>
        <cdr:cNvPr id="3" name="TextBox 5"/>
        <cdr:cNvSpPr txBox="1"/>
      </cdr:nvSpPr>
      <cdr:spPr>
        <a:xfrm xmlns:a="http://schemas.openxmlformats.org/drawingml/2006/main">
          <a:off x="4705350" y="22662"/>
          <a:ext cx="762006" cy="2821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chemeClr val="accent1"/>
              </a:solidFill>
            </a:rPr>
            <a:t>$15,160</a:t>
          </a:r>
          <a:endParaRPr lang="en-US" sz="1200" b="1" dirty="0">
            <a:solidFill>
              <a:schemeClr val="accent1"/>
            </a:solidFill>
          </a:endParaRPr>
        </a:p>
      </cdr:txBody>
    </cdr:sp>
  </cdr:relSizeAnchor>
  <cdr:relSizeAnchor xmlns:cdr="http://schemas.openxmlformats.org/drawingml/2006/chartDrawing">
    <cdr:from>
      <cdr:x>0.80392</cdr:x>
      <cdr:y>0.5</cdr:y>
    </cdr:from>
    <cdr:to>
      <cdr:x>0.82353</cdr:x>
      <cdr:y>0.51818</cdr:y>
    </cdr:to>
    <cdr:cxnSp macro="">
      <cdr:nvCxnSpPr>
        <cdr:cNvPr id="7" name="Straight Connector 6"/>
        <cdr:cNvCxnSpPr/>
      </cdr:nvCxnSpPr>
      <cdr:spPr bwMode="auto">
        <a:xfrm xmlns:a="http://schemas.openxmlformats.org/drawingml/2006/main">
          <a:off x="6248400" y="2095504"/>
          <a:ext cx="152417" cy="76192"/>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rgbClr val="000066"/>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0.79412</cdr:x>
      <cdr:y>0.25978</cdr:y>
    </cdr:from>
    <cdr:to>
      <cdr:x>0.95098</cdr:x>
      <cdr:y>0.43636</cdr:y>
    </cdr:to>
    <cdr:sp macro="" textlink="">
      <cdr:nvSpPr>
        <cdr:cNvPr id="6" name="Line Callout 1 5"/>
        <cdr:cNvSpPr/>
      </cdr:nvSpPr>
      <cdr:spPr bwMode="auto">
        <a:xfrm xmlns:a="http://schemas.openxmlformats.org/drawingml/2006/main">
          <a:off x="6172200" y="1088744"/>
          <a:ext cx="1219200" cy="740056"/>
        </a:xfrm>
        <a:prstGeom xmlns:a="http://schemas.openxmlformats.org/drawingml/2006/main" prst="borderCallout1">
          <a:avLst>
            <a:gd name="adj1" fmla="val 100787"/>
            <a:gd name="adj2" fmla="val 98867"/>
            <a:gd name="adj3" fmla="val 139620"/>
            <a:gd name="adj4" fmla="val 75667"/>
          </a:avLst>
        </a:prstGeom>
        <a:solidFill xmlns:a="http://schemas.openxmlformats.org/drawingml/2006/main">
          <a:srgbClr val="E9E9E9"/>
        </a:solidFill>
        <a:ln xmlns:a="http://schemas.openxmlformats.org/drawingml/2006/main" w="19050" cap="flat" cmpd="sng" algn="ctr">
          <a:solidFill>
            <a:srgbClr val="00246C"/>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000" b="1" dirty="0" smtClean="0">
              <a:solidFill>
                <a:srgbClr val="000066"/>
              </a:solidFill>
            </a:rPr>
            <a:t>Note: </a:t>
          </a:r>
          <a:r>
            <a:rPr lang="en-US" sz="1000" dirty="0" smtClean="0">
              <a:solidFill>
                <a:srgbClr val="000066"/>
              </a:solidFill>
            </a:rPr>
            <a:t>The cost for 1</a:t>
          </a:r>
          <a:r>
            <a:rPr lang="en-US" sz="1000" baseline="30000" dirty="0" smtClean="0">
              <a:solidFill>
                <a:srgbClr val="000066"/>
              </a:solidFill>
            </a:rPr>
            <a:t>st</a:t>
          </a:r>
          <a:r>
            <a:rPr lang="en-US" sz="1000" dirty="0" smtClean="0">
              <a:solidFill>
                <a:srgbClr val="000066"/>
              </a:solidFill>
            </a:rPr>
            <a:t>, 2</a:t>
          </a:r>
          <a:r>
            <a:rPr lang="en-US" sz="1000" baseline="30000" dirty="0" smtClean="0">
              <a:solidFill>
                <a:srgbClr val="000066"/>
              </a:solidFill>
            </a:rPr>
            <a:t>nd</a:t>
          </a:r>
          <a:r>
            <a:rPr lang="en-US" sz="1000" dirty="0" smtClean="0">
              <a:solidFill>
                <a:srgbClr val="000066"/>
              </a:solidFill>
            </a:rPr>
            <a:t>, and 3</a:t>
          </a:r>
          <a:r>
            <a:rPr lang="en-US" sz="1000" baseline="30000" dirty="0" smtClean="0">
              <a:solidFill>
                <a:srgbClr val="000066"/>
              </a:solidFill>
            </a:rPr>
            <a:t>rd</a:t>
          </a:r>
          <a:r>
            <a:rPr lang="en-US" sz="1000" dirty="0" smtClean="0">
              <a:solidFill>
                <a:srgbClr val="000066"/>
              </a:solidFill>
            </a:rPr>
            <a:t> Stage Maintenance Fees is $1 each</a:t>
          </a:r>
          <a:endParaRPr lang="en-US" sz="1000" dirty="0">
            <a:solidFill>
              <a:srgbClr val="000066"/>
            </a:solidFill>
          </a:endParaRPr>
        </a:p>
      </cdr:txBody>
    </cdr:sp>
  </cdr:relSizeAnchor>
  <cdr:relSizeAnchor xmlns:cdr="http://schemas.openxmlformats.org/drawingml/2006/chartDrawing">
    <cdr:from>
      <cdr:x>0.76471</cdr:x>
      <cdr:y>0.01949</cdr:y>
    </cdr:from>
    <cdr:to>
      <cdr:x>0.88235</cdr:x>
      <cdr:y>0.12596</cdr:y>
    </cdr:to>
    <cdr:sp macro="" textlink="">
      <cdr:nvSpPr>
        <cdr:cNvPr id="11" name="Line Callout 1 10"/>
        <cdr:cNvSpPr/>
      </cdr:nvSpPr>
      <cdr:spPr bwMode="auto">
        <a:xfrm xmlns:a="http://schemas.openxmlformats.org/drawingml/2006/main">
          <a:off x="5943627" y="81692"/>
          <a:ext cx="914345" cy="446216"/>
        </a:xfrm>
        <a:prstGeom xmlns:a="http://schemas.openxmlformats.org/drawingml/2006/main" prst="borderCallout1">
          <a:avLst>
            <a:gd name="adj1" fmla="val 41770"/>
            <a:gd name="adj2" fmla="val -333"/>
            <a:gd name="adj3" fmla="val 14620"/>
            <a:gd name="adj4" fmla="val -62416"/>
          </a:avLst>
        </a:prstGeom>
        <a:solidFill xmlns:a="http://schemas.openxmlformats.org/drawingml/2006/main">
          <a:srgbClr val="E9E9E9"/>
        </a:solidFill>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solidFill>
                <a:srgbClr val="800000"/>
              </a:solidFill>
            </a:rPr>
            <a:t>Increased by</a:t>
          </a:r>
        </a:p>
        <a:p xmlns:a="http://schemas.openxmlformats.org/drawingml/2006/main">
          <a:pPr algn="ctr"/>
          <a:r>
            <a:rPr lang="en-US" sz="1000" b="1" dirty="0" smtClean="0">
              <a:solidFill>
                <a:srgbClr val="800000"/>
              </a:solidFill>
            </a:rPr>
            <a:t>$2,970 (24%)</a:t>
          </a:r>
          <a:endParaRPr lang="en-US" sz="1000" dirty="0">
            <a:solidFill>
              <a:srgbClr val="800000"/>
            </a:solidFill>
          </a:endParaRPr>
        </a:p>
      </cdr:txBody>
    </cdr:sp>
  </cdr:relSizeAnchor>
  <cdr:relSizeAnchor xmlns:cdr="http://schemas.openxmlformats.org/drawingml/2006/chartDrawing">
    <cdr:from>
      <cdr:x>0.22549</cdr:x>
      <cdr:y>0.01949</cdr:y>
    </cdr:from>
    <cdr:to>
      <cdr:x>0.34313</cdr:x>
      <cdr:y>0.12596</cdr:y>
    </cdr:to>
    <cdr:sp macro="" textlink="">
      <cdr:nvSpPr>
        <cdr:cNvPr id="12" name="Line Callout 1 11"/>
        <cdr:cNvSpPr/>
      </cdr:nvSpPr>
      <cdr:spPr bwMode="auto">
        <a:xfrm xmlns:a="http://schemas.openxmlformats.org/drawingml/2006/main">
          <a:off x="1752600" y="81692"/>
          <a:ext cx="914345" cy="446216"/>
        </a:xfrm>
        <a:prstGeom xmlns:a="http://schemas.openxmlformats.org/drawingml/2006/main" prst="borderCallout1">
          <a:avLst>
            <a:gd name="adj1" fmla="val 48327"/>
            <a:gd name="adj2" fmla="val 101267"/>
            <a:gd name="adj3" fmla="val 21400"/>
            <a:gd name="adj4" fmla="val 152784"/>
          </a:avLst>
        </a:prstGeom>
        <a:solidFill xmlns:a="http://schemas.openxmlformats.org/drawingml/2006/main">
          <a:srgbClr val="E9E9E9"/>
        </a:solidFill>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solidFill>
                <a:srgbClr val="800000"/>
              </a:solidFill>
            </a:rPr>
            <a:t>Increased by</a:t>
          </a:r>
        </a:p>
        <a:p xmlns:a="http://schemas.openxmlformats.org/drawingml/2006/main">
          <a:pPr algn="ctr"/>
          <a:r>
            <a:rPr lang="en-US" sz="1000" b="1" dirty="0" smtClean="0">
              <a:solidFill>
                <a:srgbClr val="800000"/>
              </a:solidFill>
            </a:rPr>
            <a:t>$2,970 (24%)</a:t>
          </a:r>
          <a:endParaRPr lang="en-US" sz="1000" dirty="0">
            <a:solidFill>
              <a:srgbClr val="8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8" tIns="45714" rIns="91428" bIns="45714" rtlCol="0"/>
          <a:lstStyle>
            <a:lvl1pPr algn="r">
              <a:defRPr sz="1200"/>
            </a:lvl1pPr>
          </a:lstStyle>
          <a:p>
            <a:fld id="{804565A8-3DE8-44F3-A4DE-F362591F40A0}" type="datetimeFigureOut">
              <a:rPr lang="en-US" smtClean="0"/>
              <a:t>1/28/2013</a:t>
            </a:fld>
            <a:endParaRPr lang="en-US" dirty="0"/>
          </a:p>
        </p:txBody>
      </p:sp>
      <p:sp>
        <p:nvSpPr>
          <p:cNvPr id="4" name="Footer Placeholder 3"/>
          <p:cNvSpPr>
            <a:spLocks noGrp="1"/>
          </p:cNvSpPr>
          <p:nvPr>
            <p:ph type="ftr" sz="quarter" idx="2"/>
          </p:nvPr>
        </p:nvSpPr>
        <p:spPr>
          <a:xfrm>
            <a:off x="0" y="8829676"/>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28" tIns="45714" rIns="91428" bIns="45714"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9" tIns="46580" rIns="93159" bIns="46580" rtlCol="0"/>
          <a:lstStyle>
            <a:lvl1pPr algn="r">
              <a:defRPr sz="1200"/>
            </a:lvl1pPr>
          </a:lstStyle>
          <a:p>
            <a:fld id="{4CDD882B-35E3-4969-96BF-736AA9A0CBFD}" type="datetimeFigureOut">
              <a:rPr lang="en-US" smtClean="0"/>
              <a:t>1/28/2013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1</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19</a:t>
            </a:fld>
            <a:endParaRPr lang="en-US" dirty="0"/>
          </a:p>
        </p:txBody>
      </p:sp>
    </p:spTree>
    <p:extLst>
      <p:ext uri="{BB962C8B-B14F-4D97-AF65-F5344CB8AC3E}">
        <p14:creationId xmlns:p14="http://schemas.microsoft.com/office/powerpoint/2010/main" val="323746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20</a:t>
            </a:fld>
            <a:endParaRPr lang="en-US" dirty="0"/>
          </a:p>
        </p:txBody>
      </p:sp>
    </p:spTree>
    <p:extLst>
      <p:ext uri="{BB962C8B-B14F-4D97-AF65-F5344CB8AC3E}">
        <p14:creationId xmlns:p14="http://schemas.microsoft.com/office/powerpoint/2010/main" val="3875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22</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23</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24</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25</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28</a:t>
            </a:fld>
            <a:endParaRPr lang="en-US" dirty="0"/>
          </a:p>
        </p:txBody>
      </p:sp>
    </p:spTree>
    <p:extLst>
      <p:ext uri="{BB962C8B-B14F-4D97-AF65-F5344CB8AC3E}">
        <p14:creationId xmlns:p14="http://schemas.microsoft.com/office/powerpoint/2010/main" val="2569180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pPr>
              <a:defRPr/>
            </a:pPr>
            <a:fld id="{A5210E0A-DD31-4AFC-8E25-F7AA333F8A79}" type="slidenum">
              <a:rPr lang="en-US" smtClean="0"/>
              <a:pPr>
                <a:defRPr/>
              </a:pPr>
              <a:t>33</a:t>
            </a:fld>
            <a:endParaRPr lang="en-US" dirty="0"/>
          </a:p>
        </p:txBody>
      </p:sp>
    </p:spTree>
    <p:extLst>
      <p:ext uri="{BB962C8B-B14F-4D97-AF65-F5344CB8AC3E}">
        <p14:creationId xmlns:p14="http://schemas.microsoft.com/office/powerpoint/2010/main" val="415890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D9F75-EFB3-4726-AD23-79F4ECFE530C}" type="slidenum">
              <a:rPr lang="en-US" smtClean="0"/>
              <a:t>34</a:t>
            </a:fld>
            <a:endParaRPr lang="en-US" dirty="0"/>
          </a:p>
        </p:txBody>
      </p:sp>
    </p:spTree>
    <p:extLst>
      <p:ext uri="{BB962C8B-B14F-4D97-AF65-F5344CB8AC3E}">
        <p14:creationId xmlns:p14="http://schemas.microsoft.com/office/powerpoint/2010/main" val="1772843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210E0A-DD31-4AFC-8E25-F7AA333F8A79}" type="slidenum">
              <a:rPr lang="en-US" smtClean="0"/>
              <a:pPr>
                <a:defRPr/>
              </a:pPr>
              <a:t>36</a:t>
            </a:fld>
            <a:endParaRPr lang="en-US" dirty="0"/>
          </a:p>
        </p:txBody>
      </p:sp>
    </p:spTree>
    <p:extLst>
      <p:ext uri="{BB962C8B-B14F-4D97-AF65-F5344CB8AC3E}">
        <p14:creationId xmlns:p14="http://schemas.microsoft.com/office/powerpoint/2010/main" val="274912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a:t>
            </a:fld>
            <a:endParaRPr lang="en-US" dirty="0"/>
          </a:p>
        </p:txBody>
      </p:sp>
    </p:spTree>
    <p:extLst>
      <p:ext uri="{BB962C8B-B14F-4D97-AF65-F5344CB8AC3E}">
        <p14:creationId xmlns:p14="http://schemas.microsoft.com/office/powerpoint/2010/main" val="1756645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D9F75-EFB3-4726-AD23-79F4ECFE530C}" type="slidenum">
              <a:rPr lang="en-US" smtClean="0"/>
              <a:t>37</a:t>
            </a:fld>
            <a:endParaRPr lang="en-US" dirty="0"/>
          </a:p>
        </p:txBody>
      </p:sp>
    </p:spTree>
    <p:extLst>
      <p:ext uri="{BB962C8B-B14F-4D97-AF65-F5344CB8AC3E}">
        <p14:creationId xmlns:p14="http://schemas.microsoft.com/office/powerpoint/2010/main" val="2364847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D9F75-EFB3-4726-AD23-79F4ECFE530C}" type="slidenum">
              <a:rPr lang="en-US" smtClean="0"/>
              <a:t>38</a:t>
            </a:fld>
            <a:endParaRPr lang="en-US" dirty="0"/>
          </a:p>
        </p:txBody>
      </p:sp>
    </p:spTree>
    <p:extLst>
      <p:ext uri="{BB962C8B-B14F-4D97-AF65-F5344CB8AC3E}">
        <p14:creationId xmlns:p14="http://schemas.microsoft.com/office/powerpoint/2010/main" val="2364847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fontAlgn="base">
              <a:spcBef>
                <a:spcPct val="0"/>
              </a:spcBef>
              <a:spcAft>
                <a:spcPct val="0"/>
              </a:spcAft>
              <a:defRPr>
                <a:solidFill>
                  <a:schemeClr val="tx1"/>
                </a:solidFill>
                <a:latin typeface="Helvetica" pitchFamily="34" charset="0"/>
              </a:defRPr>
            </a:lvl6pPr>
            <a:lvl7pPr marL="2971800" indent="-228600" fontAlgn="base">
              <a:spcBef>
                <a:spcPct val="0"/>
              </a:spcBef>
              <a:spcAft>
                <a:spcPct val="0"/>
              </a:spcAft>
              <a:defRPr>
                <a:solidFill>
                  <a:schemeClr val="tx1"/>
                </a:solidFill>
                <a:latin typeface="Helvetica" pitchFamily="34" charset="0"/>
              </a:defRPr>
            </a:lvl7pPr>
            <a:lvl8pPr marL="3429000" indent="-228600" fontAlgn="base">
              <a:spcBef>
                <a:spcPct val="0"/>
              </a:spcBef>
              <a:spcAft>
                <a:spcPct val="0"/>
              </a:spcAft>
              <a:defRPr>
                <a:solidFill>
                  <a:schemeClr val="tx1"/>
                </a:solidFill>
                <a:latin typeface="Helvetica" pitchFamily="34" charset="0"/>
              </a:defRPr>
            </a:lvl8pPr>
            <a:lvl9pPr marL="3886200" indent="-228600" fontAlgn="base">
              <a:spcBef>
                <a:spcPct val="0"/>
              </a:spcBef>
              <a:spcAft>
                <a:spcPct val="0"/>
              </a:spcAft>
              <a:defRPr>
                <a:solidFill>
                  <a:schemeClr val="tx1"/>
                </a:solidFill>
                <a:latin typeface="Helvetica" pitchFamily="34" charset="0"/>
              </a:defRPr>
            </a:lvl9pPr>
          </a:lstStyle>
          <a:p>
            <a:fld id="{9F2BA163-CAC0-4650-A946-89119DECF87C}" type="slidenum">
              <a:rPr lang="en-US">
                <a:solidFill>
                  <a:prstClr val="black"/>
                </a:solidFill>
                <a:latin typeface="Calibri" pitchFamily="34" charset="0"/>
              </a:rPr>
              <a:pPr/>
              <a:t>42</a:t>
            </a:fld>
            <a:endParaRPr lang="en-US" dirty="0">
              <a:solidFill>
                <a:prstClr val="black"/>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43</a:t>
            </a:fld>
            <a:endParaRPr lang="en-US" dirty="0"/>
          </a:p>
        </p:txBody>
      </p:sp>
    </p:spTree>
    <p:extLst>
      <p:ext uri="{BB962C8B-B14F-4D97-AF65-F5344CB8AC3E}">
        <p14:creationId xmlns:p14="http://schemas.microsoft.com/office/powerpoint/2010/main" val="3742529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44</a:t>
            </a:fld>
            <a:endParaRPr lang="en-US" dirty="0"/>
          </a:p>
        </p:txBody>
      </p:sp>
    </p:spTree>
    <p:extLst>
      <p:ext uri="{BB962C8B-B14F-4D97-AF65-F5344CB8AC3E}">
        <p14:creationId xmlns:p14="http://schemas.microsoft.com/office/powerpoint/2010/main" val="271004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46</a:t>
            </a:fld>
            <a:endParaRPr lang="en-US" dirty="0"/>
          </a:p>
        </p:txBody>
      </p:sp>
    </p:spTree>
    <p:extLst>
      <p:ext uri="{BB962C8B-B14F-4D97-AF65-F5344CB8AC3E}">
        <p14:creationId xmlns:p14="http://schemas.microsoft.com/office/powerpoint/2010/main" val="809978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47</a:t>
            </a:fld>
            <a:endParaRPr lang="en-US" dirty="0"/>
          </a:p>
        </p:txBody>
      </p:sp>
    </p:spTree>
    <p:extLst>
      <p:ext uri="{BB962C8B-B14F-4D97-AF65-F5344CB8AC3E}">
        <p14:creationId xmlns:p14="http://schemas.microsoft.com/office/powerpoint/2010/main" val="328982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6</a:t>
            </a:fld>
            <a:endParaRPr lang="en-US" dirty="0"/>
          </a:p>
        </p:txBody>
      </p:sp>
    </p:spTree>
    <p:extLst>
      <p:ext uri="{BB962C8B-B14F-4D97-AF65-F5344CB8AC3E}">
        <p14:creationId xmlns:p14="http://schemas.microsoft.com/office/powerpoint/2010/main" val="109034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9</a:t>
            </a:fld>
            <a:endParaRPr lang="en-US" dirty="0"/>
          </a:p>
        </p:txBody>
      </p:sp>
    </p:spTree>
    <p:extLst>
      <p:ext uri="{BB962C8B-B14F-4D97-AF65-F5344CB8AC3E}">
        <p14:creationId xmlns:p14="http://schemas.microsoft.com/office/powerpoint/2010/main" val="41897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10</a:t>
            </a:fld>
            <a:endParaRPr lang="en-US" dirty="0"/>
          </a:p>
        </p:txBody>
      </p:sp>
    </p:spTree>
    <p:extLst>
      <p:ext uri="{BB962C8B-B14F-4D97-AF65-F5344CB8AC3E}">
        <p14:creationId xmlns:p14="http://schemas.microsoft.com/office/powerpoint/2010/main" val="322644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13</a:t>
            </a:fld>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t>16</a:t>
            </a:fld>
            <a:endParaRPr lang="en-US" dirty="0"/>
          </a:p>
        </p:txBody>
      </p:sp>
    </p:spTree>
    <p:extLst>
      <p:ext uri="{BB962C8B-B14F-4D97-AF65-F5344CB8AC3E}">
        <p14:creationId xmlns:p14="http://schemas.microsoft.com/office/powerpoint/2010/main" val="3416329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17</a:t>
            </a:fld>
            <a:endParaRPr lang="en-US" dirty="0"/>
          </a:p>
        </p:txBody>
      </p:sp>
    </p:spTree>
    <p:extLst>
      <p:ext uri="{BB962C8B-B14F-4D97-AF65-F5344CB8AC3E}">
        <p14:creationId xmlns:p14="http://schemas.microsoft.com/office/powerpoint/2010/main" val="166718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18</a:t>
            </a:fld>
            <a:endParaRPr lang="en-US" dirty="0"/>
          </a:p>
        </p:txBody>
      </p:sp>
    </p:spTree>
    <p:extLst>
      <p:ext uri="{BB962C8B-B14F-4D97-AF65-F5344CB8AC3E}">
        <p14:creationId xmlns:p14="http://schemas.microsoft.com/office/powerpoint/2010/main" val="163286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p:txBody>
          <a:bodyPr/>
          <a:lstStyle>
            <a:lvl1pPr>
              <a:defRPr smtClean="0"/>
            </a:lvl1pPr>
          </a:lstStyle>
          <a:p>
            <a:pPr>
              <a:defRPr/>
            </a:pPr>
            <a:fld id="{3F5FB87A-04A2-45EB-84AB-9680FC68EE4A}" type="datetime1">
              <a:rPr lang="en-US" smtClean="0">
                <a:solidFill>
                  <a:prstClr val="black"/>
                </a:solidFill>
              </a:rPr>
              <a:t>1/28/2013</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p:txBody>
          <a:bodyPr/>
          <a:lstStyle>
            <a:lvl1pPr>
              <a:defRPr sz="1200" smtClean="0"/>
            </a:lvl1pPr>
          </a:lstStyle>
          <a:p>
            <a:pPr>
              <a:defRPr/>
            </a:pPr>
            <a:fld id="{D811F31F-B81F-4B55-A1FC-51083BA4204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125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F80648E-1AE0-4A03-9786-396C2DB8173C}" type="datetime1">
              <a:rPr lang="en-US" smtClean="0">
                <a:solidFill>
                  <a:prstClr val="black"/>
                </a:solidFill>
              </a:rPr>
              <a:t>1/28/2013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5437F-687A-4766-AA2D-D640EED6D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701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4C04AC8E-9481-4767-A770-D403BDAE7B9F}" type="datetime1">
              <a:rPr lang="en-US" smtClean="0">
                <a:solidFill>
                  <a:prstClr val="black"/>
                </a:solidFill>
              </a:rPr>
              <a:t>1/28/2013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F98C2-0B2C-4C8B-9550-E367A57AA1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967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C6AB4740-16F5-4E57-A447-AD2AC5593365}" type="datetime1">
              <a:rPr lang="en-US"/>
              <a:pPr>
                <a:defRPr/>
              </a:pPr>
              <a:t>1/28/2013</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37332070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B1EB693-8542-45A3-B521-B55E9D366C76}" type="datetime1">
              <a:rPr lang="en-US"/>
              <a:pPr>
                <a:defRPr/>
              </a:pPr>
              <a:t>1/28/2013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14344095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CBC53FB-173B-421A-A36B-2CD98118FFB3}" type="datetime1">
              <a:rPr lang="en-US"/>
              <a:pPr>
                <a:defRPr/>
              </a:pPr>
              <a:t>1/28/2013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33422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DB8D82F-A18F-417E-BB4E-254A868A29F8}" type="datetime1">
              <a:rPr lang="en-US"/>
              <a:pPr>
                <a:defRPr/>
              </a:pPr>
              <a:t>1/28/2013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32494722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9F90DFF-0711-4F15-9DC5-4A0DC8038668}" type="datetime1">
              <a:rPr lang="en-US"/>
              <a:pPr>
                <a:defRPr/>
              </a:pPr>
              <a:t>1/28/2013</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131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4E8A2D83-DC41-46E6-A5E3-939D506F1195}" type="datetime1">
              <a:rPr lang="en-US"/>
              <a:pPr>
                <a:defRPr/>
              </a:pPr>
              <a:t>1/28/2013</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4203172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AAD10CB0-DA80-4B0A-BDC8-5CD50CEB5C51}" type="datetime1">
              <a:rPr lang="en-US"/>
              <a:pPr>
                <a:defRPr/>
              </a:pPr>
              <a:t>1/28/2013</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2261256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19711A9-6818-4487-9301-9B13F6C5AFA7}" type="datetime1">
              <a:rPr lang="en-US"/>
              <a:pPr>
                <a:defRPr/>
              </a:pPr>
              <a:t>1/28/2013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1867425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77C95DF-C217-422F-AC3F-8DA0B58A9C57}" type="datetime1">
              <a:rPr lang="en-US" smtClean="0">
                <a:solidFill>
                  <a:prstClr val="black"/>
                </a:solidFill>
              </a:rPr>
              <a:t>1/28/2013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D8556-608C-4ABA-8052-2B1073A298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51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F855B46-C6BC-428A-8E95-A86434598F48}" type="datetime1">
              <a:rPr lang="en-US"/>
              <a:pPr>
                <a:defRPr/>
              </a:pPr>
              <a:t>1/28/2013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13745416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511B3EC-D7E8-42BB-9C51-1C33CCA732CD}" type="datetime1">
              <a:rPr lang="en-US"/>
              <a:pPr>
                <a:defRPr/>
              </a:pPr>
              <a:t>1/28/2013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0244705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752C291-0DAD-4EA8-9CE4-D7144C4991C2}" type="datetime1">
              <a:rPr lang="en-US"/>
              <a:pPr>
                <a:defRPr/>
              </a:pPr>
              <a:t>1/28/2013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3941167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4D47868D-BF1E-45D0-AD76-B0F0E944FE55}" type="datetime1">
              <a:rPr lang="en-US"/>
              <a:pPr>
                <a:defRPr/>
              </a:pPr>
              <a:t>1/28/2013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4285828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0D563CE1-A7B7-4EDA-91CA-82F7C652D855}" type="datetime1">
              <a:rPr lang="en-US">
                <a:solidFill>
                  <a:srgbClr val="273C56"/>
                </a:solidFill>
              </a:rPr>
              <a:pPr/>
              <a:t>1/28/2013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8228728"/>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7EF2-3B18-4677-91BE-478251FA3323}" type="datetime1">
              <a:rPr lang="en-US">
                <a:solidFill>
                  <a:srgbClr val="273C56"/>
                </a:solidFill>
              </a:rPr>
              <a:pPr/>
              <a:t>1/28/2013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44947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17D753-6385-478A-A4D7-1AC9312690E0}" type="datetime1">
              <a:rPr lang="en-US">
                <a:solidFill>
                  <a:srgbClr val="273C56"/>
                </a:solidFill>
              </a:rPr>
              <a:pPr/>
              <a:t>1/28/2013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7999381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20BB94-7053-4B8D-941C-B62B62000EE7}" type="datetime1">
              <a:rPr lang="en-US">
                <a:solidFill>
                  <a:srgbClr val="273C56"/>
                </a:solidFill>
              </a:rPr>
              <a:pPr/>
              <a:t>1/28/2013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151114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F80F8F-9045-4043-BF4D-DA15BFE225EF}" type="datetime1">
              <a:rPr lang="en-US">
                <a:solidFill>
                  <a:srgbClr val="273C56"/>
                </a:solidFill>
              </a:rPr>
              <a:pPr/>
              <a:t>1/28/2013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7067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86DFDC-4AAA-4213-920D-C2D7258C99AE}" type="datetime1">
              <a:rPr lang="en-US">
                <a:solidFill>
                  <a:srgbClr val="273C56"/>
                </a:solidFill>
              </a:rPr>
              <a:pPr/>
              <a:t>1/28/2013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070100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546571E-00E0-413F-860D-C32A80D6EFC8}" type="datetime1">
              <a:rPr lang="en-US" smtClean="0">
                <a:solidFill>
                  <a:prstClr val="black"/>
                </a:solidFill>
              </a:rPr>
              <a:t>1/28/2013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1571C-7450-4178-B38E-FB18106BE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995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F5640E-31E1-4652-B76E-902D25697639}" type="datetime1">
              <a:rPr lang="en-US">
                <a:solidFill>
                  <a:srgbClr val="273C56"/>
                </a:solidFill>
              </a:rPr>
              <a:pPr/>
              <a:t>1/28/2013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82617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2B12AB-9C0E-47AC-8B67-42783DB572DB}" type="datetime1">
              <a:rPr lang="en-US">
                <a:solidFill>
                  <a:srgbClr val="273C56"/>
                </a:solidFill>
              </a:rPr>
              <a:pPr/>
              <a:t>1/28/2013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59659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4C2C02-A026-4BF4-8955-965DBAEA25AF}" type="datetime1">
              <a:rPr lang="en-US">
                <a:solidFill>
                  <a:srgbClr val="273C56"/>
                </a:solidFill>
              </a:rPr>
              <a:pPr/>
              <a:t>1/28/2013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81665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FC03-459A-4250-BE25-CFDC5A050347}" type="datetime1">
              <a:rPr lang="en-US">
                <a:solidFill>
                  <a:srgbClr val="273C56"/>
                </a:solidFill>
              </a:rPr>
              <a:pPr/>
              <a:t>1/28/2013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53518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DBC640-EA8E-4F3F-932C-C11121EDC2BD}" type="datetime1">
              <a:rPr lang="en-US">
                <a:solidFill>
                  <a:srgbClr val="273C56"/>
                </a:solidFill>
              </a:rPr>
              <a:pPr/>
              <a:t>1/28/2013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48460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7203F23B-ABDC-4085-BA8E-8CBF09C0BBBD}" type="datetime1">
              <a:rPr lang="en-US">
                <a:solidFill>
                  <a:srgbClr val="273C56"/>
                </a:solidFill>
              </a:rPr>
              <a:pPr/>
              <a:t>1/28/2013</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50035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10828CCD-B6E9-46C2-8E5A-B4C57EE16112}" type="datetime1">
              <a:rPr lang="en-US" smtClean="0">
                <a:solidFill>
                  <a:prstClr val="black"/>
                </a:solidFill>
              </a:rPr>
              <a:t>1/28/2013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6E48E6-1B7E-408D-AE2D-E40BA52E70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45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9B93D222-B137-4D01-9F5D-C18AD8433DA5}" type="datetime1">
              <a:rPr lang="en-US" smtClean="0">
                <a:solidFill>
                  <a:prstClr val="black"/>
                </a:solidFill>
              </a:rPr>
              <a:t>1/28/2013</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7F36F-D837-4196-B6A9-A1C1FFD65C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77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D1E66294-1BA1-445D-8DF9-379E3F394F86}" type="datetime1">
              <a:rPr lang="en-US" smtClean="0">
                <a:solidFill>
                  <a:prstClr val="black"/>
                </a:solidFill>
              </a:rPr>
              <a:t>1/28/2013</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5FC00-4A26-4CAE-B713-3E52DCA77F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794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A60E86-75A5-41CF-AF9C-2977C268641D}" type="datetime1">
              <a:rPr lang="en-US" smtClean="0">
                <a:solidFill>
                  <a:prstClr val="black"/>
                </a:solidFill>
              </a:rPr>
              <a:t>1/28/2013</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388370-B8B9-4502-B114-A9D84E2C4C4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09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6C47E0-2216-4DD5-99F4-A4F188B2216A}" type="datetime1">
              <a:rPr lang="en-US" smtClean="0">
                <a:solidFill>
                  <a:prstClr val="black"/>
                </a:solidFill>
              </a:rPr>
              <a:t>1/28/2013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018BD-A453-4B4B-B8DE-F07B0A8E72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920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35D3E7-A4F6-41BF-B6F6-6A2F6B7422D8}" type="datetime1">
              <a:rPr lang="en-US" smtClean="0">
                <a:solidFill>
                  <a:prstClr val="black"/>
                </a:solidFill>
              </a:rPr>
              <a:t>1/28/2013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F674D0-A25E-4FF3-A4EF-17C617377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826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74A6434B-F23A-4B33-8AC3-94DDEB5CA9EA}" type="datetime1">
              <a:rPr lang="en-US" smtClean="0">
                <a:solidFill>
                  <a:prstClr val="black"/>
                </a:solidFill>
                <a:latin typeface="Arial" charset="0"/>
              </a:rPr>
              <a:t>1/28/2013</a:t>
            </a:fld>
            <a:endParaRPr lang="en-US" dirty="0">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AD5B57A-174B-473B-A537-7AEE02479D50}"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231333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Georgia" pitchFamily="18" charset="0"/>
        </a:defRPr>
      </a:lvl2pPr>
      <a:lvl3pPr algn="ctr" rtl="0" eaLnBrk="1" fontAlgn="base" hangingPunct="1">
        <a:spcBef>
          <a:spcPct val="0"/>
        </a:spcBef>
        <a:spcAft>
          <a:spcPct val="0"/>
        </a:spcAft>
        <a:defRPr sz="3800">
          <a:solidFill>
            <a:schemeClr val="tx2"/>
          </a:solidFill>
          <a:latin typeface="Georgia" pitchFamily="18" charset="0"/>
        </a:defRPr>
      </a:lvl3pPr>
      <a:lvl4pPr algn="ctr" rtl="0" eaLnBrk="1" fontAlgn="base" hangingPunct="1">
        <a:spcBef>
          <a:spcPct val="0"/>
        </a:spcBef>
        <a:spcAft>
          <a:spcPct val="0"/>
        </a:spcAft>
        <a:defRPr sz="3800">
          <a:solidFill>
            <a:schemeClr val="tx2"/>
          </a:solidFill>
          <a:latin typeface="Georgia" pitchFamily="18" charset="0"/>
        </a:defRPr>
      </a:lvl4pPr>
      <a:lvl5pPr algn="ctr" rtl="0" eaLnBrk="1" fontAlgn="base" hangingPunct="1">
        <a:spcBef>
          <a:spcPct val="0"/>
        </a:spcBef>
        <a:spcAft>
          <a:spcPct val="0"/>
        </a:spcAft>
        <a:defRPr sz="3800">
          <a:solidFill>
            <a:schemeClr val="tx2"/>
          </a:solidFill>
          <a:latin typeface="Georg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99307218-4514-4BA7-82E7-6ADDF7EB2C79}" type="datetime1">
              <a:rPr lang="en-US"/>
              <a:pPr fontAlgn="base">
                <a:spcBef>
                  <a:spcPct val="0"/>
                </a:spcBef>
                <a:spcAft>
                  <a:spcPct val="0"/>
                </a:spcAft>
                <a:defRPr/>
              </a:pPr>
              <a:t>1/28/2013</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818314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3AA1AEC5-901C-495B-A072-7EAC42B0A7ED}" type="datetime1">
              <a:rPr lang="en-US">
                <a:solidFill>
                  <a:srgbClr val="273C56"/>
                </a:solidFill>
                <a:cs typeface="Arial" charset="0"/>
              </a:rPr>
              <a:pPr fontAlgn="base">
                <a:spcBef>
                  <a:spcPct val="0"/>
                </a:spcBef>
                <a:spcAft>
                  <a:spcPct val="0"/>
                </a:spcAft>
              </a:pPr>
              <a:t>1/28/2013</a:t>
            </a:fld>
            <a:endParaRPr lang="en-US" dirty="0">
              <a:solidFill>
                <a:srgbClr val="273C56"/>
              </a:solidFill>
              <a:cs typeface="Arial" charset="0"/>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cs typeface="Arial" charset="0"/>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cs typeface="Arial" charset="0"/>
              </a:rPr>
              <a:pPr fontAlgn="base">
                <a:spcBef>
                  <a:spcPct val="0"/>
                </a:spcBef>
                <a:spcAft>
                  <a:spcPct val="0"/>
                </a:spcAft>
              </a:pPr>
              <a:t>‹#›</a:t>
            </a:fld>
            <a:endParaRPr lang="en-US" dirty="0">
              <a:solidFill>
                <a:srgbClr val="273C56"/>
              </a:solidFill>
              <a:cs typeface="Arial" charset="0"/>
            </a:endParaRPr>
          </a:p>
        </p:txBody>
      </p:sp>
    </p:spTree>
    <p:extLst>
      <p:ext uri="{BB962C8B-B14F-4D97-AF65-F5344CB8AC3E}">
        <p14:creationId xmlns:p14="http://schemas.microsoft.com/office/powerpoint/2010/main" val="40623798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ransition/>
  <p:timing>
    <p:tnLst>
      <p:par>
        <p:cTn id="1" dur="indefinite" restart="never" nodeType="tmRoot"/>
      </p:par>
    </p:tnLst>
  </p:timing>
  <p:hf hdr="0" ft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237653" y="1447800"/>
            <a:ext cx="8915400" cy="1295400"/>
          </a:xfrm>
        </p:spPr>
        <p:txBody>
          <a:bodyPr/>
          <a:lstStyle/>
          <a:p>
            <a:r>
              <a:rPr lang="en-US" sz="4800" b="1" dirty="0" smtClean="0"/>
              <a:t>The America Invents Act:  Approaching the Finish Line</a:t>
            </a:r>
            <a:br>
              <a:rPr lang="en-US" sz="4800" b="1" dirty="0" smtClean="0"/>
            </a:br>
            <a:r>
              <a:rPr lang="en-US" sz="2800" b="1" dirty="0" smtClean="0"/>
              <a:t>January 29, 2013</a:t>
            </a:r>
            <a:endParaRPr lang="en-US" sz="2800" b="1" dirty="0"/>
          </a:p>
        </p:txBody>
      </p:sp>
      <p:graphicFrame>
        <p:nvGraphicFramePr>
          <p:cNvPr id="2" name="Table 1"/>
          <p:cNvGraphicFramePr>
            <a:graphicFrameLocks noGrp="1"/>
          </p:cNvGraphicFramePr>
          <p:nvPr>
            <p:extLst>
              <p:ext uri="{D42A27DB-BD31-4B8C-83A1-F6EECF244321}">
                <p14:modId xmlns:p14="http://schemas.microsoft.com/office/powerpoint/2010/main" val="2870846072"/>
              </p:ext>
            </p:extLst>
          </p:nvPr>
        </p:nvGraphicFramePr>
        <p:xfrm>
          <a:off x="2712267" y="3810000"/>
          <a:ext cx="3150704" cy="1727200"/>
        </p:xfrm>
        <a:graphic>
          <a:graphicData uri="http://schemas.openxmlformats.org/drawingml/2006/table">
            <a:tbl>
              <a:tblPr firstRow="1" bandRow="1">
                <a:tableStyleId>{2D5ABB26-0587-4C30-8999-92F81FD0307C}</a:tableStyleId>
              </a:tblPr>
              <a:tblGrid>
                <a:gridCol w="3150704"/>
              </a:tblGrid>
              <a:tr h="381000">
                <a:tc>
                  <a:txBody>
                    <a:bodyPr/>
                    <a:lstStyle/>
                    <a:p>
                      <a:r>
                        <a:rPr lang="en-US" sz="1600" b="1" dirty="0" smtClean="0">
                          <a:solidFill>
                            <a:schemeClr val="tx2"/>
                          </a:solidFill>
                        </a:rPr>
                        <a:t>Janet</a:t>
                      </a:r>
                      <a:r>
                        <a:rPr lang="en-US" sz="1600" b="1" baseline="0" dirty="0" smtClean="0">
                          <a:solidFill>
                            <a:schemeClr val="tx2"/>
                          </a:solidFill>
                        </a:rPr>
                        <a:t> Gongola</a:t>
                      </a:r>
                      <a:endParaRPr lang="en-US" sz="1600" b="1" dirty="0">
                        <a:solidFill>
                          <a:schemeClr val="tx2"/>
                        </a:solidFill>
                      </a:endParaRPr>
                    </a:p>
                  </a:txBody>
                  <a:tcPr/>
                </a:tc>
              </a:tr>
              <a:tr h="381000">
                <a:tc>
                  <a:txBody>
                    <a:bodyPr/>
                    <a:lstStyle/>
                    <a:p>
                      <a:r>
                        <a:rPr lang="en-US" sz="1600" b="1" dirty="0" smtClean="0">
                          <a:solidFill>
                            <a:schemeClr val="tx2"/>
                          </a:solidFill>
                        </a:rPr>
                        <a:t>Patent Reform</a:t>
                      </a:r>
                      <a:r>
                        <a:rPr lang="en-US" sz="1600" b="1" baseline="0" dirty="0" smtClean="0">
                          <a:solidFill>
                            <a:schemeClr val="tx2"/>
                          </a:solidFill>
                        </a:rPr>
                        <a:t> Coordinator</a:t>
                      </a:r>
                      <a:endParaRPr lang="en-US" sz="1600" b="1" dirty="0">
                        <a:solidFill>
                          <a:schemeClr val="tx2"/>
                        </a:solidFill>
                      </a:endParaRPr>
                    </a:p>
                  </a:txBody>
                  <a:tcPr/>
                </a:tc>
              </a:tr>
              <a:tr h="381000">
                <a:tc>
                  <a:txBody>
                    <a:bodyPr/>
                    <a:lstStyle/>
                    <a:p>
                      <a:r>
                        <a:rPr lang="en-US" sz="1600" b="1" dirty="0" smtClean="0">
                          <a:solidFill>
                            <a:schemeClr val="tx2"/>
                          </a:solidFill>
                        </a:rPr>
                        <a:t>Janet.Gongola@uspto.gov</a:t>
                      </a:r>
                      <a:endParaRPr lang="en-US" sz="1600" b="1" dirty="0">
                        <a:solidFill>
                          <a:schemeClr val="tx2"/>
                        </a:solidFill>
                      </a:endParaRPr>
                    </a:p>
                  </a:txBody>
                  <a:tcPr/>
                </a:tc>
              </a:tr>
              <a:tr h="584200">
                <a:tc>
                  <a:txBody>
                    <a:bodyPr/>
                    <a:lstStyle/>
                    <a:p>
                      <a:r>
                        <a:rPr lang="en-US" sz="1600" b="1" dirty="0" smtClean="0">
                          <a:solidFill>
                            <a:schemeClr val="tx2"/>
                          </a:solidFill>
                        </a:rPr>
                        <a:t>Direct</a:t>
                      </a:r>
                      <a:r>
                        <a:rPr lang="en-US" sz="1600" b="1" baseline="0" dirty="0" smtClean="0">
                          <a:solidFill>
                            <a:schemeClr val="tx2"/>
                          </a:solidFill>
                        </a:rPr>
                        <a:t> dial:  517-272-8734</a:t>
                      </a:r>
                      <a:endParaRPr lang="en-US" sz="1600" b="1" dirty="0">
                        <a:solidFill>
                          <a:schemeClr val="tx2"/>
                        </a:solidFill>
                      </a:endParaRPr>
                    </a:p>
                  </a:txBody>
                  <a:tcPr/>
                </a:tc>
              </a:tr>
            </a:tbl>
          </a:graphicData>
        </a:graphic>
      </p:graphicFrame>
    </p:spTree>
    <p:extLst>
      <p:ext uri="{BB962C8B-B14F-4D97-AF65-F5344CB8AC3E}">
        <p14:creationId xmlns:p14="http://schemas.microsoft.com/office/powerpoint/2010/main" val="489606164"/>
      </p:ext>
    </p:extLst>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2800" b="1" dirty="0">
                <a:solidFill>
                  <a:schemeClr val="bg1"/>
                </a:solidFill>
              </a:rPr>
              <a:t>35 U.S.C. 102(b)(1)(B</a:t>
            </a:r>
            <a:r>
              <a:rPr lang="en-US" sz="2800" b="1" dirty="0" smtClean="0">
                <a:solidFill>
                  <a:schemeClr val="bg1"/>
                </a:solidFill>
              </a:rPr>
              <a:t>):  Grace Period Intervening Disclosure Exception</a:t>
            </a:r>
            <a:endParaRPr lang="en-US" sz="2800" b="1" dirty="0">
              <a:solidFill>
                <a:schemeClr val="bg1"/>
              </a:solidFill>
            </a:endParaRPr>
          </a:p>
        </p:txBody>
      </p:sp>
      <p:sp>
        <p:nvSpPr>
          <p:cNvPr id="3" name="Content Placeholder 2"/>
          <p:cNvSpPr>
            <a:spLocks noGrp="1"/>
          </p:cNvSpPr>
          <p:nvPr>
            <p:ph idx="1"/>
          </p:nvPr>
        </p:nvSpPr>
        <p:spPr>
          <a:xfrm>
            <a:off x="381000" y="1600200"/>
            <a:ext cx="8610600" cy="4525963"/>
          </a:xfrm>
        </p:spPr>
        <p:txBody>
          <a:bodyPr/>
          <a:lstStyle/>
          <a:p>
            <a:r>
              <a:rPr lang="en-US" sz="2200" dirty="0" smtClean="0">
                <a:latin typeface="Georgia" pitchFamily="18" charset="0"/>
              </a:rPr>
              <a:t>Second exception </a:t>
            </a:r>
            <a:r>
              <a:rPr lang="en-US" sz="2200" dirty="0">
                <a:latin typeface="Georgia" pitchFamily="18" charset="0"/>
              </a:rPr>
              <a:t>for prior art under 35 U.S.C. 102(a)(1) found in 35 U.S.C. 102(b)(1</a:t>
            </a:r>
            <a:r>
              <a:rPr lang="en-US" sz="2200" dirty="0" smtClean="0">
                <a:latin typeface="Georgia" pitchFamily="18" charset="0"/>
              </a:rPr>
              <a:t>)(B) </a:t>
            </a:r>
            <a:endParaRPr lang="en-US" sz="2200" dirty="0">
              <a:latin typeface="Georgia" pitchFamily="18" charset="0"/>
            </a:endParaRPr>
          </a:p>
          <a:p>
            <a:pPr marL="0" indent="0">
              <a:buNone/>
            </a:pPr>
            <a:endParaRPr lang="en-US" sz="2200" dirty="0" smtClean="0">
              <a:latin typeface="Georgia" pitchFamily="18" charset="0"/>
            </a:endParaRPr>
          </a:p>
          <a:p>
            <a:r>
              <a:rPr lang="en-US" sz="2200" dirty="0" smtClean="0">
                <a:latin typeface="Georgia" pitchFamily="18" charset="0"/>
              </a:rPr>
              <a:t>35 </a:t>
            </a:r>
            <a:r>
              <a:rPr lang="en-US" sz="2200" dirty="0">
                <a:latin typeface="Georgia" pitchFamily="18" charset="0"/>
              </a:rPr>
              <a:t>U.S.C. 102(b)(1</a:t>
            </a:r>
            <a:r>
              <a:rPr lang="en-US" sz="2200" dirty="0" smtClean="0">
                <a:latin typeface="Georgia" pitchFamily="18" charset="0"/>
              </a:rPr>
              <a:t>)(B):  </a:t>
            </a:r>
          </a:p>
          <a:p>
            <a:pPr lvl="1"/>
            <a:r>
              <a:rPr lang="en-US" sz="2200" dirty="0" smtClean="0">
                <a:latin typeface="Georgia" pitchFamily="18" charset="0"/>
              </a:rPr>
              <a:t>A </a:t>
            </a:r>
            <a:r>
              <a:rPr lang="en-US" sz="2200" dirty="0">
                <a:latin typeface="Georgia" pitchFamily="18" charset="0"/>
              </a:rPr>
              <a:t>disclosure made </a:t>
            </a:r>
            <a:r>
              <a:rPr lang="en-US" sz="2200" dirty="0">
                <a:solidFill>
                  <a:srgbClr val="FF0000"/>
                </a:solidFill>
                <a:latin typeface="Georgia" pitchFamily="18" charset="0"/>
              </a:rPr>
              <a:t>one year or less </a:t>
            </a:r>
            <a:r>
              <a:rPr lang="en-US" sz="2200" dirty="0">
                <a:latin typeface="Georgia" pitchFamily="18" charset="0"/>
              </a:rPr>
              <a:t>before the effective filing date of the claimed invention shall not be prior art under </a:t>
            </a:r>
            <a:r>
              <a:rPr lang="en-US" sz="2200" dirty="0" smtClean="0">
                <a:latin typeface="Georgia" pitchFamily="18" charset="0"/>
              </a:rPr>
              <a:t/>
            </a:r>
            <a:br>
              <a:rPr lang="en-US" sz="2200" dirty="0" smtClean="0">
                <a:latin typeface="Georgia" pitchFamily="18" charset="0"/>
              </a:rPr>
            </a:br>
            <a:r>
              <a:rPr lang="en-US" sz="2200" dirty="0" smtClean="0">
                <a:latin typeface="Georgia" pitchFamily="18" charset="0"/>
              </a:rPr>
              <a:t>35 U.S.C. </a:t>
            </a:r>
            <a:r>
              <a:rPr lang="en-US" sz="2200" dirty="0">
                <a:latin typeface="Georgia" pitchFamily="18" charset="0"/>
              </a:rPr>
              <a:t>102(a)(1) if:</a:t>
            </a:r>
          </a:p>
          <a:p>
            <a:pPr lvl="2"/>
            <a:r>
              <a:rPr lang="en-US" sz="2200" dirty="0">
                <a:latin typeface="Georgia" pitchFamily="18" charset="0"/>
              </a:rPr>
              <a:t>The </a:t>
            </a:r>
            <a:r>
              <a:rPr lang="en-US" sz="2200" dirty="0" smtClean="0">
                <a:latin typeface="Georgia" pitchFamily="18" charset="0"/>
              </a:rPr>
              <a:t>subject matter disclosed was, before such disclosure, publicly disclosed by:</a:t>
            </a:r>
          </a:p>
          <a:p>
            <a:pPr lvl="3"/>
            <a:r>
              <a:rPr lang="en-US" sz="2200" dirty="0" smtClean="0">
                <a:latin typeface="Georgia" pitchFamily="18" charset="0"/>
              </a:rPr>
              <a:t>the </a:t>
            </a:r>
            <a:r>
              <a:rPr lang="en-US" sz="2200" dirty="0">
                <a:latin typeface="Georgia" pitchFamily="18" charset="0"/>
              </a:rPr>
              <a:t>inventor or joint </a:t>
            </a:r>
            <a:r>
              <a:rPr lang="en-US" sz="2200" dirty="0" smtClean="0">
                <a:latin typeface="Georgia" pitchFamily="18" charset="0"/>
              </a:rPr>
              <a:t>inventor; </a:t>
            </a:r>
            <a:r>
              <a:rPr lang="en-US" sz="2200" dirty="0">
                <a:latin typeface="Georgia" pitchFamily="18" charset="0"/>
              </a:rPr>
              <a:t>or </a:t>
            </a:r>
          </a:p>
          <a:p>
            <a:pPr lvl="3"/>
            <a:r>
              <a:rPr lang="en-US" sz="2200" dirty="0" smtClean="0">
                <a:latin typeface="Georgia" pitchFamily="18" charset="0"/>
              </a:rPr>
              <a:t>another </a:t>
            </a:r>
            <a:r>
              <a:rPr lang="en-US" sz="2200" dirty="0">
                <a:latin typeface="Georgia" pitchFamily="18" charset="0"/>
              </a:rPr>
              <a:t>who obtained the subject matter directly or indirectly from </a:t>
            </a:r>
            <a:r>
              <a:rPr lang="en-US" sz="2200" dirty="0" smtClean="0">
                <a:latin typeface="Georgia" pitchFamily="18" charset="0"/>
              </a:rPr>
              <a:t>the </a:t>
            </a:r>
            <a:r>
              <a:rPr lang="en-US" sz="2200" dirty="0">
                <a:latin typeface="Georgia" pitchFamily="18" charset="0"/>
              </a:rPr>
              <a:t>inventor or joint </a:t>
            </a:r>
            <a:r>
              <a:rPr lang="en-US" sz="2200" dirty="0" smtClean="0">
                <a:latin typeface="Georgia" pitchFamily="18" charset="0"/>
              </a:rPr>
              <a:t>inventor</a:t>
            </a:r>
            <a:endParaRPr lang="en-US" sz="2200" dirty="0">
              <a:latin typeface="Georgia" pitchFamily="18" charset="0"/>
            </a:endParaRPr>
          </a:p>
          <a:p>
            <a:pPr lvl="1"/>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10</a:t>
            </a:fld>
            <a:endParaRPr lang="en-US" dirty="0"/>
          </a:p>
        </p:txBody>
      </p:sp>
    </p:spTree>
    <p:extLst>
      <p:ext uri="{BB962C8B-B14F-4D97-AF65-F5344CB8AC3E}">
        <p14:creationId xmlns:p14="http://schemas.microsoft.com/office/powerpoint/2010/main" val="26047953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600" b="1" dirty="0" smtClean="0">
                <a:solidFill>
                  <a:schemeClr val="bg1"/>
                </a:solidFill>
              </a:rPr>
              <a:t>Proposed: “The Subject Matter”</a:t>
            </a:r>
            <a:endParaRPr lang="en-US" sz="3600" b="1" dirty="0">
              <a:solidFill>
                <a:schemeClr val="bg1"/>
              </a:solidFill>
            </a:endParaRPr>
          </a:p>
        </p:txBody>
      </p:sp>
      <p:sp>
        <p:nvSpPr>
          <p:cNvPr id="3" name="Content Placeholder 2"/>
          <p:cNvSpPr>
            <a:spLocks noGrp="1"/>
          </p:cNvSpPr>
          <p:nvPr>
            <p:ph idx="1"/>
          </p:nvPr>
        </p:nvSpPr>
        <p:spPr/>
        <p:txBody>
          <a:bodyPr/>
          <a:lstStyle/>
          <a:p>
            <a:r>
              <a:rPr lang="en-US" dirty="0" smtClean="0">
                <a:latin typeface="Georgia" pitchFamily="18" charset="0"/>
              </a:rPr>
              <a:t>Subject matter in the prior disclosure must be the same subject matter as the subject matter publicly disclosed by the inventor for the exception to apply</a:t>
            </a:r>
          </a:p>
          <a:p>
            <a:endParaRPr lang="en-US" dirty="0">
              <a:latin typeface="Georgia" pitchFamily="18" charset="0"/>
            </a:endParaRPr>
          </a:p>
          <a:p>
            <a:r>
              <a:rPr lang="en-US" dirty="0" smtClean="0">
                <a:latin typeface="Georgia" pitchFamily="18" charset="0"/>
              </a:rPr>
              <a:t>Mere insubstantial changes or trivial/obvious variations do not covered</a:t>
            </a:r>
            <a:endParaRPr lang="en-US"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11</a:t>
            </a:fld>
            <a:endParaRPr lang="en-US" dirty="0"/>
          </a:p>
        </p:txBody>
      </p:sp>
    </p:spTree>
    <p:extLst>
      <p:ext uri="{BB962C8B-B14F-4D97-AF65-F5344CB8AC3E}">
        <p14:creationId xmlns:p14="http://schemas.microsoft.com/office/powerpoint/2010/main" val="30100488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2800" b="1" dirty="0"/>
              <a:t>35 U.S.C. </a:t>
            </a:r>
            <a:r>
              <a:rPr lang="en-US" sz="2800" b="1" dirty="0" smtClean="0"/>
              <a:t>102 (a)(1) &amp; (b)(1): Shorthand</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4649331"/>
              </p:ext>
            </p:extLst>
          </p:nvPr>
        </p:nvGraphicFramePr>
        <p:xfrm>
          <a:off x="304800" y="1905000"/>
          <a:ext cx="8686800" cy="4419600"/>
        </p:xfrm>
        <a:graphic>
          <a:graphicData uri="http://schemas.openxmlformats.org/drawingml/2006/table">
            <a:tbl>
              <a:tblPr firstRow="1" bandRow="1">
                <a:effectLst>
                  <a:innerShdw blurRad="114300">
                    <a:prstClr val="black"/>
                  </a:innerShdw>
                </a:effectLst>
                <a:tableStyleId>{93296810-A885-4BE3-A3E7-6D5BEEA58F35}</a:tableStyleId>
              </a:tblPr>
              <a:tblGrid>
                <a:gridCol w="1447800"/>
                <a:gridCol w="1964871"/>
                <a:gridCol w="5274129"/>
              </a:tblGrid>
              <a:tr h="352618">
                <a:tc>
                  <a:txBody>
                    <a:bodyPr/>
                    <a:lstStyle/>
                    <a:p>
                      <a:pPr algn="ctr"/>
                      <a:r>
                        <a:rPr lang="en-US" dirty="0" smtClean="0">
                          <a:solidFill>
                            <a:srgbClr val="FFFF00"/>
                          </a:solidFill>
                        </a:rPr>
                        <a:t>Provision</a:t>
                      </a:r>
                      <a:endParaRPr lang="en-US" dirty="0">
                        <a:solidFill>
                          <a:srgbClr val="FFFF00"/>
                        </a:solidFill>
                      </a:endParaRPr>
                    </a:p>
                  </a:txBody>
                  <a:tcPr/>
                </a:tc>
                <a:tc>
                  <a:txBody>
                    <a:bodyPr/>
                    <a:lstStyle/>
                    <a:p>
                      <a:pPr algn="ctr"/>
                      <a:r>
                        <a:rPr lang="en-US" dirty="0" smtClean="0">
                          <a:solidFill>
                            <a:srgbClr val="FFFF00"/>
                          </a:solidFill>
                        </a:rPr>
                        <a:t>Function</a:t>
                      </a:r>
                      <a:endParaRPr lang="en-US" dirty="0">
                        <a:solidFill>
                          <a:srgbClr val="FFFF00"/>
                        </a:solidFill>
                      </a:endParaRPr>
                    </a:p>
                  </a:txBody>
                  <a:tcPr/>
                </a:tc>
                <a:tc>
                  <a:txBody>
                    <a:bodyPr/>
                    <a:lstStyle/>
                    <a:p>
                      <a:pPr algn="ctr"/>
                      <a:r>
                        <a:rPr lang="en-US" dirty="0" smtClean="0">
                          <a:solidFill>
                            <a:srgbClr val="FFFF00"/>
                          </a:solidFill>
                        </a:rPr>
                        <a:t>Language</a:t>
                      </a:r>
                      <a:endParaRPr lang="en-US" dirty="0">
                        <a:solidFill>
                          <a:srgbClr val="FFFF00"/>
                        </a:solidFill>
                      </a:endParaRPr>
                    </a:p>
                  </a:txBody>
                  <a:tcPr/>
                </a:tc>
              </a:tr>
              <a:tr h="1615440">
                <a:tc>
                  <a:txBody>
                    <a:bodyPr/>
                    <a:lstStyle/>
                    <a:p>
                      <a:r>
                        <a:rPr lang="en-US" sz="1400" dirty="0" smtClean="0">
                          <a:latin typeface="Georgia" pitchFamily="18" charset="0"/>
                        </a:rPr>
                        <a:t>102(a)(1)</a:t>
                      </a:r>
                      <a:endParaRPr lang="en-US" sz="1400" dirty="0">
                        <a:latin typeface="Georgia" pitchFamily="18" charset="0"/>
                      </a:endParaRPr>
                    </a:p>
                  </a:txBody>
                  <a:tcPr/>
                </a:tc>
                <a:tc>
                  <a:txBody>
                    <a:bodyPr/>
                    <a:lstStyle/>
                    <a:p>
                      <a:pPr marL="285750" indent="-285750">
                        <a:buFont typeface="Arial" pitchFamily="34" charset="0"/>
                        <a:buChar char="•"/>
                      </a:pPr>
                      <a:r>
                        <a:rPr lang="en-US" sz="1400" dirty="0" smtClean="0">
                          <a:latin typeface="Georgia" pitchFamily="18" charset="0"/>
                        </a:rPr>
                        <a:t>Creates prior art</a:t>
                      </a:r>
                      <a:endParaRPr lang="en-US" sz="1400" baseline="0" dirty="0" smtClean="0">
                        <a:latin typeface="Georgia" pitchFamily="18" charset="0"/>
                      </a:endParaRPr>
                    </a:p>
                    <a:p>
                      <a:pPr marL="285750" indent="-285750">
                        <a:buFont typeface="Arial" pitchFamily="34" charset="0"/>
                        <a:buChar char="•"/>
                      </a:pPr>
                      <a:endParaRPr lang="en-US" sz="1400" baseline="0" dirty="0" smtClean="0">
                        <a:latin typeface="Georgia" pitchFamily="18" charset="0"/>
                      </a:endParaRPr>
                    </a:p>
                  </a:txBody>
                  <a:tcPr/>
                </a:tc>
                <a:tc>
                  <a:txBody>
                    <a:bodyPr/>
                    <a:lstStyle/>
                    <a:p>
                      <a:r>
                        <a:rPr lang="en-US" sz="1400" dirty="0" smtClean="0">
                          <a:latin typeface="Georgia" pitchFamily="18" charset="0"/>
                        </a:rPr>
                        <a:t>Invention publicly disclosed before the effective filing date of the claimed invention via:</a:t>
                      </a:r>
                    </a:p>
                    <a:p>
                      <a:pPr marL="285750" indent="-285750">
                        <a:buFont typeface="Arial" pitchFamily="34" charset="0"/>
                        <a:buChar char="•"/>
                      </a:pPr>
                      <a:r>
                        <a:rPr lang="en-US" sz="1400" dirty="0" smtClean="0">
                          <a:latin typeface="Georgia" pitchFamily="18" charset="0"/>
                        </a:rPr>
                        <a:t>Patent</a:t>
                      </a:r>
                    </a:p>
                    <a:p>
                      <a:pPr marL="285750" indent="-285750">
                        <a:buFont typeface="Arial" pitchFamily="34" charset="0"/>
                        <a:buChar char="•"/>
                      </a:pPr>
                      <a:r>
                        <a:rPr lang="en-US" sz="1400" dirty="0" smtClean="0">
                          <a:latin typeface="Georgia" pitchFamily="18" charset="0"/>
                        </a:rPr>
                        <a:t>Printed Publication</a:t>
                      </a:r>
                    </a:p>
                    <a:p>
                      <a:pPr marL="285750" indent="-285750">
                        <a:buFont typeface="Arial" pitchFamily="34" charset="0"/>
                        <a:buChar char="•"/>
                      </a:pPr>
                      <a:r>
                        <a:rPr lang="en-US" sz="1400" dirty="0" smtClean="0">
                          <a:latin typeface="Georgia" pitchFamily="18" charset="0"/>
                        </a:rPr>
                        <a:t>Sale</a:t>
                      </a:r>
                    </a:p>
                    <a:p>
                      <a:pPr marL="285750" indent="-285750">
                        <a:buFont typeface="Arial" pitchFamily="34" charset="0"/>
                        <a:buChar char="•"/>
                      </a:pPr>
                      <a:r>
                        <a:rPr lang="en-US" sz="1400" dirty="0" smtClean="0">
                          <a:latin typeface="Georgia" pitchFamily="18" charset="0"/>
                        </a:rPr>
                        <a:t>Public Use</a:t>
                      </a:r>
                    </a:p>
                    <a:p>
                      <a:pPr marL="285750" indent="-285750">
                        <a:buFont typeface="Arial" pitchFamily="34" charset="0"/>
                        <a:buChar char="•"/>
                      </a:pPr>
                      <a:r>
                        <a:rPr lang="en-US" sz="1400" dirty="0" smtClean="0">
                          <a:latin typeface="Georgia" pitchFamily="18" charset="0"/>
                        </a:rPr>
                        <a:t>Otherwise available to the public</a:t>
                      </a:r>
                    </a:p>
                  </a:txBody>
                  <a:tcPr/>
                </a:tc>
              </a:tr>
              <a:tr h="2072640">
                <a:tc>
                  <a:txBody>
                    <a:bodyPr/>
                    <a:lstStyle/>
                    <a:p>
                      <a:r>
                        <a:rPr lang="en-US" sz="1400" dirty="0" smtClean="0">
                          <a:latin typeface="Georgia" pitchFamily="18" charset="0"/>
                        </a:rPr>
                        <a:t>102(b)(1)</a:t>
                      </a:r>
                      <a:endParaRPr lang="en-US" sz="1400" dirty="0">
                        <a:latin typeface="Georgia" pitchFamily="18" charset="0"/>
                      </a:endParaRPr>
                    </a:p>
                  </a:txBody>
                  <a:tcPr/>
                </a:tc>
                <a:tc>
                  <a:txBody>
                    <a:bodyPr/>
                    <a:lstStyle/>
                    <a:p>
                      <a:pPr marL="285750" indent="-285750">
                        <a:buFont typeface="Arial" pitchFamily="34" charset="0"/>
                        <a:buChar char="•"/>
                      </a:pPr>
                      <a:r>
                        <a:rPr lang="en-US" sz="1400" dirty="0" smtClean="0">
                          <a:latin typeface="Georgia" pitchFamily="18" charset="0"/>
                        </a:rPr>
                        <a:t>Gives</a:t>
                      </a:r>
                      <a:r>
                        <a:rPr lang="en-US" sz="1400" baseline="0" dirty="0" smtClean="0">
                          <a:latin typeface="Georgia" pitchFamily="18" charset="0"/>
                        </a:rPr>
                        <a:t> 2 e</a:t>
                      </a:r>
                      <a:r>
                        <a:rPr lang="en-US" sz="1400" dirty="0" smtClean="0">
                          <a:latin typeface="Georgia" pitchFamily="18" charset="0"/>
                        </a:rPr>
                        <a:t>xceptions</a:t>
                      </a:r>
                      <a:r>
                        <a:rPr lang="en-US" sz="1400" baseline="0" dirty="0" smtClean="0">
                          <a:latin typeface="Georgia" pitchFamily="18" charset="0"/>
                        </a:rPr>
                        <a:t> to prior art</a:t>
                      </a:r>
                      <a:endParaRPr lang="en-US" sz="1400" dirty="0">
                        <a:latin typeface="Georgia" pitchFamily="18" charset="0"/>
                      </a:endParaRPr>
                    </a:p>
                  </a:txBody>
                  <a:tcPr/>
                </a:tc>
                <a:tc>
                  <a:txBody>
                    <a:bodyPr/>
                    <a:lstStyle/>
                    <a:p>
                      <a:r>
                        <a:rPr lang="en-US" sz="1400" dirty="0" smtClean="0">
                          <a:latin typeface="Georgia" pitchFamily="18" charset="0"/>
                        </a:rPr>
                        <a:t>Not prior art if the invention was publicly</a:t>
                      </a:r>
                      <a:r>
                        <a:rPr lang="en-US" sz="1400" baseline="0" dirty="0" smtClean="0">
                          <a:latin typeface="Georgia" pitchFamily="18" charset="0"/>
                        </a:rPr>
                        <a:t> disclosed </a:t>
                      </a:r>
                      <a:r>
                        <a:rPr lang="en-US" sz="1400" dirty="0" smtClean="0">
                          <a:latin typeface="Georgia" pitchFamily="18" charset="0"/>
                        </a:rPr>
                        <a:t>one year or less before the effective filing date of the claimed invention</a:t>
                      </a:r>
                      <a:r>
                        <a:rPr lang="en-US" sz="1400" baseline="0" dirty="0" smtClean="0">
                          <a:latin typeface="Georgia" pitchFamily="18" charset="0"/>
                        </a:rPr>
                        <a:t> </a:t>
                      </a:r>
                      <a:r>
                        <a:rPr lang="en-US" sz="1400" dirty="0" smtClean="0">
                          <a:latin typeface="Georgia" pitchFamily="18" charset="0"/>
                        </a:rPr>
                        <a:t>by </a:t>
                      </a:r>
                      <a:br>
                        <a:rPr lang="en-US" sz="1400" dirty="0" smtClean="0">
                          <a:latin typeface="Georgia" pitchFamily="18" charset="0"/>
                        </a:rPr>
                      </a:br>
                      <a:r>
                        <a:rPr lang="en-US" sz="1400" dirty="0" smtClean="0">
                          <a:latin typeface="Georgia" pitchFamily="18" charset="0"/>
                        </a:rPr>
                        <a:t>(i) inventor;</a:t>
                      </a:r>
                      <a:r>
                        <a:rPr lang="en-US" sz="1400" baseline="0" dirty="0" smtClean="0">
                          <a:latin typeface="Georgia" pitchFamily="18" charset="0"/>
                        </a:rPr>
                        <a:t> (ii) </a:t>
                      </a:r>
                      <a:r>
                        <a:rPr lang="en-US" sz="1400" dirty="0" smtClean="0">
                          <a:latin typeface="Georgia" pitchFamily="18" charset="0"/>
                        </a:rPr>
                        <a:t>joint inventor; or (iii) by another who obtained the subject matter directly or indirectly from either the inventor or joint inventor; or</a:t>
                      </a:r>
                    </a:p>
                    <a:p>
                      <a:pPr marL="285750" indent="-285750">
                        <a:buFont typeface="Arial" pitchFamily="34" charset="0"/>
                        <a:buChar char="•"/>
                      </a:pPr>
                      <a:endParaRPr lang="en-US" sz="1400" dirty="0" smtClean="0">
                        <a:latin typeface="Georgia" pitchFamily="18" charset="0"/>
                      </a:endParaRPr>
                    </a:p>
                    <a:p>
                      <a:pPr marL="0" lvl="0" indent="0">
                        <a:buFont typeface="Arial" pitchFamily="34" charset="0"/>
                        <a:buNone/>
                      </a:pPr>
                      <a:endParaRPr lang="en-US" sz="1400" dirty="0" smtClean="0">
                        <a:latin typeface="Georgia" pitchFamily="18" charset="0"/>
                      </a:endParaRPr>
                    </a:p>
                    <a:p>
                      <a:pPr marL="0" lvl="0" indent="0">
                        <a:buFont typeface="Arial" pitchFamily="34" charset="0"/>
                        <a:buNone/>
                      </a:pPr>
                      <a:r>
                        <a:rPr lang="en-US" sz="1400" dirty="0" smtClean="0">
                          <a:latin typeface="Georgia" pitchFamily="18" charset="0"/>
                        </a:rPr>
                        <a:t>Not prior</a:t>
                      </a:r>
                      <a:r>
                        <a:rPr lang="en-US" sz="1400" baseline="0" dirty="0" smtClean="0">
                          <a:latin typeface="Georgia" pitchFamily="18" charset="0"/>
                        </a:rPr>
                        <a:t> art if INVENTOR disclosed the subject matter before third party’s public disclosure and INVENTOR’S disclosure was </a:t>
                      </a:r>
                      <a:r>
                        <a:rPr lang="en-US" sz="1400" dirty="0" smtClean="0">
                          <a:latin typeface="Georgia" pitchFamily="18" charset="0"/>
                        </a:rPr>
                        <a:t>one year or less before the effective filing date of the claimed invention</a:t>
                      </a:r>
                      <a:r>
                        <a:rPr lang="en-US" sz="1400" baseline="0" dirty="0" smtClean="0">
                          <a:latin typeface="Georgia" pitchFamily="18" charset="0"/>
                        </a:rPr>
                        <a:t>  </a:t>
                      </a:r>
                      <a:endParaRPr lang="en-US" sz="1400" dirty="0" smtClean="0">
                        <a:latin typeface="Georgia" pitchFamily="18" charset="0"/>
                      </a:endParaRPr>
                    </a:p>
                  </a:txBody>
                  <a:tcPr/>
                </a:tc>
              </a:tr>
            </a:tbl>
          </a:graphicData>
        </a:graphic>
      </p:graphicFrame>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12</a:t>
            </a:fld>
            <a:endParaRPr lang="en-US" dirty="0">
              <a:solidFill>
                <a:srgbClr val="273C56"/>
              </a:solidFill>
            </a:endParaRPr>
          </a:p>
        </p:txBody>
      </p:sp>
      <p:sp>
        <p:nvSpPr>
          <p:cNvPr id="3" name="Oval 2"/>
          <p:cNvSpPr/>
          <p:nvPr/>
        </p:nvSpPr>
        <p:spPr bwMode="auto">
          <a:xfrm>
            <a:off x="4038600" y="2362200"/>
            <a:ext cx="4419600" cy="1371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4" name="TextBox 3"/>
          <p:cNvSpPr txBox="1"/>
          <p:nvPr/>
        </p:nvSpPr>
        <p:spPr>
          <a:xfrm>
            <a:off x="4514248" y="2743200"/>
            <a:ext cx="3581400" cy="1200329"/>
          </a:xfrm>
          <a:prstGeom prst="rect">
            <a:avLst/>
          </a:prstGeom>
          <a:noFill/>
        </p:spPr>
        <p:txBody>
          <a:bodyPr wrap="square" rtlCol="0">
            <a:spAutoFit/>
          </a:bodyPr>
          <a:lstStyle/>
          <a:p>
            <a:pPr algn="ctr"/>
            <a:r>
              <a:rPr lang="en-US" b="1" dirty="0" smtClean="0">
                <a:solidFill>
                  <a:srgbClr val="FFFF00"/>
                </a:solidFill>
              </a:rPr>
              <a:t>Public Disclosure of Invention</a:t>
            </a:r>
          </a:p>
          <a:p>
            <a:pPr algn="ctr"/>
            <a:endParaRPr lang="en-US" b="1" dirty="0">
              <a:solidFill>
                <a:srgbClr val="FFFF00"/>
              </a:solidFill>
            </a:endParaRPr>
          </a:p>
          <a:p>
            <a:pPr algn="ctr"/>
            <a:endParaRPr lang="en-US" b="1" dirty="0">
              <a:solidFill>
                <a:srgbClr val="FFFF00"/>
              </a:solidFill>
            </a:endParaRPr>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850" y="3810000"/>
            <a:ext cx="3996523" cy="124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00073" y="4110933"/>
            <a:ext cx="3505200" cy="646331"/>
          </a:xfrm>
          <a:prstGeom prst="rect">
            <a:avLst/>
          </a:prstGeom>
          <a:noFill/>
        </p:spPr>
        <p:txBody>
          <a:bodyPr wrap="square" rtlCol="0">
            <a:spAutoFit/>
          </a:bodyPr>
          <a:lstStyle/>
          <a:p>
            <a:pPr algn="ctr"/>
            <a:r>
              <a:rPr lang="en-US" b="1" dirty="0" smtClean="0">
                <a:solidFill>
                  <a:srgbClr val="FFFF00"/>
                </a:solidFill>
              </a:rPr>
              <a:t>Grace Period Inventor and Non-inventor Disclosures </a:t>
            </a:r>
            <a:endParaRPr lang="en-US" b="1" dirty="0">
              <a:solidFill>
                <a:srgbClr val="FFFF00"/>
              </a:solidFill>
            </a:endParaRPr>
          </a:p>
        </p:txBody>
      </p:sp>
      <p:pic>
        <p:nvPicPr>
          <p:cNvPr id="9"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3699" y="5058198"/>
            <a:ext cx="3989402" cy="124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90448" y="5358019"/>
            <a:ext cx="3505200" cy="646331"/>
          </a:xfrm>
          <a:prstGeom prst="rect">
            <a:avLst/>
          </a:prstGeom>
          <a:noFill/>
        </p:spPr>
        <p:txBody>
          <a:bodyPr wrap="square" rtlCol="0">
            <a:spAutoFit/>
          </a:bodyPr>
          <a:lstStyle/>
          <a:p>
            <a:pPr algn="ctr"/>
            <a:r>
              <a:rPr lang="en-US" b="1" dirty="0" smtClean="0">
                <a:solidFill>
                  <a:srgbClr val="FFFF00"/>
                </a:solidFill>
              </a:rPr>
              <a:t>Grace Period Intervening Disclosures</a:t>
            </a:r>
            <a:endParaRPr lang="en-US" b="1" dirty="0">
              <a:solidFill>
                <a:srgbClr val="FFFF00"/>
              </a:solidFill>
            </a:endParaRPr>
          </a:p>
        </p:txBody>
      </p:sp>
    </p:spTree>
    <p:extLst>
      <p:ext uri="{BB962C8B-B14F-4D97-AF65-F5344CB8AC3E}">
        <p14:creationId xmlns:p14="http://schemas.microsoft.com/office/powerpoint/2010/main" val="28800487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1</a:t>
            </a:r>
            <a:endParaRPr lang="en-US" sz="3200" b="1" dirty="0">
              <a:solidFill>
                <a:schemeClr val="bg1"/>
              </a:solidFill>
            </a:endParaRPr>
          </a:p>
        </p:txBody>
      </p:sp>
      <p:sp>
        <p:nvSpPr>
          <p:cNvPr id="3" name="Content Placeholder 2"/>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13</a:t>
            </a:fld>
            <a:endParaRPr lang="en-US" dirty="0">
              <a:solidFill>
                <a:prstClr val="black">
                  <a:tint val="75000"/>
                </a:prstClr>
              </a:solidFill>
            </a:endParaRPr>
          </a:p>
        </p:txBody>
      </p:sp>
      <p:cxnSp>
        <p:nvCxnSpPr>
          <p:cNvPr id="7" name="Straight Arrow Connector 6"/>
          <p:cNvCxnSpPr/>
          <p:nvPr/>
        </p:nvCxnSpPr>
        <p:spPr>
          <a:xfrm>
            <a:off x="704850" y="349433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53840" y="3991019"/>
            <a:ext cx="1828799" cy="369332"/>
          </a:xfrm>
          <a:prstGeom prst="rect">
            <a:avLst/>
          </a:prstGeom>
          <a:noFill/>
        </p:spPr>
        <p:txBody>
          <a:bodyPr wrap="square" rtlCol="0">
            <a:spAutoFit/>
          </a:bodyPr>
          <a:lstStyle/>
          <a:p>
            <a:pPr algn="ctr"/>
            <a:r>
              <a:rPr lang="en-US" b="1" dirty="0" smtClean="0">
                <a:solidFill>
                  <a:srgbClr val="0000FF"/>
                </a:solidFill>
              </a:rPr>
              <a:t>A publishes X</a:t>
            </a:r>
            <a:endParaRPr lang="en-US" b="1" dirty="0">
              <a:solidFill>
                <a:srgbClr val="0000FF"/>
              </a:solidFill>
            </a:endParaRPr>
          </a:p>
        </p:txBody>
      </p:sp>
      <p:sp>
        <p:nvSpPr>
          <p:cNvPr id="17" name="TextBox 16"/>
          <p:cNvSpPr txBox="1"/>
          <p:nvPr/>
        </p:nvSpPr>
        <p:spPr>
          <a:xfrm>
            <a:off x="6554603" y="3898686"/>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8" name="TextBox 17"/>
          <p:cNvSpPr txBox="1"/>
          <p:nvPr/>
        </p:nvSpPr>
        <p:spPr>
          <a:xfrm>
            <a:off x="704850" y="3028094"/>
            <a:ext cx="1409700" cy="307777"/>
          </a:xfrm>
          <a:prstGeom prst="rect">
            <a:avLst/>
          </a:prstGeom>
          <a:noFill/>
        </p:spPr>
        <p:txBody>
          <a:bodyPr wrap="square" rtlCol="0">
            <a:spAutoFit/>
          </a:bodyPr>
          <a:lstStyle/>
          <a:p>
            <a:r>
              <a:rPr lang="en-US" sz="1400" b="1" dirty="0" smtClean="0">
                <a:solidFill>
                  <a:srgbClr val="0000FF"/>
                </a:solidFill>
              </a:rPr>
              <a:t>July 15, 2013</a:t>
            </a:r>
            <a:endParaRPr lang="en-US" sz="1400" b="1" dirty="0">
              <a:solidFill>
                <a:srgbClr val="0000FF"/>
              </a:solidFill>
            </a:endParaRPr>
          </a:p>
        </p:txBody>
      </p:sp>
      <p:sp>
        <p:nvSpPr>
          <p:cNvPr id="19" name="TextBox 18"/>
          <p:cNvSpPr txBox="1"/>
          <p:nvPr/>
        </p:nvSpPr>
        <p:spPr>
          <a:xfrm>
            <a:off x="6708407" y="303971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0" name="Straight Connector 19"/>
          <p:cNvCxnSpPr/>
          <p:nvPr/>
        </p:nvCxnSpPr>
        <p:spPr>
          <a:xfrm>
            <a:off x="1295400" y="3289177"/>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15200" y="3326512"/>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68240" y="334696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Left Brace 23"/>
          <p:cNvSpPr/>
          <p:nvPr/>
        </p:nvSpPr>
        <p:spPr>
          <a:xfrm rot="5400000">
            <a:off x="3822834" y="-516944"/>
            <a:ext cx="990600" cy="6045468"/>
          </a:xfrm>
          <a:prstGeom prst="leftBrace">
            <a:avLst>
              <a:gd name="adj1" fmla="val 0"/>
              <a:gd name="adj2" fmla="val 50000"/>
            </a:avLst>
          </a:prstGeom>
          <a:ln w="1270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3978957" y="1626462"/>
            <a:ext cx="2421843" cy="369332"/>
          </a:xfrm>
          <a:prstGeom prst="rect">
            <a:avLst/>
          </a:prstGeom>
          <a:noFill/>
        </p:spPr>
        <p:txBody>
          <a:bodyPr wrap="square" rtlCol="0">
            <a:spAutoFit/>
          </a:bodyPr>
          <a:lstStyle/>
          <a:p>
            <a:r>
              <a:rPr lang="en-US" b="1" dirty="0" smtClean="0">
                <a:solidFill>
                  <a:srgbClr val="0000FF"/>
                </a:solidFill>
              </a:rPr>
              <a:t>A’s Grace Period</a:t>
            </a:r>
            <a:endParaRPr lang="en-US" b="1" dirty="0">
              <a:solidFill>
                <a:srgbClr val="0000FF"/>
              </a:solidFill>
            </a:endParaRPr>
          </a:p>
        </p:txBody>
      </p:sp>
      <p:sp>
        <p:nvSpPr>
          <p:cNvPr id="26" name="Content Placeholder 5"/>
          <p:cNvSpPr txBox="1">
            <a:spLocks/>
          </p:cNvSpPr>
          <p:nvPr/>
        </p:nvSpPr>
        <p:spPr>
          <a:xfrm>
            <a:off x="444767" y="52062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latin typeface="Georgia" pitchFamily="18" charset="0"/>
              </a:rPr>
              <a:t>A’s publication is prior art under 102 (a)(1), but knocked out by the exception in 102(b)(</a:t>
            </a:r>
            <a:r>
              <a:rPr lang="en-US" sz="2000" dirty="0">
                <a:latin typeface="Georgia" pitchFamily="18" charset="0"/>
              </a:rPr>
              <a:t>1</a:t>
            </a:r>
            <a:r>
              <a:rPr lang="en-US" sz="2000" dirty="0" smtClean="0">
                <a:latin typeface="Georgia" pitchFamily="18" charset="0"/>
              </a:rPr>
              <a:t>) as a grace period inventor disclosure</a:t>
            </a:r>
          </a:p>
          <a:p>
            <a:endParaRPr lang="en-US" dirty="0" smtClean="0">
              <a:latin typeface="Georgia" pitchFamily="18" charset="0"/>
            </a:endParaRPr>
          </a:p>
          <a:p>
            <a:endParaRPr lang="en-US" dirty="0" smtClean="0">
              <a:latin typeface="Georgia" pitchFamily="18" charset="0"/>
            </a:endParaRPr>
          </a:p>
          <a:p>
            <a:endParaRPr lang="en-US" dirty="0"/>
          </a:p>
        </p:txBody>
      </p:sp>
    </p:spTree>
    <p:extLst>
      <p:ext uri="{BB962C8B-B14F-4D97-AF65-F5344CB8AC3E}">
        <p14:creationId xmlns:p14="http://schemas.microsoft.com/office/powerpoint/2010/main" val="7750697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a:t>
            </a:r>
            <a:r>
              <a:rPr lang="en-US" sz="3200" b="1" dirty="0">
                <a:solidFill>
                  <a:schemeClr val="bg1"/>
                </a:solidFill>
              </a:rPr>
              <a:t>2</a:t>
            </a:r>
          </a:p>
        </p:txBody>
      </p:sp>
      <p:sp>
        <p:nvSpPr>
          <p:cNvPr id="3" name="Content Placeholder 2"/>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14</a:t>
            </a:fld>
            <a:endParaRPr lang="en-US" dirty="0">
              <a:solidFill>
                <a:prstClr val="black">
                  <a:tint val="75000"/>
                </a:prstClr>
              </a:solidFill>
            </a:endParaRPr>
          </a:p>
        </p:txBody>
      </p:sp>
      <p:cxnSp>
        <p:nvCxnSpPr>
          <p:cNvPr id="7" name="Straight Arrow Connector 6"/>
          <p:cNvCxnSpPr/>
          <p:nvPr/>
        </p:nvCxnSpPr>
        <p:spPr>
          <a:xfrm>
            <a:off x="704850" y="349433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61387" y="3872708"/>
            <a:ext cx="1828799" cy="369332"/>
          </a:xfrm>
          <a:prstGeom prst="rect">
            <a:avLst/>
          </a:prstGeom>
          <a:noFill/>
        </p:spPr>
        <p:txBody>
          <a:bodyPr wrap="square" rtlCol="0">
            <a:spAutoFit/>
          </a:bodyPr>
          <a:lstStyle/>
          <a:p>
            <a:pPr algn="ctr"/>
            <a:r>
              <a:rPr lang="en-US" b="1" dirty="0" smtClean="0">
                <a:solidFill>
                  <a:srgbClr val="0000FF"/>
                </a:solidFill>
              </a:rPr>
              <a:t>A publishes X</a:t>
            </a:r>
            <a:endParaRPr lang="en-US" b="1" dirty="0">
              <a:solidFill>
                <a:srgbClr val="0000FF"/>
              </a:solidFill>
            </a:endParaRPr>
          </a:p>
        </p:txBody>
      </p:sp>
      <p:sp>
        <p:nvSpPr>
          <p:cNvPr id="17" name="TextBox 16"/>
          <p:cNvSpPr txBox="1"/>
          <p:nvPr/>
        </p:nvSpPr>
        <p:spPr>
          <a:xfrm>
            <a:off x="6554603" y="3869992"/>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8" name="TextBox 17"/>
          <p:cNvSpPr txBox="1"/>
          <p:nvPr/>
        </p:nvSpPr>
        <p:spPr>
          <a:xfrm>
            <a:off x="838200" y="3001088"/>
            <a:ext cx="1409700" cy="307777"/>
          </a:xfrm>
          <a:prstGeom prst="rect">
            <a:avLst/>
          </a:prstGeom>
          <a:noFill/>
        </p:spPr>
        <p:txBody>
          <a:bodyPr wrap="square" rtlCol="0">
            <a:spAutoFit/>
          </a:bodyPr>
          <a:lstStyle/>
          <a:p>
            <a:r>
              <a:rPr lang="en-US" sz="1400" b="1" dirty="0" smtClean="0">
                <a:solidFill>
                  <a:srgbClr val="0000FF"/>
                </a:solidFill>
              </a:rPr>
              <a:t>July 15, 2013</a:t>
            </a:r>
            <a:endParaRPr lang="en-US" sz="1400" b="1" dirty="0">
              <a:solidFill>
                <a:srgbClr val="0000FF"/>
              </a:solidFill>
            </a:endParaRPr>
          </a:p>
        </p:txBody>
      </p:sp>
      <p:sp>
        <p:nvSpPr>
          <p:cNvPr id="19" name="TextBox 18"/>
          <p:cNvSpPr txBox="1"/>
          <p:nvPr/>
        </p:nvSpPr>
        <p:spPr>
          <a:xfrm>
            <a:off x="6708407" y="303971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0" name="Straight Connector 19"/>
          <p:cNvCxnSpPr/>
          <p:nvPr/>
        </p:nvCxnSpPr>
        <p:spPr>
          <a:xfrm>
            <a:off x="1447800" y="3289979"/>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15200" y="3326512"/>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0" y="3298401"/>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Left Brace 23"/>
          <p:cNvSpPr/>
          <p:nvPr/>
        </p:nvSpPr>
        <p:spPr>
          <a:xfrm rot="5400000">
            <a:off x="3899034" y="-440744"/>
            <a:ext cx="990600" cy="5893068"/>
          </a:xfrm>
          <a:prstGeom prst="leftBrace">
            <a:avLst>
              <a:gd name="adj1" fmla="val 0"/>
              <a:gd name="adj2" fmla="val 50000"/>
            </a:avLst>
          </a:prstGeom>
          <a:ln w="1270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3978957" y="1626462"/>
            <a:ext cx="2421843" cy="369332"/>
          </a:xfrm>
          <a:prstGeom prst="rect">
            <a:avLst/>
          </a:prstGeom>
          <a:noFill/>
        </p:spPr>
        <p:txBody>
          <a:bodyPr wrap="square" rtlCol="0">
            <a:spAutoFit/>
          </a:bodyPr>
          <a:lstStyle/>
          <a:p>
            <a:r>
              <a:rPr lang="en-US" b="1" dirty="0" smtClean="0">
                <a:solidFill>
                  <a:srgbClr val="0000FF"/>
                </a:solidFill>
              </a:rPr>
              <a:t>A’s Grace Period</a:t>
            </a:r>
            <a:endParaRPr lang="en-US" b="1" dirty="0">
              <a:solidFill>
                <a:srgbClr val="0000FF"/>
              </a:solidFill>
            </a:endParaRPr>
          </a:p>
        </p:txBody>
      </p:sp>
      <p:sp>
        <p:nvSpPr>
          <p:cNvPr id="26" name="Content Placeholder 5"/>
          <p:cNvSpPr txBox="1">
            <a:spLocks/>
          </p:cNvSpPr>
          <p:nvPr/>
        </p:nvSpPr>
        <p:spPr>
          <a:xfrm>
            <a:off x="385813" y="4953000"/>
            <a:ext cx="8534400" cy="127077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800" dirty="0" smtClean="0">
                <a:latin typeface="Georgia" pitchFamily="18" charset="0"/>
              </a:rPr>
              <a:t>A’s publication is prior art under 102 (a)(1), but knocked out by the exception in 102(a)(2)(A) as a grace period inventor disclosure</a:t>
            </a:r>
          </a:p>
          <a:p>
            <a:endParaRPr lang="en-US" sz="1800" dirty="0" smtClean="0">
              <a:latin typeface="Georgia" pitchFamily="18" charset="0"/>
            </a:endParaRPr>
          </a:p>
          <a:p>
            <a:r>
              <a:rPr lang="en-US" sz="1800" dirty="0" smtClean="0">
                <a:latin typeface="Georgia" pitchFamily="18" charset="0"/>
              </a:rPr>
              <a:t>B’s publication is prior art under 102(a)(1), but knocked out by the exception in 102(a)(2)(B) as a grace period intervening disclosure</a:t>
            </a:r>
          </a:p>
          <a:p>
            <a:endParaRPr lang="en-US" dirty="0" smtClean="0">
              <a:latin typeface="Georgia" pitchFamily="18" charset="0"/>
            </a:endParaRPr>
          </a:p>
          <a:p>
            <a:endParaRPr lang="en-US" dirty="0" smtClean="0">
              <a:latin typeface="Georgia" pitchFamily="18" charset="0"/>
            </a:endParaRPr>
          </a:p>
          <a:p>
            <a:endParaRPr lang="en-US" dirty="0"/>
          </a:p>
        </p:txBody>
      </p:sp>
      <p:cxnSp>
        <p:nvCxnSpPr>
          <p:cNvPr id="23" name="Straight Connector 22"/>
          <p:cNvCxnSpPr/>
          <p:nvPr/>
        </p:nvCxnSpPr>
        <p:spPr>
          <a:xfrm>
            <a:off x="5410200" y="3298401"/>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8200" y="3842266"/>
            <a:ext cx="1828799" cy="369332"/>
          </a:xfrm>
          <a:prstGeom prst="rect">
            <a:avLst/>
          </a:prstGeom>
          <a:noFill/>
        </p:spPr>
        <p:txBody>
          <a:bodyPr wrap="square" rtlCol="0">
            <a:spAutoFit/>
          </a:bodyPr>
          <a:lstStyle/>
          <a:p>
            <a:pPr algn="ctr"/>
            <a:r>
              <a:rPr lang="en-US" b="1" dirty="0">
                <a:solidFill>
                  <a:srgbClr val="0000FF"/>
                </a:solidFill>
              </a:rPr>
              <a:t>B</a:t>
            </a:r>
            <a:r>
              <a:rPr lang="en-US" b="1" dirty="0" smtClean="0">
                <a:solidFill>
                  <a:srgbClr val="0000FF"/>
                </a:solidFill>
              </a:rPr>
              <a:t> publishes X</a:t>
            </a:r>
            <a:endParaRPr lang="en-US" b="1" dirty="0">
              <a:solidFill>
                <a:srgbClr val="0000FF"/>
              </a:solidFill>
            </a:endParaRPr>
          </a:p>
        </p:txBody>
      </p:sp>
    </p:spTree>
    <p:extLst>
      <p:ext uri="{BB962C8B-B14F-4D97-AF65-F5344CB8AC3E}">
        <p14:creationId xmlns:p14="http://schemas.microsoft.com/office/powerpoint/2010/main" val="32481342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200" b="1" dirty="0" smtClean="0">
                <a:solidFill>
                  <a:schemeClr val="bg1"/>
                </a:solidFill>
              </a:rPr>
              <a:t>Example 3</a:t>
            </a:r>
            <a:endParaRPr lang="en-US" sz="3200" b="1" dirty="0">
              <a:solidFill>
                <a:schemeClr val="bg1"/>
              </a:solidFill>
            </a:endParaRPr>
          </a:p>
        </p:txBody>
      </p:sp>
      <p:sp>
        <p:nvSpPr>
          <p:cNvPr id="3" name="Content Placeholder 2"/>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15</a:t>
            </a:fld>
            <a:endParaRPr lang="en-US" dirty="0">
              <a:solidFill>
                <a:prstClr val="black">
                  <a:tint val="75000"/>
                </a:prstClr>
              </a:solidFill>
            </a:endParaRPr>
          </a:p>
        </p:txBody>
      </p:sp>
      <p:cxnSp>
        <p:nvCxnSpPr>
          <p:cNvPr id="7" name="Straight Arrow Connector 6"/>
          <p:cNvCxnSpPr/>
          <p:nvPr/>
        </p:nvCxnSpPr>
        <p:spPr>
          <a:xfrm>
            <a:off x="704850" y="349433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98846" y="3842447"/>
            <a:ext cx="1828799" cy="369332"/>
          </a:xfrm>
          <a:prstGeom prst="rect">
            <a:avLst/>
          </a:prstGeom>
          <a:noFill/>
        </p:spPr>
        <p:txBody>
          <a:bodyPr wrap="square" rtlCol="0">
            <a:spAutoFit/>
          </a:bodyPr>
          <a:lstStyle/>
          <a:p>
            <a:pPr algn="ctr"/>
            <a:r>
              <a:rPr lang="en-US" b="1" dirty="0" smtClean="0">
                <a:solidFill>
                  <a:srgbClr val="0000FF"/>
                </a:solidFill>
              </a:rPr>
              <a:t>A publishes X</a:t>
            </a:r>
            <a:endParaRPr lang="en-US" b="1" dirty="0">
              <a:solidFill>
                <a:srgbClr val="0000FF"/>
              </a:solidFill>
            </a:endParaRPr>
          </a:p>
        </p:txBody>
      </p:sp>
      <p:sp>
        <p:nvSpPr>
          <p:cNvPr id="17" name="TextBox 16"/>
          <p:cNvSpPr txBox="1"/>
          <p:nvPr/>
        </p:nvSpPr>
        <p:spPr>
          <a:xfrm>
            <a:off x="6554603" y="3869992"/>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8" name="TextBox 17"/>
          <p:cNvSpPr txBox="1"/>
          <p:nvPr/>
        </p:nvSpPr>
        <p:spPr>
          <a:xfrm>
            <a:off x="838200" y="3035991"/>
            <a:ext cx="1409700" cy="307777"/>
          </a:xfrm>
          <a:prstGeom prst="rect">
            <a:avLst/>
          </a:prstGeom>
          <a:noFill/>
        </p:spPr>
        <p:txBody>
          <a:bodyPr wrap="square" rtlCol="0">
            <a:spAutoFit/>
          </a:bodyPr>
          <a:lstStyle/>
          <a:p>
            <a:r>
              <a:rPr lang="en-US" sz="1400" b="1" dirty="0" smtClean="0">
                <a:solidFill>
                  <a:srgbClr val="0000FF"/>
                </a:solidFill>
              </a:rPr>
              <a:t>July 15, 2013</a:t>
            </a:r>
            <a:endParaRPr lang="en-US" sz="1400" b="1" dirty="0">
              <a:solidFill>
                <a:srgbClr val="0000FF"/>
              </a:solidFill>
            </a:endParaRPr>
          </a:p>
        </p:txBody>
      </p:sp>
      <p:sp>
        <p:nvSpPr>
          <p:cNvPr id="19" name="TextBox 18"/>
          <p:cNvSpPr txBox="1"/>
          <p:nvPr/>
        </p:nvSpPr>
        <p:spPr>
          <a:xfrm>
            <a:off x="6708407" y="303971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0" name="Straight Connector 19"/>
          <p:cNvCxnSpPr/>
          <p:nvPr/>
        </p:nvCxnSpPr>
        <p:spPr>
          <a:xfrm>
            <a:off x="1447800" y="332148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15200" y="3326512"/>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3246" y="3269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Left Brace 23"/>
          <p:cNvSpPr/>
          <p:nvPr/>
        </p:nvSpPr>
        <p:spPr>
          <a:xfrm rot="5400000">
            <a:off x="3899034" y="-440744"/>
            <a:ext cx="990600" cy="5893068"/>
          </a:xfrm>
          <a:prstGeom prst="leftBrace">
            <a:avLst>
              <a:gd name="adj1" fmla="val 0"/>
              <a:gd name="adj2" fmla="val 50000"/>
            </a:avLst>
          </a:prstGeom>
          <a:ln w="1270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3978957" y="1626462"/>
            <a:ext cx="2421843" cy="369332"/>
          </a:xfrm>
          <a:prstGeom prst="rect">
            <a:avLst/>
          </a:prstGeom>
          <a:noFill/>
        </p:spPr>
        <p:txBody>
          <a:bodyPr wrap="square" rtlCol="0">
            <a:spAutoFit/>
          </a:bodyPr>
          <a:lstStyle/>
          <a:p>
            <a:r>
              <a:rPr lang="en-US" b="1" dirty="0" smtClean="0">
                <a:solidFill>
                  <a:srgbClr val="0000FF"/>
                </a:solidFill>
              </a:rPr>
              <a:t>A’s Grace Period</a:t>
            </a:r>
            <a:endParaRPr lang="en-US" b="1" dirty="0">
              <a:solidFill>
                <a:srgbClr val="0000FF"/>
              </a:solidFill>
            </a:endParaRPr>
          </a:p>
        </p:txBody>
      </p:sp>
      <p:sp>
        <p:nvSpPr>
          <p:cNvPr id="26" name="Content Placeholder 5"/>
          <p:cNvSpPr txBox="1">
            <a:spLocks/>
          </p:cNvSpPr>
          <p:nvPr/>
        </p:nvSpPr>
        <p:spPr>
          <a:xfrm>
            <a:off x="457200" y="4912093"/>
            <a:ext cx="8229600" cy="127077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800" dirty="0" smtClean="0">
                <a:latin typeface="Georgia" pitchFamily="18" charset="0"/>
              </a:rPr>
              <a:t>A’s publication is prior art under 102 (a)(1), but knocked out by the exception in 102(a)(2)(A) as grace period inventor disclosure</a:t>
            </a:r>
          </a:p>
          <a:p>
            <a:endParaRPr lang="en-US" sz="1800" dirty="0" smtClean="0">
              <a:latin typeface="Georgia" pitchFamily="18" charset="0"/>
            </a:endParaRPr>
          </a:p>
          <a:p>
            <a:r>
              <a:rPr lang="en-US" sz="1800" dirty="0" smtClean="0">
                <a:latin typeface="Georgia" pitchFamily="18" charset="0"/>
              </a:rPr>
              <a:t>B’s publication is prior art under 102(a)(1), but knocked out by the exception in 102(a)(2)(B) as grace period intervening disclosure as to subject matter X only; B’s publication is prior art as to subject matter Y </a:t>
            </a:r>
          </a:p>
          <a:p>
            <a:endParaRPr lang="en-US" dirty="0" smtClean="0">
              <a:latin typeface="Georgia" pitchFamily="18" charset="0"/>
            </a:endParaRPr>
          </a:p>
          <a:p>
            <a:endParaRPr lang="en-US" dirty="0" smtClean="0">
              <a:latin typeface="Georgia" pitchFamily="18" charset="0"/>
            </a:endParaRPr>
          </a:p>
          <a:p>
            <a:endParaRPr lang="en-US" dirty="0"/>
          </a:p>
        </p:txBody>
      </p:sp>
      <p:cxnSp>
        <p:nvCxnSpPr>
          <p:cNvPr id="23" name="Straight Connector 22"/>
          <p:cNvCxnSpPr/>
          <p:nvPr/>
        </p:nvCxnSpPr>
        <p:spPr>
          <a:xfrm>
            <a:off x="5410200" y="3298401"/>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8201" y="3842266"/>
            <a:ext cx="1447800" cy="923330"/>
          </a:xfrm>
          <a:prstGeom prst="rect">
            <a:avLst/>
          </a:prstGeom>
          <a:noFill/>
        </p:spPr>
        <p:txBody>
          <a:bodyPr wrap="square" rtlCol="0">
            <a:spAutoFit/>
          </a:bodyPr>
          <a:lstStyle/>
          <a:p>
            <a:pPr algn="ctr"/>
            <a:r>
              <a:rPr lang="en-US" b="1" dirty="0">
                <a:solidFill>
                  <a:srgbClr val="0000FF"/>
                </a:solidFill>
              </a:rPr>
              <a:t>B</a:t>
            </a:r>
            <a:r>
              <a:rPr lang="en-US" b="1" dirty="0" smtClean="0">
                <a:solidFill>
                  <a:srgbClr val="0000FF"/>
                </a:solidFill>
              </a:rPr>
              <a:t> publishes X +Y</a:t>
            </a:r>
            <a:endParaRPr lang="en-US" b="1" dirty="0">
              <a:solidFill>
                <a:srgbClr val="0000FF"/>
              </a:solidFill>
            </a:endParaRPr>
          </a:p>
        </p:txBody>
      </p:sp>
    </p:spTree>
    <p:extLst>
      <p:ext uri="{BB962C8B-B14F-4D97-AF65-F5344CB8AC3E}">
        <p14:creationId xmlns:p14="http://schemas.microsoft.com/office/powerpoint/2010/main" val="29747035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b="1" dirty="0" smtClean="0"/>
              <a:t>35 U.S.C. 102(a)(2): Prior Art </a:t>
            </a:r>
            <a:endParaRPr lang="en-US" b="1" dirty="0"/>
          </a:p>
        </p:txBody>
      </p:sp>
      <p:sp>
        <p:nvSpPr>
          <p:cNvPr id="3" name="Content Placeholder 2"/>
          <p:cNvSpPr>
            <a:spLocks noGrp="1"/>
          </p:cNvSpPr>
          <p:nvPr>
            <p:ph idx="1"/>
          </p:nvPr>
        </p:nvSpPr>
        <p:spPr/>
        <p:txBody>
          <a:bodyPr/>
          <a:lstStyle/>
          <a:p>
            <a:pPr>
              <a:spcBef>
                <a:spcPts val="0"/>
              </a:spcBef>
              <a:spcAft>
                <a:spcPts val="0"/>
              </a:spcAft>
              <a:buFont typeface="Arial" pitchFamily="34" charset="0"/>
              <a:buChar char="•"/>
            </a:pPr>
            <a:r>
              <a:rPr lang="en-US" sz="2400" dirty="0">
                <a:latin typeface="Georgia" pitchFamily="18" charset="0"/>
              </a:rPr>
              <a:t>P</a:t>
            </a:r>
            <a:r>
              <a:rPr lang="en-US" sz="2400" dirty="0" smtClean="0">
                <a:latin typeface="Georgia" pitchFamily="18" charset="0"/>
              </a:rPr>
              <a:t>recludes </a:t>
            </a:r>
            <a:r>
              <a:rPr lang="en-US" sz="2400" dirty="0">
                <a:latin typeface="Georgia" pitchFamily="18" charset="0"/>
              </a:rPr>
              <a:t>a patent </a:t>
            </a:r>
            <a:r>
              <a:rPr lang="en-US" sz="2400" dirty="0" smtClean="0">
                <a:latin typeface="Georgia" pitchFamily="18" charset="0"/>
              </a:rPr>
              <a:t>to a different inventive entity if </a:t>
            </a:r>
            <a:r>
              <a:rPr lang="en-US" sz="2400" dirty="0">
                <a:latin typeface="Georgia" pitchFamily="18" charset="0"/>
              </a:rPr>
              <a:t>a claimed invention </a:t>
            </a:r>
            <a:r>
              <a:rPr lang="en-US" sz="2400" dirty="0" smtClean="0">
                <a:latin typeface="Georgia" pitchFamily="18" charset="0"/>
              </a:rPr>
              <a:t>was described in a:</a:t>
            </a:r>
            <a:endParaRPr lang="en-US" sz="2400" dirty="0">
              <a:latin typeface="Georgia" pitchFamily="18" charset="0"/>
            </a:endParaRPr>
          </a:p>
          <a:p>
            <a:pPr lvl="1">
              <a:spcBef>
                <a:spcPts val="0"/>
              </a:spcBef>
              <a:spcAft>
                <a:spcPts val="0"/>
              </a:spcAft>
              <a:buFont typeface="Courier New" pitchFamily="49" charset="0"/>
              <a:buChar char="o"/>
            </a:pPr>
            <a:r>
              <a:rPr lang="en-US" sz="2400" dirty="0" smtClean="0">
                <a:latin typeface="Georgia" pitchFamily="18" charset="0"/>
              </a:rPr>
              <a:t>U.S. Patent;</a:t>
            </a:r>
            <a:endParaRPr lang="en-US" sz="2400" dirty="0">
              <a:latin typeface="Georgia" pitchFamily="18" charset="0"/>
            </a:endParaRPr>
          </a:p>
          <a:p>
            <a:pPr lvl="1">
              <a:spcBef>
                <a:spcPts val="0"/>
              </a:spcBef>
              <a:spcAft>
                <a:spcPts val="0"/>
              </a:spcAft>
              <a:buFont typeface="Courier New" pitchFamily="49" charset="0"/>
              <a:buChar char="o"/>
            </a:pPr>
            <a:r>
              <a:rPr lang="en-US" sz="2400" dirty="0" smtClean="0">
                <a:latin typeface="Georgia" pitchFamily="18" charset="0"/>
              </a:rPr>
              <a:t>U.S. Patent Application Publication; or</a:t>
            </a:r>
          </a:p>
          <a:p>
            <a:pPr lvl="1">
              <a:spcBef>
                <a:spcPts val="0"/>
              </a:spcBef>
              <a:spcAft>
                <a:spcPts val="0"/>
              </a:spcAft>
              <a:buFont typeface="Courier New" pitchFamily="49" charset="0"/>
              <a:buChar char="o"/>
            </a:pPr>
            <a:r>
              <a:rPr lang="en-US" sz="2400" dirty="0" smtClean="0">
                <a:latin typeface="Georgia" pitchFamily="18" charset="0"/>
              </a:rPr>
              <a:t>WIPO PCT Application Publication</a:t>
            </a:r>
            <a:endParaRPr lang="en-US" sz="2400" dirty="0">
              <a:latin typeface="Georgia" pitchFamily="18" charset="0"/>
            </a:endParaRPr>
          </a:p>
          <a:p>
            <a:pPr marL="514350" lvl="1" indent="0">
              <a:spcBef>
                <a:spcPts val="0"/>
              </a:spcBef>
              <a:spcAft>
                <a:spcPts val="0"/>
              </a:spcAft>
              <a:buNone/>
            </a:pPr>
            <a:r>
              <a:rPr lang="en-US" sz="2400" dirty="0">
                <a:latin typeface="Georgia" pitchFamily="18" charset="0"/>
              </a:rPr>
              <a:t>t</a:t>
            </a:r>
            <a:r>
              <a:rPr lang="en-US" sz="2400" dirty="0" smtClean="0">
                <a:latin typeface="Georgia" pitchFamily="18" charset="0"/>
              </a:rPr>
              <a:t>hat was effectively filed before </a:t>
            </a:r>
            <a:r>
              <a:rPr lang="en-US" sz="2400" dirty="0">
                <a:latin typeface="Georgia" pitchFamily="18" charset="0"/>
              </a:rPr>
              <a:t>the effective filing date of the claimed invention</a:t>
            </a:r>
            <a:r>
              <a:rPr lang="en-US" sz="2400" dirty="0" smtClean="0">
                <a:latin typeface="Georgia" pitchFamily="18" charset="0"/>
              </a:rPr>
              <a:t> </a:t>
            </a:r>
          </a:p>
          <a:p>
            <a:pPr marL="0" indent="0">
              <a:buNone/>
            </a:pPr>
            <a:endParaRPr lang="en-US" sz="2400" dirty="0" smtClean="0">
              <a:latin typeface="Georgia" pitchFamily="18" charset="0"/>
            </a:endParaRPr>
          </a:p>
          <a:p>
            <a:pPr>
              <a:buFont typeface="Arial" pitchFamily="34" charset="0"/>
              <a:buChar char="•"/>
            </a:pPr>
            <a:r>
              <a:rPr lang="en-US" sz="2400" dirty="0" smtClean="0">
                <a:latin typeface="Georgia" pitchFamily="18" charset="0"/>
              </a:rPr>
              <a:t>Generally corresponds </a:t>
            </a:r>
            <a:r>
              <a:rPr lang="en-US" sz="2400" dirty="0">
                <a:latin typeface="Georgia" pitchFamily="18" charset="0"/>
              </a:rPr>
              <a:t>to the categories of prior art </a:t>
            </a:r>
            <a:r>
              <a:rPr lang="en-US" sz="2400" dirty="0" smtClean="0">
                <a:latin typeface="Georgia" pitchFamily="18" charset="0"/>
              </a:rPr>
              <a:t>in </a:t>
            </a:r>
            <a:r>
              <a:rPr lang="en-US" sz="2400" dirty="0">
                <a:latin typeface="Georgia" pitchFamily="18" charset="0"/>
              </a:rPr>
              <a:t>pre-AIA </a:t>
            </a:r>
            <a:r>
              <a:rPr lang="en-US" sz="2400" dirty="0" smtClean="0">
                <a:latin typeface="Georgia" pitchFamily="18" charset="0"/>
              </a:rPr>
              <a:t>35 </a:t>
            </a:r>
            <a:r>
              <a:rPr lang="en-US" sz="2400" dirty="0">
                <a:latin typeface="Georgia" pitchFamily="18" charset="0"/>
              </a:rPr>
              <a:t>U.S.C. 102(e)</a:t>
            </a:r>
          </a:p>
          <a:p>
            <a:pPr lvl="1"/>
            <a:endParaRPr lang="en-US" sz="2400"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16</a:t>
            </a:fld>
            <a:endParaRPr lang="en-US" dirty="0"/>
          </a:p>
        </p:txBody>
      </p:sp>
    </p:spTree>
    <p:extLst>
      <p:ext uri="{BB962C8B-B14F-4D97-AF65-F5344CB8AC3E}">
        <p14:creationId xmlns:p14="http://schemas.microsoft.com/office/powerpoint/2010/main" val="2617435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600" b="1" dirty="0" smtClean="0"/>
              <a:t>Effective Prior Art Date</a:t>
            </a:r>
            <a:endParaRPr lang="en-US" sz="3600" b="1" dirty="0"/>
          </a:p>
        </p:txBody>
      </p:sp>
      <p:sp>
        <p:nvSpPr>
          <p:cNvPr id="3" name="Content Placeholder 2"/>
          <p:cNvSpPr>
            <a:spLocks noGrp="1"/>
          </p:cNvSpPr>
          <p:nvPr>
            <p:ph idx="1"/>
          </p:nvPr>
        </p:nvSpPr>
        <p:spPr/>
        <p:txBody>
          <a:bodyPr/>
          <a:lstStyle/>
          <a:p>
            <a:r>
              <a:rPr lang="en-US" sz="2400" dirty="0" smtClean="0">
                <a:latin typeface="Georgia" pitchFamily="18" charset="0"/>
              </a:rPr>
              <a:t>Effective prior art date of subject matter in patents and published applications under AIA </a:t>
            </a:r>
            <a:br>
              <a:rPr lang="en-US" sz="2400" dirty="0" smtClean="0">
                <a:latin typeface="Georgia" pitchFamily="18" charset="0"/>
              </a:rPr>
            </a:br>
            <a:r>
              <a:rPr lang="en-US" sz="2400" dirty="0" smtClean="0">
                <a:latin typeface="Georgia" pitchFamily="18" charset="0"/>
              </a:rPr>
              <a:t>35 U.S.C. 102(a)(2) is:</a:t>
            </a:r>
          </a:p>
          <a:p>
            <a:endParaRPr lang="en-US" sz="2400" dirty="0" smtClean="0">
              <a:latin typeface="Georgia" pitchFamily="18" charset="0"/>
            </a:endParaRPr>
          </a:p>
          <a:p>
            <a:pPr lvl="1"/>
            <a:r>
              <a:rPr lang="en-US" sz="2400" dirty="0">
                <a:latin typeface="Georgia" pitchFamily="18" charset="0"/>
              </a:rPr>
              <a:t>a</a:t>
            </a:r>
            <a:r>
              <a:rPr lang="en-US" sz="2400" dirty="0" smtClean="0">
                <a:latin typeface="Georgia" pitchFamily="18" charset="0"/>
              </a:rPr>
              <a:t>ctual filing date of the patent or published application, or</a:t>
            </a:r>
          </a:p>
          <a:p>
            <a:pPr marL="457200" lvl="1" indent="0">
              <a:buNone/>
            </a:pPr>
            <a:endParaRPr lang="en-US" sz="2400" dirty="0" smtClean="0">
              <a:latin typeface="Georgia" pitchFamily="18" charset="0"/>
            </a:endParaRPr>
          </a:p>
          <a:p>
            <a:pPr lvl="1"/>
            <a:r>
              <a:rPr lang="en-US" sz="2400" dirty="0">
                <a:latin typeface="Georgia" pitchFamily="18" charset="0"/>
              </a:rPr>
              <a:t>d</a:t>
            </a:r>
            <a:r>
              <a:rPr lang="en-US" sz="2400" dirty="0" smtClean="0">
                <a:latin typeface="Georgia" pitchFamily="18" charset="0"/>
              </a:rPr>
              <a:t>ate to which the patent or published application is entitled to claim a right of priority or benefit under 35 U.S.C. 119, 120, 121, or 365 which describes the subject matter</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17</a:t>
            </a:fld>
            <a:endParaRPr lang="en-US" dirty="0"/>
          </a:p>
        </p:txBody>
      </p:sp>
    </p:spTree>
    <p:extLst>
      <p:ext uri="{BB962C8B-B14F-4D97-AF65-F5344CB8AC3E}">
        <p14:creationId xmlns:p14="http://schemas.microsoft.com/office/powerpoint/2010/main" val="27444062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t>35 U.S.C. 102(b)(2)(A): Non-inventor Disclosure Exception</a:t>
            </a:r>
            <a:endParaRPr lang="en-US" sz="3200" b="1" dirty="0"/>
          </a:p>
        </p:txBody>
      </p:sp>
      <p:sp>
        <p:nvSpPr>
          <p:cNvPr id="3" name="Content Placeholder 2"/>
          <p:cNvSpPr>
            <a:spLocks noGrp="1"/>
          </p:cNvSpPr>
          <p:nvPr>
            <p:ph idx="1"/>
          </p:nvPr>
        </p:nvSpPr>
        <p:spPr>
          <a:xfrm>
            <a:off x="533400" y="1676400"/>
            <a:ext cx="8229600" cy="4525963"/>
          </a:xfrm>
        </p:spPr>
        <p:txBody>
          <a:bodyPr/>
          <a:lstStyle/>
          <a:p>
            <a:r>
              <a:rPr lang="en-US" sz="2400" dirty="0" smtClean="0">
                <a:latin typeface="Georgia" pitchFamily="18" charset="0"/>
              </a:rPr>
              <a:t>Exceptions </a:t>
            </a:r>
            <a:r>
              <a:rPr lang="en-US" sz="2400" dirty="0">
                <a:latin typeface="Georgia" pitchFamily="18" charset="0"/>
              </a:rPr>
              <a:t>under 35 </a:t>
            </a:r>
            <a:r>
              <a:rPr lang="en-US" sz="2400" dirty="0" smtClean="0">
                <a:latin typeface="Georgia" pitchFamily="18" charset="0"/>
              </a:rPr>
              <a:t>U.S.C. </a:t>
            </a:r>
            <a:r>
              <a:rPr lang="en-US" sz="2400" dirty="0">
                <a:latin typeface="Georgia" pitchFamily="18" charset="0"/>
              </a:rPr>
              <a:t>102(b)(2</a:t>
            </a:r>
            <a:r>
              <a:rPr lang="en-US" sz="2400" dirty="0" smtClean="0">
                <a:latin typeface="Georgia" pitchFamily="18" charset="0"/>
              </a:rPr>
              <a:t>) for prior art </a:t>
            </a:r>
            <a:r>
              <a:rPr lang="en-US" sz="2400" dirty="0">
                <a:latin typeface="Georgia" pitchFamily="18" charset="0"/>
              </a:rPr>
              <a:t>under 35 U.S.C. 102(a)(2) </a:t>
            </a:r>
            <a:endParaRPr lang="en-US" sz="2400" dirty="0" smtClean="0">
              <a:latin typeface="Georgia" pitchFamily="18" charset="0"/>
            </a:endParaRPr>
          </a:p>
          <a:p>
            <a:pPr marL="0" indent="0">
              <a:buNone/>
            </a:pPr>
            <a:endParaRPr lang="en-US" sz="2400" dirty="0" smtClean="0">
              <a:latin typeface="Georgia" pitchFamily="18" charset="0"/>
            </a:endParaRPr>
          </a:p>
          <a:p>
            <a:r>
              <a:rPr lang="en-US" sz="2400" dirty="0" smtClean="0">
                <a:latin typeface="Georgia" pitchFamily="18" charset="0"/>
              </a:rPr>
              <a:t>35 </a:t>
            </a:r>
            <a:r>
              <a:rPr lang="en-US" sz="2400" dirty="0">
                <a:latin typeface="Georgia" pitchFamily="18" charset="0"/>
              </a:rPr>
              <a:t>U.S.C. 102(b</a:t>
            </a:r>
            <a:r>
              <a:rPr lang="en-US" sz="2400" dirty="0" smtClean="0">
                <a:latin typeface="Georgia" pitchFamily="18" charset="0"/>
              </a:rPr>
              <a:t>)(2)(A):  </a:t>
            </a:r>
          </a:p>
          <a:p>
            <a:pPr lvl="1"/>
            <a:r>
              <a:rPr lang="en-US" sz="2400" dirty="0" smtClean="0">
                <a:latin typeface="Georgia" pitchFamily="18" charset="0"/>
              </a:rPr>
              <a:t>A </a:t>
            </a:r>
            <a:r>
              <a:rPr lang="en-US" sz="2400" dirty="0">
                <a:latin typeface="Georgia" pitchFamily="18" charset="0"/>
              </a:rPr>
              <a:t>disclosure in an application or patent </a:t>
            </a:r>
            <a:r>
              <a:rPr lang="en-US" sz="2400" dirty="0" smtClean="0">
                <a:latin typeface="Georgia" pitchFamily="18" charset="0"/>
              </a:rPr>
              <a:t>shall </a:t>
            </a:r>
            <a:r>
              <a:rPr lang="en-US" sz="2400" dirty="0">
                <a:latin typeface="Georgia" pitchFamily="18" charset="0"/>
              </a:rPr>
              <a:t>not be prior art under 35 </a:t>
            </a:r>
            <a:r>
              <a:rPr lang="en-US" sz="2400" dirty="0" smtClean="0">
                <a:latin typeface="Georgia" pitchFamily="18" charset="0"/>
              </a:rPr>
              <a:t>U.S.C. </a:t>
            </a:r>
            <a:r>
              <a:rPr lang="en-US" sz="2400" dirty="0">
                <a:latin typeface="Georgia" pitchFamily="18" charset="0"/>
              </a:rPr>
              <a:t>102(a</a:t>
            </a:r>
            <a:r>
              <a:rPr lang="en-US" sz="2400" dirty="0" smtClean="0">
                <a:latin typeface="Georgia" pitchFamily="18" charset="0"/>
              </a:rPr>
              <a:t>)(2) </a:t>
            </a:r>
            <a:r>
              <a:rPr lang="en-US" sz="2400" dirty="0">
                <a:latin typeface="Georgia" pitchFamily="18" charset="0"/>
              </a:rPr>
              <a:t>if:</a:t>
            </a:r>
          </a:p>
          <a:p>
            <a:pPr lvl="2"/>
            <a:r>
              <a:rPr lang="en-US" dirty="0">
                <a:latin typeface="Georgia" pitchFamily="18" charset="0"/>
              </a:rPr>
              <a:t>t</a:t>
            </a:r>
            <a:r>
              <a:rPr lang="en-US" dirty="0" smtClean="0">
                <a:latin typeface="Georgia" pitchFamily="18" charset="0"/>
              </a:rPr>
              <a:t>he </a:t>
            </a:r>
            <a:r>
              <a:rPr lang="en-US" dirty="0">
                <a:latin typeface="Georgia" pitchFamily="18" charset="0"/>
              </a:rPr>
              <a:t>disclosure was </a:t>
            </a:r>
            <a:r>
              <a:rPr lang="en-US" dirty="0" smtClean="0">
                <a:latin typeface="Georgia" pitchFamily="18" charset="0"/>
              </a:rPr>
              <a:t>made</a:t>
            </a:r>
            <a:r>
              <a:rPr lang="en-US" dirty="0">
                <a:latin typeface="Georgia" pitchFamily="18" charset="0"/>
              </a:rPr>
              <a:t> </a:t>
            </a:r>
            <a:r>
              <a:rPr lang="en-US" dirty="0" smtClean="0">
                <a:latin typeface="Georgia" pitchFamily="18" charset="0"/>
              </a:rPr>
              <a:t>by </a:t>
            </a:r>
            <a:r>
              <a:rPr lang="en-US" dirty="0">
                <a:latin typeface="Georgia" pitchFamily="18" charset="0"/>
              </a:rPr>
              <a:t>another who obtained the subject matter directly or indirectly from </a:t>
            </a:r>
            <a:r>
              <a:rPr lang="en-US" dirty="0" smtClean="0">
                <a:latin typeface="Georgia" pitchFamily="18" charset="0"/>
              </a:rPr>
              <a:t>the </a:t>
            </a:r>
            <a:r>
              <a:rPr lang="en-US" dirty="0">
                <a:latin typeface="Georgia" pitchFamily="18" charset="0"/>
              </a:rPr>
              <a:t>inventor or joint </a:t>
            </a:r>
            <a:r>
              <a:rPr lang="en-US" dirty="0" smtClean="0">
                <a:latin typeface="Georgia" pitchFamily="18" charset="0"/>
              </a:rPr>
              <a:t>inventor</a:t>
            </a:r>
            <a:endParaRPr lang="en-US"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18</a:t>
            </a:fld>
            <a:endParaRPr lang="en-US" dirty="0"/>
          </a:p>
        </p:txBody>
      </p:sp>
    </p:spTree>
    <p:extLst>
      <p:ext uri="{BB962C8B-B14F-4D97-AF65-F5344CB8AC3E}">
        <p14:creationId xmlns:p14="http://schemas.microsoft.com/office/powerpoint/2010/main" val="37717321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200" b="1" dirty="0"/>
              <a:t>35 U.S.C. 102(b)(2</a:t>
            </a:r>
            <a:r>
              <a:rPr lang="en-US" sz="3200" b="1" dirty="0" smtClean="0"/>
              <a:t>)(B): Intervening Disclosures Exception</a:t>
            </a:r>
            <a:endParaRPr lang="en-US" sz="3200" b="1" dirty="0"/>
          </a:p>
        </p:txBody>
      </p:sp>
      <p:sp>
        <p:nvSpPr>
          <p:cNvPr id="3" name="Content Placeholder 2"/>
          <p:cNvSpPr>
            <a:spLocks noGrp="1"/>
          </p:cNvSpPr>
          <p:nvPr>
            <p:ph idx="1"/>
          </p:nvPr>
        </p:nvSpPr>
        <p:spPr>
          <a:xfrm>
            <a:off x="533400" y="1524000"/>
            <a:ext cx="8458200" cy="4525963"/>
          </a:xfrm>
        </p:spPr>
        <p:txBody>
          <a:bodyPr/>
          <a:lstStyle/>
          <a:p>
            <a:r>
              <a:rPr lang="en-US" sz="2400" dirty="0" smtClean="0">
                <a:latin typeface="Georgia" pitchFamily="18" charset="0"/>
              </a:rPr>
              <a:t>Exceptions </a:t>
            </a:r>
            <a:r>
              <a:rPr lang="en-US" sz="2400" dirty="0">
                <a:latin typeface="Georgia" pitchFamily="18" charset="0"/>
              </a:rPr>
              <a:t>under 35 </a:t>
            </a:r>
            <a:r>
              <a:rPr lang="en-US" sz="2400" dirty="0" smtClean="0">
                <a:latin typeface="Georgia" pitchFamily="18" charset="0"/>
              </a:rPr>
              <a:t>U.S.C. </a:t>
            </a:r>
            <a:r>
              <a:rPr lang="en-US" sz="2400" dirty="0">
                <a:latin typeface="Georgia" pitchFamily="18" charset="0"/>
              </a:rPr>
              <a:t>102(b)(2</a:t>
            </a:r>
            <a:r>
              <a:rPr lang="en-US" sz="2400" dirty="0" smtClean="0">
                <a:latin typeface="Georgia" pitchFamily="18" charset="0"/>
              </a:rPr>
              <a:t>) </a:t>
            </a:r>
            <a:r>
              <a:rPr lang="en-US" sz="2400" dirty="0">
                <a:latin typeface="Georgia" pitchFamily="18" charset="0"/>
              </a:rPr>
              <a:t>for prior art under 35 U.S.C. 102(a)(2) </a:t>
            </a:r>
            <a:endParaRPr lang="en-US" sz="2400" dirty="0" smtClean="0">
              <a:latin typeface="Georgia" pitchFamily="18" charset="0"/>
            </a:endParaRPr>
          </a:p>
          <a:p>
            <a:pPr marL="0" indent="0">
              <a:buNone/>
            </a:pPr>
            <a:endParaRPr lang="en-US" sz="2400" dirty="0">
              <a:latin typeface="Georgia" pitchFamily="18" charset="0"/>
            </a:endParaRPr>
          </a:p>
          <a:p>
            <a:r>
              <a:rPr lang="en-US" sz="2400" dirty="0" smtClean="0">
                <a:latin typeface="Georgia" pitchFamily="18" charset="0"/>
              </a:rPr>
              <a:t>Exception 2 </a:t>
            </a:r>
            <a:r>
              <a:rPr lang="en-US" sz="2400" dirty="0">
                <a:latin typeface="Georgia" pitchFamily="18" charset="0"/>
              </a:rPr>
              <a:t>(35 U.S.C. 102(b</a:t>
            </a:r>
            <a:r>
              <a:rPr lang="en-US" sz="2400" dirty="0" smtClean="0">
                <a:latin typeface="Georgia" pitchFamily="18" charset="0"/>
              </a:rPr>
              <a:t>)(2)(B)):  </a:t>
            </a:r>
          </a:p>
          <a:p>
            <a:pPr lvl="1"/>
            <a:r>
              <a:rPr lang="en-US" sz="2400" dirty="0" smtClean="0">
                <a:latin typeface="Georgia" pitchFamily="18" charset="0"/>
              </a:rPr>
              <a:t>A </a:t>
            </a:r>
            <a:r>
              <a:rPr lang="en-US" sz="2400" dirty="0">
                <a:latin typeface="Georgia" pitchFamily="18" charset="0"/>
              </a:rPr>
              <a:t>disclosure in an application or patent </a:t>
            </a:r>
            <a:r>
              <a:rPr lang="en-US" sz="2400" dirty="0" smtClean="0">
                <a:latin typeface="Georgia" pitchFamily="18" charset="0"/>
              </a:rPr>
              <a:t>shall </a:t>
            </a:r>
            <a:r>
              <a:rPr lang="en-US" sz="2400" dirty="0">
                <a:latin typeface="Georgia" pitchFamily="18" charset="0"/>
              </a:rPr>
              <a:t>not be prior art under 35 </a:t>
            </a:r>
            <a:r>
              <a:rPr lang="en-US" sz="2400" dirty="0" smtClean="0">
                <a:latin typeface="Georgia" pitchFamily="18" charset="0"/>
              </a:rPr>
              <a:t>U.S.C. </a:t>
            </a:r>
            <a:r>
              <a:rPr lang="en-US" sz="2400" dirty="0">
                <a:latin typeface="Georgia" pitchFamily="18" charset="0"/>
              </a:rPr>
              <a:t>102(a</a:t>
            </a:r>
            <a:r>
              <a:rPr lang="en-US" sz="2400" dirty="0" smtClean="0">
                <a:latin typeface="Georgia" pitchFamily="18" charset="0"/>
              </a:rPr>
              <a:t>)(2) if</a:t>
            </a:r>
            <a:r>
              <a:rPr lang="en-US" sz="2400" dirty="0">
                <a:latin typeface="Georgia" pitchFamily="18" charset="0"/>
              </a:rPr>
              <a:t>:</a:t>
            </a:r>
          </a:p>
          <a:p>
            <a:pPr lvl="2"/>
            <a:r>
              <a:rPr lang="en-US" dirty="0">
                <a:latin typeface="Georgia" pitchFamily="18" charset="0"/>
              </a:rPr>
              <a:t>t</a:t>
            </a:r>
            <a:r>
              <a:rPr lang="en-US" dirty="0" smtClean="0">
                <a:latin typeface="Georgia" pitchFamily="18" charset="0"/>
              </a:rPr>
              <a:t>he </a:t>
            </a:r>
            <a:r>
              <a:rPr lang="en-US" dirty="0">
                <a:latin typeface="Georgia" pitchFamily="18" charset="0"/>
              </a:rPr>
              <a:t>subject matter disclosed was, before such </a:t>
            </a:r>
            <a:r>
              <a:rPr lang="en-US" dirty="0" smtClean="0">
                <a:latin typeface="Georgia" pitchFamily="18" charset="0"/>
              </a:rPr>
              <a:t>subject matter was effectively filed, publicly </a:t>
            </a:r>
            <a:r>
              <a:rPr lang="en-US" dirty="0">
                <a:latin typeface="Georgia" pitchFamily="18" charset="0"/>
              </a:rPr>
              <a:t>disclosed </a:t>
            </a:r>
            <a:r>
              <a:rPr lang="en-US" dirty="0" smtClean="0">
                <a:latin typeface="Georgia" pitchFamily="18" charset="0"/>
              </a:rPr>
              <a:t>by:</a:t>
            </a:r>
            <a:endParaRPr lang="en-US" dirty="0">
              <a:latin typeface="Georgia" pitchFamily="18" charset="0"/>
            </a:endParaRPr>
          </a:p>
          <a:p>
            <a:pPr lvl="3"/>
            <a:r>
              <a:rPr lang="en-US" sz="2400" dirty="0" smtClean="0">
                <a:latin typeface="Georgia" pitchFamily="18" charset="0"/>
              </a:rPr>
              <a:t>the inventor or joint inventor; or </a:t>
            </a:r>
          </a:p>
          <a:p>
            <a:pPr lvl="3"/>
            <a:r>
              <a:rPr lang="en-US" sz="2400" dirty="0" smtClean="0">
                <a:latin typeface="Georgia" pitchFamily="18" charset="0"/>
              </a:rPr>
              <a:t>another </a:t>
            </a:r>
            <a:r>
              <a:rPr lang="en-US" sz="2400" dirty="0">
                <a:latin typeface="Georgia" pitchFamily="18" charset="0"/>
              </a:rPr>
              <a:t>who obtained the subject matter directly or indirectly from </a:t>
            </a:r>
            <a:r>
              <a:rPr lang="en-US" sz="2400" dirty="0" smtClean="0">
                <a:latin typeface="Georgia" pitchFamily="18" charset="0"/>
              </a:rPr>
              <a:t>the </a:t>
            </a:r>
            <a:r>
              <a:rPr lang="en-US" sz="2400" dirty="0">
                <a:latin typeface="Georgia" pitchFamily="18" charset="0"/>
              </a:rPr>
              <a:t>inventor or joint </a:t>
            </a:r>
            <a:r>
              <a:rPr lang="en-US" sz="2400" dirty="0" smtClean="0">
                <a:latin typeface="Georgia" pitchFamily="18" charset="0"/>
              </a:rPr>
              <a:t>inventor</a:t>
            </a: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19</a:t>
            </a:fld>
            <a:endParaRPr lang="en-US" dirty="0"/>
          </a:p>
        </p:txBody>
      </p:sp>
    </p:spTree>
    <p:extLst>
      <p:ext uri="{BB962C8B-B14F-4D97-AF65-F5344CB8AC3E}">
        <p14:creationId xmlns:p14="http://schemas.microsoft.com/office/powerpoint/2010/main" val="32554516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lstStyle/>
          <a:p>
            <a:r>
              <a:rPr lang="en-US" dirty="0" smtClean="0">
                <a:latin typeface="Georgia" pitchFamily="18" charset="0"/>
              </a:rPr>
              <a:t>First-inventor-to-file</a:t>
            </a:r>
          </a:p>
          <a:p>
            <a:pPr marL="0" indent="0">
              <a:buNone/>
            </a:pPr>
            <a:endParaRPr lang="en-US" dirty="0" smtClean="0">
              <a:latin typeface="Georgia" pitchFamily="18" charset="0"/>
            </a:endParaRPr>
          </a:p>
          <a:p>
            <a:r>
              <a:rPr lang="en-US" dirty="0">
                <a:latin typeface="Georgia" pitchFamily="18" charset="0"/>
              </a:rPr>
              <a:t>Fee setting</a:t>
            </a:r>
          </a:p>
          <a:p>
            <a:endParaRPr lang="en-US" dirty="0" smtClean="0">
              <a:latin typeface="Georgia" pitchFamily="18" charset="0"/>
            </a:endParaRPr>
          </a:p>
          <a:p>
            <a:r>
              <a:rPr lang="en-US" dirty="0" smtClean="0">
                <a:latin typeface="Georgia" pitchFamily="18" charset="0"/>
              </a:rPr>
              <a:t>Micro Entity</a:t>
            </a:r>
            <a:endParaRPr lang="en-US" dirty="0">
              <a:latin typeface="Georgia" pitchFamily="18" charset="0"/>
            </a:endParaRPr>
          </a:p>
          <a:p>
            <a:endParaRPr lang="en-US" dirty="0" smtClean="0">
              <a:latin typeface="Georgia" pitchFamily="18" charset="0"/>
            </a:endParaRPr>
          </a:p>
          <a:p>
            <a:r>
              <a:rPr lang="en-US" dirty="0" smtClean="0">
                <a:latin typeface="Georgia" pitchFamily="18" charset="0"/>
              </a:rPr>
              <a:t>Technical Corrections Legislation</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a:t>
            </a:fld>
            <a:endParaRPr lang="en-US" dirty="0"/>
          </a:p>
        </p:txBody>
      </p:sp>
    </p:spTree>
    <p:extLst>
      <p:ext uri="{BB962C8B-B14F-4D97-AF65-F5344CB8AC3E}">
        <p14:creationId xmlns:p14="http://schemas.microsoft.com/office/powerpoint/2010/main" val="2392927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339" y="228600"/>
            <a:ext cx="7391400" cy="1143000"/>
          </a:xfrm>
          <a:solidFill>
            <a:srgbClr val="7030A0"/>
          </a:solidFill>
        </p:spPr>
        <p:txBody>
          <a:bodyPr/>
          <a:lstStyle/>
          <a:p>
            <a:r>
              <a:rPr lang="en-US" sz="3200" b="1" dirty="0"/>
              <a:t>35 U.S.C. 102(b)(2</a:t>
            </a:r>
            <a:r>
              <a:rPr lang="en-US" sz="3200" b="1" dirty="0" smtClean="0"/>
              <a:t>)(C): Commonly Owned Disclosure Exception</a:t>
            </a:r>
            <a:endParaRPr lang="en-US" sz="3200" b="1" dirty="0"/>
          </a:p>
        </p:txBody>
      </p:sp>
      <p:sp>
        <p:nvSpPr>
          <p:cNvPr id="3" name="Content Placeholder 2"/>
          <p:cNvSpPr>
            <a:spLocks noGrp="1"/>
          </p:cNvSpPr>
          <p:nvPr>
            <p:ph idx="1"/>
          </p:nvPr>
        </p:nvSpPr>
        <p:spPr>
          <a:xfrm>
            <a:off x="533400" y="1524000"/>
            <a:ext cx="8229600" cy="4525963"/>
          </a:xfrm>
        </p:spPr>
        <p:txBody>
          <a:bodyPr/>
          <a:lstStyle/>
          <a:p>
            <a:r>
              <a:rPr lang="en-US" sz="2400" dirty="0" smtClean="0">
                <a:latin typeface="Georgia" pitchFamily="18" charset="0"/>
              </a:rPr>
              <a:t>Exceptions </a:t>
            </a:r>
            <a:r>
              <a:rPr lang="en-US" sz="2400" dirty="0">
                <a:latin typeface="Georgia" pitchFamily="18" charset="0"/>
              </a:rPr>
              <a:t>under 35 </a:t>
            </a:r>
            <a:r>
              <a:rPr lang="en-US" sz="2400" dirty="0" smtClean="0">
                <a:latin typeface="Georgia" pitchFamily="18" charset="0"/>
              </a:rPr>
              <a:t>U.S.C. </a:t>
            </a:r>
            <a:r>
              <a:rPr lang="en-US" sz="2400" dirty="0">
                <a:latin typeface="Georgia" pitchFamily="18" charset="0"/>
              </a:rPr>
              <a:t>102(b)(2</a:t>
            </a:r>
            <a:r>
              <a:rPr lang="en-US" sz="2400" dirty="0" smtClean="0">
                <a:latin typeface="Georgia" pitchFamily="18" charset="0"/>
              </a:rPr>
              <a:t>) for prior art </a:t>
            </a:r>
            <a:r>
              <a:rPr lang="en-US" sz="2400" dirty="0">
                <a:latin typeface="Georgia" pitchFamily="18" charset="0"/>
              </a:rPr>
              <a:t>under 35 U.S.C. 102(a)(2) </a:t>
            </a:r>
            <a:endParaRPr lang="en-US" sz="2400" dirty="0" smtClean="0">
              <a:latin typeface="Georgia" pitchFamily="18" charset="0"/>
            </a:endParaRPr>
          </a:p>
          <a:p>
            <a:endParaRPr lang="en-US" sz="2400" dirty="0" smtClean="0">
              <a:latin typeface="Georgia" pitchFamily="18" charset="0"/>
            </a:endParaRPr>
          </a:p>
          <a:p>
            <a:r>
              <a:rPr lang="en-US" sz="2400" dirty="0" smtClean="0">
                <a:latin typeface="Georgia" pitchFamily="18" charset="0"/>
              </a:rPr>
              <a:t>35 </a:t>
            </a:r>
            <a:r>
              <a:rPr lang="en-US" sz="2400" dirty="0">
                <a:latin typeface="Georgia" pitchFamily="18" charset="0"/>
              </a:rPr>
              <a:t>U.S.C. 102(b)(2</a:t>
            </a:r>
            <a:r>
              <a:rPr lang="en-US" sz="2400" dirty="0" smtClean="0">
                <a:latin typeface="Georgia" pitchFamily="18" charset="0"/>
              </a:rPr>
              <a:t>)(C):  </a:t>
            </a:r>
          </a:p>
          <a:p>
            <a:pPr lvl="1"/>
            <a:r>
              <a:rPr lang="en-US" sz="2400" dirty="0" smtClean="0">
                <a:latin typeface="Georgia" pitchFamily="18" charset="0"/>
              </a:rPr>
              <a:t>A disclosure made in an application or patent shall not be prior art </a:t>
            </a:r>
            <a:r>
              <a:rPr lang="en-US" sz="2400" dirty="0">
                <a:latin typeface="Georgia" pitchFamily="18" charset="0"/>
              </a:rPr>
              <a:t>under 35 </a:t>
            </a:r>
            <a:r>
              <a:rPr lang="en-US" sz="2400" dirty="0" smtClean="0">
                <a:latin typeface="Georgia" pitchFamily="18" charset="0"/>
              </a:rPr>
              <a:t>U.S.C. </a:t>
            </a:r>
            <a:r>
              <a:rPr lang="en-US" sz="2400" dirty="0">
                <a:latin typeface="Georgia" pitchFamily="18" charset="0"/>
              </a:rPr>
              <a:t>102(a)(2) </a:t>
            </a:r>
            <a:r>
              <a:rPr lang="en-US" sz="2400" dirty="0" smtClean="0">
                <a:latin typeface="Georgia" pitchFamily="18" charset="0"/>
              </a:rPr>
              <a:t>if:</a:t>
            </a:r>
          </a:p>
          <a:p>
            <a:pPr lvl="2"/>
            <a:r>
              <a:rPr lang="en-US" dirty="0">
                <a:latin typeface="Georgia" pitchFamily="18" charset="0"/>
              </a:rPr>
              <a:t>t</a:t>
            </a:r>
            <a:r>
              <a:rPr lang="en-US" dirty="0" smtClean="0">
                <a:latin typeface="Georgia" pitchFamily="18" charset="0"/>
              </a:rPr>
              <a:t>he subject matter and the claimed invention were commonly owned or subject to an obligation of assignment to the same person not later than the effective filing date of the claimed invention</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20</a:t>
            </a:fld>
            <a:endParaRPr lang="en-US" dirty="0"/>
          </a:p>
        </p:txBody>
      </p:sp>
    </p:spTree>
    <p:extLst>
      <p:ext uri="{BB962C8B-B14F-4D97-AF65-F5344CB8AC3E}">
        <p14:creationId xmlns:p14="http://schemas.microsoft.com/office/powerpoint/2010/main" val="216752995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000" y="228600"/>
            <a:ext cx="7421999" cy="1143000"/>
          </a:xfrm>
          <a:solidFill>
            <a:srgbClr val="7030A0"/>
          </a:solidFill>
        </p:spPr>
        <p:txBody>
          <a:bodyPr/>
          <a:lstStyle/>
          <a:p>
            <a:r>
              <a:rPr lang="en-US" sz="2800" b="1" dirty="0"/>
              <a:t>35 U.S.C. </a:t>
            </a:r>
            <a:r>
              <a:rPr lang="en-US" sz="2800" b="1" dirty="0" smtClean="0"/>
              <a:t>102 (a)(2) &amp; (b)(2): Shorthand</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5447746"/>
              </p:ext>
            </p:extLst>
          </p:nvPr>
        </p:nvGraphicFramePr>
        <p:xfrm>
          <a:off x="304800" y="1524000"/>
          <a:ext cx="8686800" cy="4343400"/>
        </p:xfrm>
        <a:graphic>
          <a:graphicData uri="http://schemas.openxmlformats.org/drawingml/2006/table">
            <a:tbl>
              <a:tblPr firstRow="1" bandRow="1">
                <a:effectLst>
                  <a:innerShdw blurRad="114300">
                    <a:prstClr val="black"/>
                  </a:innerShdw>
                </a:effectLst>
                <a:tableStyleId>{5C22544A-7EE6-4342-B048-85BDC9FD1C3A}</a:tableStyleId>
              </a:tblPr>
              <a:tblGrid>
                <a:gridCol w="1318532"/>
                <a:gridCol w="2094139"/>
                <a:gridCol w="5274129"/>
              </a:tblGrid>
              <a:tr h="352618">
                <a:tc>
                  <a:txBody>
                    <a:bodyPr/>
                    <a:lstStyle/>
                    <a:p>
                      <a:pPr algn="ctr"/>
                      <a:r>
                        <a:rPr lang="en-US" dirty="0" smtClean="0">
                          <a:solidFill>
                            <a:srgbClr val="FFFF00"/>
                          </a:solidFill>
                        </a:rPr>
                        <a:t>Provision</a:t>
                      </a:r>
                      <a:endParaRPr lang="en-US" dirty="0">
                        <a:solidFill>
                          <a:srgbClr val="FFFF00"/>
                        </a:solidFill>
                      </a:endParaRPr>
                    </a:p>
                  </a:txBody>
                  <a:tcPr/>
                </a:tc>
                <a:tc>
                  <a:txBody>
                    <a:bodyPr/>
                    <a:lstStyle/>
                    <a:p>
                      <a:pPr algn="ctr"/>
                      <a:r>
                        <a:rPr lang="en-US" dirty="0" smtClean="0">
                          <a:solidFill>
                            <a:srgbClr val="FFFF00"/>
                          </a:solidFill>
                        </a:rPr>
                        <a:t>Function</a:t>
                      </a:r>
                      <a:endParaRPr lang="en-US" dirty="0">
                        <a:solidFill>
                          <a:srgbClr val="FFFF00"/>
                        </a:solidFill>
                      </a:endParaRPr>
                    </a:p>
                  </a:txBody>
                  <a:tcPr/>
                </a:tc>
                <a:tc>
                  <a:txBody>
                    <a:bodyPr/>
                    <a:lstStyle/>
                    <a:p>
                      <a:pPr algn="ctr"/>
                      <a:r>
                        <a:rPr lang="en-US" dirty="0" smtClean="0">
                          <a:solidFill>
                            <a:srgbClr val="FFFF00"/>
                          </a:solidFill>
                        </a:rPr>
                        <a:t>Language</a:t>
                      </a:r>
                      <a:endParaRPr lang="en-US" dirty="0">
                        <a:solidFill>
                          <a:srgbClr val="FFFF00"/>
                        </a:solidFill>
                      </a:endParaRPr>
                    </a:p>
                  </a:txBody>
                  <a:tcPr/>
                </a:tc>
              </a:tr>
              <a:tr h="1539240">
                <a:tc>
                  <a:txBody>
                    <a:bodyPr/>
                    <a:lstStyle/>
                    <a:p>
                      <a:r>
                        <a:rPr lang="en-US" sz="1600" dirty="0" smtClean="0">
                          <a:latin typeface="Georgia" pitchFamily="18" charset="0"/>
                        </a:rPr>
                        <a:t>102(a)(2)</a:t>
                      </a:r>
                      <a:endParaRPr lang="en-US" sz="1600" dirty="0">
                        <a:latin typeface="Georgia" pitchFamily="18" charset="0"/>
                      </a:endParaRPr>
                    </a:p>
                  </a:txBody>
                  <a:tcPr/>
                </a:tc>
                <a:tc>
                  <a:txBody>
                    <a:bodyPr/>
                    <a:lstStyle/>
                    <a:p>
                      <a:pPr marL="285750" indent="-285750">
                        <a:buFont typeface="Arial" pitchFamily="34" charset="0"/>
                        <a:buChar char="•"/>
                      </a:pPr>
                      <a:r>
                        <a:rPr lang="en-US" sz="1600" dirty="0" smtClean="0">
                          <a:latin typeface="Georgia" pitchFamily="18" charset="0"/>
                        </a:rPr>
                        <a:t>Creates</a:t>
                      </a:r>
                      <a:r>
                        <a:rPr lang="en-US" sz="1600" baseline="0" dirty="0" smtClean="0">
                          <a:latin typeface="Georgia" pitchFamily="18" charset="0"/>
                        </a:rPr>
                        <a:t> prior art</a:t>
                      </a:r>
                    </a:p>
                    <a:p>
                      <a:pPr marL="285750" indent="-285750">
                        <a:buFont typeface="Arial" pitchFamily="34" charset="0"/>
                        <a:buChar char="•"/>
                      </a:pPr>
                      <a:endParaRPr lang="en-US" sz="1600" baseline="0" dirty="0" smtClean="0">
                        <a:latin typeface="Georgia" pitchFamily="18" charset="0"/>
                      </a:endParaRPr>
                    </a:p>
                  </a:txBody>
                  <a:tcPr/>
                </a:tc>
                <a:tc>
                  <a:txBody>
                    <a:bodyPr/>
                    <a:lstStyle/>
                    <a:p>
                      <a:r>
                        <a:rPr lang="en-US" sz="1600" dirty="0" smtClean="0">
                          <a:latin typeface="Georgia" pitchFamily="18" charset="0"/>
                        </a:rPr>
                        <a:t>Invention was effectively filed by third party before the effective filing date of the claimed invention by</a:t>
                      </a:r>
                      <a:r>
                        <a:rPr lang="en-US" sz="1600" baseline="0" dirty="0" smtClean="0">
                          <a:latin typeface="Georgia" pitchFamily="18" charset="0"/>
                        </a:rPr>
                        <a:t> inventor</a:t>
                      </a:r>
                      <a:r>
                        <a:rPr lang="en-US" sz="1600" dirty="0" smtClean="0">
                          <a:latin typeface="Georgia" pitchFamily="18" charset="0"/>
                        </a:rPr>
                        <a:t>:</a:t>
                      </a:r>
                    </a:p>
                    <a:p>
                      <a:pPr marL="285750" indent="-285750">
                        <a:buFont typeface="Arial" pitchFamily="34" charset="0"/>
                        <a:buChar char="•"/>
                      </a:pPr>
                      <a:r>
                        <a:rPr lang="en-US" sz="1600" dirty="0" smtClean="0">
                          <a:latin typeface="Georgia" pitchFamily="18" charset="0"/>
                        </a:rPr>
                        <a:t>U.S. Patents</a:t>
                      </a:r>
                    </a:p>
                    <a:p>
                      <a:pPr marL="285750" indent="-285750">
                        <a:buFont typeface="Arial" pitchFamily="34" charset="0"/>
                        <a:buChar char="•"/>
                      </a:pPr>
                      <a:r>
                        <a:rPr lang="en-US" sz="1600" dirty="0" smtClean="0">
                          <a:latin typeface="Georgia" pitchFamily="18" charset="0"/>
                        </a:rPr>
                        <a:t>U.S. Patent Application Publications</a:t>
                      </a:r>
                    </a:p>
                    <a:p>
                      <a:pPr marL="285750" indent="-285750">
                        <a:buFont typeface="Arial" pitchFamily="34" charset="0"/>
                        <a:buChar char="•"/>
                      </a:pPr>
                      <a:r>
                        <a:rPr lang="en-US" sz="1600" dirty="0" smtClean="0">
                          <a:latin typeface="Georgia" pitchFamily="18" charset="0"/>
                        </a:rPr>
                        <a:t>WIPO Publications</a:t>
                      </a:r>
                    </a:p>
                  </a:txBody>
                  <a:tcPr/>
                </a:tc>
              </a:tr>
              <a:tr h="2285999">
                <a:tc>
                  <a:txBody>
                    <a:bodyPr/>
                    <a:lstStyle/>
                    <a:p>
                      <a:r>
                        <a:rPr lang="en-US" sz="1400" dirty="0" smtClean="0">
                          <a:latin typeface="Georgia" pitchFamily="18" charset="0"/>
                        </a:rPr>
                        <a:t>102(b)(2)</a:t>
                      </a:r>
                      <a:endParaRPr lang="en-US" sz="1400" dirty="0">
                        <a:latin typeface="Georgia"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Georgia" pitchFamily="18" charset="0"/>
                        </a:rPr>
                        <a:t>Gives 3 exceptions</a:t>
                      </a:r>
                      <a:r>
                        <a:rPr lang="en-US" sz="1400" baseline="0" dirty="0" smtClean="0">
                          <a:latin typeface="Georgia" pitchFamily="18" charset="0"/>
                        </a:rPr>
                        <a:t> prior art</a:t>
                      </a:r>
                      <a:endParaRPr lang="en-US" sz="1400" dirty="0" smtClean="0">
                        <a:latin typeface="Georgia" pitchFamily="18" charset="0"/>
                      </a:endParaRPr>
                    </a:p>
                    <a:p>
                      <a:endParaRPr lang="en-US" sz="1400" dirty="0">
                        <a:latin typeface="Georgia" pitchFamily="18" charset="0"/>
                      </a:endParaRPr>
                    </a:p>
                  </a:txBody>
                  <a:tcPr/>
                </a:tc>
                <a:tc>
                  <a:txBody>
                    <a:bodyPr/>
                    <a:lstStyle/>
                    <a:p>
                      <a:r>
                        <a:rPr lang="en-US" sz="1400" dirty="0" smtClean="0">
                          <a:latin typeface="Georgia" pitchFamily="18" charset="0"/>
                        </a:rPr>
                        <a:t>Not prior art if earlier disclosure</a:t>
                      </a:r>
                      <a:r>
                        <a:rPr lang="en-US" sz="1400" baseline="0" dirty="0" smtClean="0">
                          <a:latin typeface="Georgia" pitchFamily="18" charset="0"/>
                        </a:rPr>
                        <a:t> </a:t>
                      </a:r>
                      <a:r>
                        <a:rPr lang="en-US" sz="1400" dirty="0" smtClean="0">
                          <a:latin typeface="Georgia" pitchFamily="18" charset="0"/>
                        </a:rPr>
                        <a:t>made by third party who obtained the subject matter directly or indirectly from either the inventor or joint inventor</a:t>
                      </a:r>
                    </a:p>
                    <a:p>
                      <a:pPr marL="285750" indent="-285750">
                        <a:buFont typeface="Arial" pitchFamily="34" charset="0"/>
                        <a:buChar char="•"/>
                      </a:pPr>
                      <a:endParaRPr lang="en-US" sz="1400" dirty="0" smtClean="0">
                        <a:latin typeface="Georgia" pitchFamily="18" charset="0"/>
                      </a:endParaRPr>
                    </a:p>
                    <a:p>
                      <a:pPr marL="0" indent="0">
                        <a:buFont typeface="Arial" pitchFamily="34" charset="0"/>
                        <a:buNone/>
                      </a:pPr>
                      <a:r>
                        <a:rPr lang="en-US" sz="1400" dirty="0" smtClean="0">
                          <a:latin typeface="Georgia" pitchFamily="18" charset="0"/>
                        </a:rPr>
                        <a:t>Not prior art if INVENTOR </a:t>
                      </a:r>
                      <a:r>
                        <a:rPr lang="en-US" sz="1400" baseline="0" dirty="0" smtClean="0">
                          <a:latin typeface="Georgia" pitchFamily="18" charset="0"/>
                        </a:rPr>
                        <a:t>disclosed the subject matter before another effective filing date </a:t>
                      </a:r>
                    </a:p>
                    <a:p>
                      <a:pPr marL="285750" marR="0" lvl="2"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smtClean="0">
                        <a:latin typeface="Georgia" pitchFamily="18" charset="0"/>
                      </a:endParaRPr>
                    </a:p>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latin typeface="Georgia" pitchFamily="18" charset="0"/>
                        </a:rPr>
                        <a:t>Not prior art if subject matter disclosed by a third party and the claimed invention were commonly owned or subject to an obligation of assignment to the same person not later than the effective filing date of the claimed invention </a:t>
                      </a:r>
                    </a:p>
                  </a:txBody>
                  <a:tcPr/>
                </a:tc>
              </a:tr>
            </a:tbl>
          </a:graphicData>
        </a:graphic>
      </p:graphicFrame>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21</a:t>
            </a:fld>
            <a:endParaRPr lang="en-US" dirty="0">
              <a:solidFill>
                <a:srgbClr val="273C56"/>
              </a:solidFill>
            </a:endParaRPr>
          </a:p>
        </p:txBody>
      </p:sp>
      <p:sp>
        <p:nvSpPr>
          <p:cNvPr id="7" name="Oval 6"/>
          <p:cNvSpPr/>
          <p:nvPr/>
        </p:nvSpPr>
        <p:spPr bwMode="auto">
          <a:xfrm>
            <a:off x="3985189" y="1988321"/>
            <a:ext cx="4297110" cy="12192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3" name="TextBox 2"/>
          <p:cNvSpPr txBox="1"/>
          <p:nvPr/>
        </p:nvSpPr>
        <p:spPr>
          <a:xfrm>
            <a:off x="4572000" y="2336311"/>
            <a:ext cx="3048000" cy="523220"/>
          </a:xfrm>
          <a:prstGeom prst="rect">
            <a:avLst/>
          </a:prstGeom>
          <a:noFill/>
        </p:spPr>
        <p:txBody>
          <a:bodyPr wrap="square" rtlCol="0">
            <a:spAutoFit/>
          </a:bodyPr>
          <a:lstStyle/>
          <a:p>
            <a:pPr algn="ctr"/>
            <a:r>
              <a:rPr lang="en-US" sz="1400" b="1" dirty="0">
                <a:solidFill>
                  <a:srgbClr val="FFFF00"/>
                </a:solidFill>
              </a:rPr>
              <a:t>Prior Filed Applications </a:t>
            </a:r>
            <a:r>
              <a:rPr lang="en-US" sz="1400" b="1" dirty="0" smtClean="0">
                <a:solidFill>
                  <a:srgbClr val="FFFF00"/>
                </a:solidFill>
              </a:rPr>
              <a:t/>
            </a:r>
            <a:br>
              <a:rPr lang="en-US" sz="1400" b="1" dirty="0" smtClean="0">
                <a:solidFill>
                  <a:srgbClr val="FFFF00"/>
                </a:solidFill>
              </a:rPr>
            </a:br>
            <a:r>
              <a:rPr lang="en-US" sz="1400" b="1" dirty="0" smtClean="0">
                <a:solidFill>
                  <a:srgbClr val="FFFF00"/>
                </a:solidFill>
              </a:rPr>
              <a:t>for </a:t>
            </a:r>
            <a:r>
              <a:rPr lang="en-US" sz="1400" b="1" dirty="0">
                <a:solidFill>
                  <a:srgbClr val="FFFF00"/>
                </a:solidFill>
              </a:rPr>
              <a:t>U.S. Patents</a:t>
            </a:r>
          </a:p>
        </p:txBody>
      </p:sp>
      <p:pic>
        <p:nvPicPr>
          <p:cNvPr id="8"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3058" y="3429000"/>
            <a:ext cx="2540950" cy="7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2855" y="4222592"/>
            <a:ext cx="2540950" cy="7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5401" y="4919990"/>
            <a:ext cx="2540950" cy="7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05727" y="3671907"/>
            <a:ext cx="2415611" cy="307777"/>
          </a:xfrm>
          <a:prstGeom prst="rect">
            <a:avLst/>
          </a:prstGeom>
          <a:noFill/>
        </p:spPr>
        <p:txBody>
          <a:bodyPr wrap="square" rtlCol="0">
            <a:spAutoFit/>
          </a:bodyPr>
          <a:lstStyle/>
          <a:p>
            <a:pPr algn="ctr"/>
            <a:r>
              <a:rPr lang="en-US" sz="1400" b="1" dirty="0" smtClean="0">
                <a:solidFill>
                  <a:srgbClr val="FFFF00"/>
                </a:solidFill>
              </a:rPr>
              <a:t>Non-inventor Disclosures</a:t>
            </a:r>
            <a:endParaRPr lang="en-US" sz="1400" b="1" dirty="0">
              <a:solidFill>
                <a:srgbClr val="FFFF00"/>
              </a:solidFill>
            </a:endParaRPr>
          </a:p>
        </p:txBody>
      </p:sp>
      <p:sp>
        <p:nvSpPr>
          <p:cNvPr id="12" name="TextBox 11"/>
          <p:cNvSpPr txBox="1"/>
          <p:nvPr/>
        </p:nvSpPr>
        <p:spPr>
          <a:xfrm>
            <a:off x="6284008" y="5055176"/>
            <a:ext cx="2415611" cy="523220"/>
          </a:xfrm>
          <a:prstGeom prst="rect">
            <a:avLst/>
          </a:prstGeom>
          <a:noFill/>
        </p:spPr>
        <p:txBody>
          <a:bodyPr wrap="square" rtlCol="0">
            <a:spAutoFit/>
          </a:bodyPr>
          <a:lstStyle/>
          <a:p>
            <a:pPr algn="ctr"/>
            <a:r>
              <a:rPr lang="en-US" sz="1400" b="1" dirty="0" smtClean="0">
                <a:solidFill>
                  <a:srgbClr val="FFFF00"/>
                </a:solidFill>
              </a:rPr>
              <a:t>Commonly Owned Disclosures</a:t>
            </a:r>
            <a:endParaRPr lang="en-US" sz="1400" b="1" dirty="0">
              <a:solidFill>
                <a:srgbClr val="FFFF00"/>
              </a:solidFill>
            </a:endParaRPr>
          </a:p>
        </p:txBody>
      </p:sp>
      <p:sp>
        <p:nvSpPr>
          <p:cNvPr id="13" name="TextBox 12"/>
          <p:cNvSpPr txBox="1"/>
          <p:nvPr/>
        </p:nvSpPr>
        <p:spPr>
          <a:xfrm>
            <a:off x="4825524" y="4465499"/>
            <a:ext cx="2415611" cy="307777"/>
          </a:xfrm>
          <a:prstGeom prst="rect">
            <a:avLst/>
          </a:prstGeom>
          <a:noFill/>
        </p:spPr>
        <p:txBody>
          <a:bodyPr wrap="square" rtlCol="0">
            <a:spAutoFit/>
          </a:bodyPr>
          <a:lstStyle/>
          <a:p>
            <a:pPr algn="ctr"/>
            <a:r>
              <a:rPr lang="en-US" sz="1400" b="1" dirty="0" smtClean="0">
                <a:solidFill>
                  <a:srgbClr val="FFFF00"/>
                </a:solidFill>
              </a:rPr>
              <a:t>Intervening Disclosures</a:t>
            </a:r>
            <a:endParaRPr lang="en-US" sz="1400" b="1" dirty="0">
              <a:solidFill>
                <a:srgbClr val="FFFF00"/>
              </a:solidFill>
            </a:endParaRPr>
          </a:p>
        </p:txBody>
      </p:sp>
    </p:spTree>
    <p:extLst>
      <p:ext uri="{BB962C8B-B14F-4D97-AF65-F5344CB8AC3E}">
        <p14:creationId xmlns:p14="http://schemas.microsoft.com/office/powerpoint/2010/main" val="1989666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4</a:t>
            </a:r>
            <a:endParaRPr lang="en-US" sz="3200" b="1" dirty="0">
              <a:solidFill>
                <a:schemeClr val="bg1"/>
              </a:solidFill>
            </a:endParaRPr>
          </a:p>
        </p:txBody>
      </p:sp>
      <p:sp>
        <p:nvSpPr>
          <p:cNvPr id="3" name="Content Placeholder 2"/>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22</a:t>
            </a:fld>
            <a:endParaRPr lang="en-US" dirty="0">
              <a:solidFill>
                <a:prstClr val="black">
                  <a:tint val="75000"/>
                </a:prstClr>
              </a:solidFill>
            </a:endParaRPr>
          </a:p>
        </p:txBody>
      </p:sp>
      <p:cxnSp>
        <p:nvCxnSpPr>
          <p:cNvPr id="7" name="Straight Arrow Connector 6"/>
          <p:cNvCxnSpPr/>
          <p:nvPr/>
        </p:nvCxnSpPr>
        <p:spPr>
          <a:xfrm>
            <a:off x="802907" y="283662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00400" y="3244334"/>
            <a:ext cx="1828799" cy="923330"/>
          </a:xfrm>
          <a:prstGeom prst="rect">
            <a:avLst/>
          </a:prstGeom>
          <a:noFill/>
        </p:spPr>
        <p:txBody>
          <a:bodyPr wrap="square" rtlCol="0">
            <a:spAutoFit/>
          </a:bodyPr>
          <a:lstStyle/>
          <a:p>
            <a:r>
              <a:rPr lang="en-US" b="1" dirty="0" smtClean="0">
                <a:solidFill>
                  <a:srgbClr val="0000FF"/>
                </a:solidFill>
              </a:rPr>
              <a:t>B files patent application claiming X</a:t>
            </a:r>
            <a:endParaRPr lang="en-US" b="1" dirty="0">
              <a:solidFill>
                <a:srgbClr val="0000FF"/>
              </a:solidFill>
            </a:endParaRPr>
          </a:p>
        </p:txBody>
      </p:sp>
      <p:sp>
        <p:nvSpPr>
          <p:cNvPr id="17" name="TextBox 16"/>
          <p:cNvSpPr txBox="1"/>
          <p:nvPr/>
        </p:nvSpPr>
        <p:spPr>
          <a:xfrm>
            <a:off x="6554603" y="3283289"/>
            <a:ext cx="1903597" cy="923330"/>
          </a:xfrm>
          <a:prstGeom prst="rect">
            <a:avLst/>
          </a:prstGeom>
          <a:noFill/>
        </p:spPr>
        <p:txBody>
          <a:bodyPr wrap="square" rtlCol="0">
            <a:spAutoFit/>
          </a:bodyPr>
          <a:lstStyle/>
          <a:p>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9" name="TextBox 18"/>
          <p:cNvSpPr txBox="1"/>
          <p:nvPr/>
        </p:nvSpPr>
        <p:spPr>
          <a:xfrm>
            <a:off x="6610350" y="220980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1" name="Straight Connector 20"/>
          <p:cNvCxnSpPr/>
          <p:nvPr/>
        </p:nvCxnSpPr>
        <p:spPr>
          <a:xfrm>
            <a:off x="73152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86199" y="2605195"/>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32334" y="48252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Georgia" pitchFamily="18" charset="0"/>
              </a:rPr>
              <a:t>B</a:t>
            </a:r>
            <a:r>
              <a:rPr lang="en-US" sz="2000" dirty="0" smtClean="0">
                <a:latin typeface="Georgia" pitchFamily="18" charset="0"/>
              </a:rPr>
              <a:t>’s patent application is prior art under 102 (a)(</a:t>
            </a:r>
            <a:r>
              <a:rPr lang="en-US" sz="2000" dirty="0">
                <a:latin typeface="Georgia" pitchFamily="18" charset="0"/>
              </a:rPr>
              <a:t>2), but knocked out by the exception in 102(a)(2</a:t>
            </a:r>
            <a:r>
              <a:rPr lang="en-US" sz="2000" dirty="0" smtClean="0">
                <a:latin typeface="Georgia" pitchFamily="18" charset="0"/>
              </a:rPr>
              <a:t>)(A) </a:t>
            </a:r>
            <a:r>
              <a:rPr lang="en-US" sz="2000" dirty="0">
                <a:latin typeface="Georgia" pitchFamily="18" charset="0"/>
              </a:rPr>
              <a:t>as a </a:t>
            </a:r>
            <a:r>
              <a:rPr lang="en-US" sz="2000" dirty="0" smtClean="0">
                <a:latin typeface="Georgia" pitchFamily="18" charset="0"/>
              </a:rPr>
              <a:t>non-inventor disclosure</a:t>
            </a:r>
          </a:p>
          <a:p>
            <a:pPr marL="0" indent="0">
              <a:buNone/>
            </a:pPr>
            <a:endParaRPr lang="en-US" sz="2000" dirty="0" smtClean="0">
              <a:latin typeface="Georgia" pitchFamily="18" charset="0"/>
            </a:endParaRPr>
          </a:p>
          <a:p>
            <a:endParaRPr lang="en-US" dirty="0" smtClean="0">
              <a:latin typeface="Georgia" pitchFamily="18" charset="0"/>
            </a:endParaRPr>
          </a:p>
          <a:p>
            <a:endParaRPr lang="en-US" dirty="0"/>
          </a:p>
        </p:txBody>
      </p:sp>
      <p:sp>
        <p:nvSpPr>
          <p:cNvPr id="23" name="TextBox 22"/>
          <p:cNvSpPr txBox="1"/>
          <p:nvPr/>
        </p:nvSpPr>
        <p:spPr>
          <a:xfrm>
            <a:off x="3200400" y="2223436"/>
            <a:ext cx="1409700" cy="307777"/>
          </a:xfrm>
          <a:prstGeom prst="rect">
            <a:avLst/>
          </a:prstGeom>
          <a:noFill/>
        </p:spPr>
        <p:txBody>
          <a:bodyPr wrap="square" rtlCol="0">
            <a:spAutoFit/>
          </a:bodyPr>
          <a:lstStyle/>
          <a:p>
            <a:r>
              <a:rPr lang="en-US" sz="1400" b="1" dirty="0" smtClean="0">
                <a:solidFill>
                  <a:srgbClr val="0000FF"/>
                </a:solidFill>
              </a:rPr>
              <a:t>June 15, 2014</a:t>
            </a:r>
            <a:endParaRPr lang="en-US" sz="1400" b="1" dirty="0">
              <a:solidFill>
                <a:srgbClr val="0000FF"/>
              </a:solidFill>
            </a:endParaRPr>
          </a:p>
        </p:txBody>
      </p:sp>
    </p:spTree>
    <p:extLst>
      <p:ext uri="{BB962C8B-B14F-4D97-AF65-F5344CB8AC3E}">
        <p14:creationId xmlns:p14="http://schemas.microsoft.com/office/powerpoint/2010/main" val="25524497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5</a:t>
            </a:r>
            <a:endParaRPr lang="en-US" sz="3200" b="1" dirty="0">
              <a:solidFill>
                <a:schemeClr val="bg1"/>
              </a:solidFill>
            </a:endParaRPr>
          </a:p>
        </p:txBody>
      </p:sp>
      <p:sp>
        <p:nvSpPr>
          <p:cNvPr id="3" name="Content Placeholder 2"/>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23</a:t>
            </a:fld>
            <a:endParaRPr lang="en-US" dirty="0">
              <a:solidFill>
                <a:prstClr val="black">
                  <a:tint val="75000"/>
                </a:prstClr>
              </a:solidFill>
            </a:endParaRPr>
          </a:p>
        </p:txBody>
      </p:sp>
      <p:cxnSp>
        <p:nvCxnSpPr>
          <p:cNvPr id="7" name="Straight Arrow Connector 6"/>
          <p:cNvCxnSpPr/>
          <p:nvPr/>
        </p:nvCxnSpPr>
        <p:spPr>
          <a:xfrm>
            <a:off x="802907" y="283662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29000" y="3257600"/>
            <a:ext cx="1828799" cy="923330"/>
          </a:xfrm>
          <a:prstGeom prst="rect">
            <a:avLst/>
          </a:prstGeom>
          <a:noFill/>
        </p:spPr>
        <p:txBody>
          <a:bodyPr wrap="square" rtlCol="0">
            <a:spAutoFit/>
          </a:bodyPr>
          <a:lstStyle/>
          <a:p>
            <a:pPr algn="ctr"/>
            <a:r>
              <a:rPr lang="en-US" b="1" dirty="0" smtClean="0">
                <a:solidFill>
                  <a:srgbClr val="0000FF"/>
                </a:solidFill>
              </a:rPr>
              <a:t>B files patent application claiming X</a:t>
            </a:r>
            <a:endParaRPr lang="en-US" b="1" dirty="0">
              <a:solidFill>
                <a:srgbClr val="0000FF"/>
              </a:solidFill>
            </a:endParaRPr>
          </a:p>
        </p:txBody>
      </p:sp>
      <p:sp>
        <p:nvSpPr>
          <p:cNvPr id="17" name="TextBox 16"/>
          <p:cNvSpPr txBox="1"/>
          <p:nvPr/>
        </p:nvSpPr>
        <p:spPr>
          <a:xfrm>
            <a:off x="6554603" y="3283289"/>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9" name="TextBox 18"/>
          <p:cNvSpPr txBox="1"/>
          <p:nvPr/>
        </p:nvSpPr>
        <p:spPr>
          <a:xfrm>
            <a:off x="6610350" y="220980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1" name="Straight Connector 20"/>
          <p:cNvCxnSpPr/>
          <p:nvPr/>
        </p:nvCxnSpPr>
        <p:spPr>
          <a:xfrm>
            <a:off x="73152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386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32334" y="48252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Georgia" pitchFamily="18" charset="0"/>
              </a:rPr>
              <a:t>B</a:t>
            </a:r>
            <a:r>
              <a:rPr lang="en-US" sz="2000" dirty="0" smtClean="0">
                <a:latin typeface="Georgia" pitchFamily="18" charset="0"/>
              </a:rPr>
              <a:t>’s patent application is prior art under 102 (a)(</a:t>
            </a:r>
            <a:r>
              <a:rPr lang="en-US" sz="2000" dirty="0">
                <a:latin typeface="Georgia" pitchFamily="18" charset="0"/>
              </a:rPr>
              <a:t>2), but knocked out by the exception in </a:t>
            </a:r>
            <a:r>
              <a:rPr lang="en-US" sz="2000" dirty="0" smtClean="0">
                <a:latin typeface="Georgia" pitchFamily="18" charset="0"/>
              </a:rPr>
              <a:t>102(b)(</a:t>
            </a:r>
            <a:r>
              <a:rPr lang="en-US" sz="2000" dirty="0">
                <a:latin typeface="Georgia" pitchFamily="18" charset="0"/>
              </a:rPr>
              <a:t>2</a:t>
            </a:r>
            <a:r>
              <a:rPr lang="en-US" sz="2000" dirty="0" smtClean="0">
                <a:latin typeface="Georgia" pitchFamily="18" charset="0"/>
              </a:rPr>
              <a:t>)(B) </a:t>
            </a:r>
            <a:r>
              <a:rPr lang="en-US" sz="2000" dirty="0">
                <a:latin typeface="Georgia" pitchFamily="18" charset="0"/>
              </a:rPr>
              <a:t>as </a:t>
            </a:r>
            <a:r>
              <a:rPr lang="en-US" sz="2000" dirty="0" smtClean="0">
                <a:latin typeface="Georgia" pitchFamily="18" charset="0"/>
              </a:rPr>
              <a:t>an intervening disclosure</a:t>
            </a:r>
          </a:p>
          <a:p>
            <a:pPr marL="0" indent="0">
              <a:buNone/>
            </a:pPr>
            <a:endParaRPr lang="en-US" sz="2000" dirty="0" smtClean="0">
              <a:latin typeface="Georgia" pitchFamily="18" charset="0"/>
            </a:endParaRPr>
          </a:p>
          <a:p>
            <a:endParaRPr lang="en-US" dirty="0" smtClean="0">
              <a:latin typeface="Georgia" pitchFamily="18" charset="0"/>
            </a:endParaRPr>
          </a:p>
          <a:p>
            <a:endParaRPr lang="en-US" dirty="0"/>
          </a:p>
        </p:txBody>
      </p:sp>
      <p:sp>
        <p:nvSpPr>
          <p:cNvPr id="23" name="TextBox 22"/>
          <p:cNvSpPr txBox="1"/>
          <p:nvPr/>
        </p:nvSpPr>
        <p:spPr>
          <a:xfrm>
            <a:off x="3333750" y="2223436"/>
            <a:ext cx="1409700" cy="307777"/>
          </a:xfrm>
          <a:prstGeom prst="rect">
            <a:avLst/>
          </a:prstGeom>
          <a:noFill/>
        </p:spPr>
        <p:txBody>
          <a:bodyPr wrap="square" rtlCol="0">
            <a:spAutoFit/>
          </a:bodyPr>
          <a:lstStyle/>
          <a:p>
            <a:r>
              <a:rPr lang="en-US" sz="1400" b="1" dirty="0" smtClean="0">
                <a:solidFill>
                  <a:srgbClr val="0000FF"/>
                </a:solidFill>
              </a:rPr>
              <a:t>June 15, 2014</a:t>
            </a:r>
            <a:endParaRPr lang="en-US" sz="1400" b="1" dirty="0">
              <a:solidFill>
                <a:srgbClr val="0000FF"/>
              </a:solidFill>
            </a:endParaRPr>
          </a:p>
        </p:txBody>
      </p:sp>
      <p:sp>
        <p:nvSpPr>
          <p:cNvPr id="13" name="TextBox 12"/>
          <p:cNvSpPr txBox="1"/>
          <p:nvPr/>
        </p:nvSpPr>
        <p:spPr>
          <a:xfrm>
            <a:off x="815741" y="3300921"/>
            <a:ext cx="1903597" cy="646331"/>
          </a:xfrm>
          <a:prstGeom prst="rect">
            <a:avLst/>
          </a:prstGeom>
          <a:noFill/>
        </p:spPr>
        <p:txBody>
          <a:bodyPr wrap="square" rtlCol="0">
            <a:spAutoFit/>
          </a:bodyPr>
          <a:lstStyle/>
          <a:p>
            <a:pPr algn="ctr"/>
            <a:r>
              <a:rPr lang="en-US" b="1" dirty="0" smtClean="0">
                <a:solidFill>
                  <a:srgbClr val="0000FF"/>
                </a:solidFill>
              </a:rPr>
              <a:t>A publishes </a:t>
            </a:r>
            <a:br>
              <a:rPr lang="en-US" b="1" dirty="0" smtClean="0">
                <a:solidFill>
                  <a:srgbClr val="0000FF"/>
                </a:solidFill>
              </a:rPr>
            </a:br>
            <a:r>
              <a:rPr lang="en-US" b="1" dirty="0" smtClean="0">
                <a:solidFill>
                  <a:srgbClr val="0000FF"/>
                </a:solidFill>
              </a:rPr>
              <a:t>on X</a:t>
            </a:r>
            <a:endParaRPr lang="en-US" b="1" dirty="0">
              <a:solidFill>
                <a:srgbClr val="0000FF"/>
              </a:solidFill>
            </a:endParaRPr>
          </a:p>
        </p:txBody>
      </p:sp>
      <p:cxnSp>
        <p:nvCxnSpPr>
          <p:cNvPr id="14" name="Straight Connector 13"/>
          <p:cNvCxnSpPr/>
          <p:nvPr/>
        </p:nvCxnSpPr>
        <p:spPr>
          <a:xfrm>
            <a:off x="15240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9150" y="2192955"/>
            <a:ext cx="1409700" cy="307777"/>
          </a:xfrm>
          <a:prstGeom prst="rect">
            <a:avLst/>
          </a:prstGeom>
          <a:noFill/>
        </p:spPr>
        <p:txBody>
          <a:bodyPr wrap="square" rtlCol="0">
            <a:spAutoFit/>
          </a:bodyPr>
          <a:lstStyle/>
          <a:p>
            <a:r>
              <a:rPr lang="en-US" sz="1400" b="1" dirty="0" smtClean="0">
                <a:solidFill>
                  <a:srgbClr val="0000FF"/>
                </a:solidFill>
              </a:rPr>
              <a:t>June 15, 2014</a:t>
            </a:r>
            <a:endParaRPr lang="en-US" sz="1400" b="1" dirty="0">
              <a:solidFill>
                <a:srgbClr val="0000FF"/>
              </a:solidFill>
            </a:endParaRPr>
          </a:p>
        </p:txBody>
      </p:sp>
    </p:spTree>
    <p:extLst>
      <p:ext uri="{BB962C8B-B14F-4D97-AF65-F5344CB8AC3E}">
        <p14:creationId xmlns:p14="http://schemas.microsoft.com/office/powerpoint/2010/main" val="28022206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6</a:t>
            </a:r>
            <a:endParaRPr lang="en-US" sz="3200" b="1" dirty="0">
              <a:solidFill>
                <a:schemeClr val="bg1"/>
              </a:solidFill>
            </a:endParaRPr>
          </a:p>
        </p:txBody>
      </p:sp>
      <p:sp>
        <p:nvSpPr>
          <p:cNvPr id="3" name="Content Placeholder 2"/>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24</a:t>
            </a:fld>
            <a:endParaRPr lang="en-US" dirty="0">
              <a:solidFill>
                <a:prstClr val="black">
                  <a:tint val="75000"/>
                </a:prstClr>
              </a:solidFill>
            </a:endParaRPr>
          </a:p>
        </p:txBody>
      </p:sp>
      <p:cxnSp>
        <p:nvCxnSpPr>
          <p:cNvPr id="7" name="Straight Arrow Connector 6"/>
          <p:cNvCxnSpPr/>
          <p:nvPr/>
        </p:nvCxnSpPr>
        <p:spPr>
          <a:xfrm>
            <a:off x="802907" y="283662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45318" y="3420449"/>
            <a:ext cx="1828799" cy="1200329"/>
          </a:xfrm>
          <a:prstGeom prst="rect">
            <a:avLst/>
          </a:prstGeom>
          <a:noFill/>
        </p:spPr>
        <p:txBody>
          <a:bodyPr wrap="square" rtlCol="0">
            <a:spAutoFit/>
          </a:bodyPr>
          <a:lstStyle/>
          <a:p>
            <a:pPr algn="ctr"/>
            <a:r>
              <a:rPr lang="en-US" b="1" dirty="0" smtClean="0">
                <a:solidFill>
                  <a:srgbClr val="0000FF"/>
                </a:solidFill>
              </a:rPr>
              <a:t>B files patent application claiming </a:t>
            </a:r>
            <a:br>
              <a:rPr lang="en-US" b="1" dirty="0" smtClean="0">
                <a:solidFill>
                  <a:srgbClr val="0000FF"/>
                </a:solidFill>
              </a:rPr>
            </a:br>
            <a:r>
              <a:rPr lang="en-US" b="1" dirty="0" smtClean="0">
                <a:solidFill>
                  <a:srgbClr val="0000FF"/>
                </a:solidFill>
              </a:rPr>
              <a:t>X and Y</a:t>
            </a:r>
            <a:endParaRPr lang="en-US" b="1" dirty="0">
              <a:solidFill>
                <a:srgbClr val="0000FF"/>
              </a:solidFill>
            </a:endParaRPr>
          </a:p>
        </p:txBody>
      </p:sp>
      <p:sp>
        <p:nvSpPr>
          <p:cNvPr id="17" name="TextBox 16"/>
          <p:cNvSpPr txBox="1"/>
          <p:nvPr/>
        </p:nvSpPr>
        <p:spPr>
          <a:xfrm>
            <a:off x="6538559" y="3429000"/>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9" name="TextBox 18"/>
          <p:cNvSpPr txBox="1"/>
          <p:nvPr/>
        </p:nvSpPr>
        <p:spPr>
          <a:xfrm>
            <a:off x="6610350" y="220980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1" name="Straight Connector 20"/>
          <p:cNvCxnSpPr/>
          <p:nvPr/>
        </p:nvCxnSpPr>
        <p:spPr>
          <a:xfrm>
            <a:off x="73152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386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32334" y="48252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Georgia" pitchFamily="18" charset="0"/>
              </a:rPr>
              <a:t>B</a:t>
            </a:r>
            <a:r>
              <a:rPr lang="en-US" sz="2000" dirty="0" smtClean="0">
                <a:latin typeface="Georgia" pitchFamily="18" charset="0"/>
              </a:rPr>
              <a:t>’s patent application is prior art under 102 (a)(</a:t>
            </a:r>
            <a:r>
              <a:rPr lang="en-US" sz="2000" dirty="0">
                <a:latin typeface="Georgia" pitchFamily="18" charset="0"/>
              </a:rPr>
              <a:t>2), but knocked out by the exception in </a:t>
            </a:r>
            <a:r>
              <a:rPr lang="en-US" sz="2000" dirty="0" smtClean="0">
                <a:latin typeface="Georgia" pitchFamily="18" charset="0"/>
              </a:rPr>
              <a:t>102(b)(</a:t>
            </a:r>
            <a:r>
              <a:rPr lang="en-US" sz="2000" dirty="0">
                <a:latin typeface="Georgia" pitchFamily="18" charset="0"/>
              </a:rPr>
              <a:t>2</a:t>
            </a:r>
            <a:r>
              <a:rPr lang="en-US" sz="2000" dirty="0" smtClean="0">
                <a:latin typeface="Georgia" pitchFamily="18" charset="0"/>
              </a:rPr>
              <a:t>)(B) </a:t>
            </a:r>
            <a:r>
              <a:rPr lang="en-US" sz="2000" dirty="0">
                <a:latin typeface="Georgia" pitchFamily="18" charset="0"/>
              </a:rPr>
              <a:t>as </a:t>
            </a:r>
            <a:r>
              <a:rPr lang="en-US" sz="2000" dirty="0" smtClean="0">
                <a:latin typeface="Georgia" pitchFamily="18" charset="0"/>
              </a:rPr>
              <a:t>an intervening disclosure for subject matter X; </a:t>
            </a:r>
            <a:r>
              <a:rPr lang="en-US" sz="2000" dirty="0">
                <a:latin typeface="Georgia" pitchFamily="18" charset="0"/>
              </a:rPr>
              <a:t>B’s </a:t>
            </a:r>
            <a:r>
              <a:rPr lang="en-US" sz="2000" dirty="0" smtClean="0">
                <a:latin typeface="Georgia" pitchFamily="18" charset="0"/>
              </a:rPr>
              <a:t>patent application is prior art </a:t>
            </a:r>
            <a:r>
              <a:rPr lang="en-US" sz="2000" dirty="0">
                <a:latin typeface="Georgia" pitchFamily="18" charset="0"/>
              </a:rPr>
              <a:t>as to subject matter Y </a:t>
            </a:r>
          </a:p>
          <a:p>
            <a:r>
              <a:rPr lang="en-US" sz="2000" dirty="0" smtClean="0">
                <a:latin typeface="Georgia" pitchFamily="18" charset="0"/>
              </a:rPr>
              <a:t> </a:t>
            </a:r>
          </a:p>
          <a:p>
            <a:pPr marL="0" indent="0">
              <a:buNone/>
            </a:pPr>
            <a:endParaRPr lang="en-US" sz="2000" dirty="0" smtClean="0">
              <a:latin typeface="Georgia" pitchFamily="18" charset="0"/>
            </a:endParaRPr>
          </a:p>
          <a:p>
            <a:endParaRPr lang="en-US" dirty="0" smtClean="0">
              <a:latin typeface="Georgia" pitchFamily="18" charset="0"/>
            </a:endParaRPr>
          </a:p>
          <a:p>
            <a:endParaRPr lang="en-US" dirty="0"/>
          </a:p>
        </p:txBody>
      </p:sp>
      <p:sp>
        <p:nvSpPr>
          <p:cNvPr id="23" name="TextBox 22"/>
          <p:cNvSpPr txBox="1"/>
          <p:nvPr/>
        </p:nvSpPr>
        <p:spPr>
          <a:xfrm>
            <a:off x="3333750" y="2223436"/>
            <a:ext cx="1409700" cy="307777"/>
          </a:xfrm>
          <a:prstGeom prst="rect">
            <a:avLst/>
          </a:prstGeom>
          <a:noFill/>
        </p:spPr>
        <p:txBody>
          <a:bodyPr wrap="square" rtlCol="0">
            <a:spAutoFit/>
          </a:bodyPr>
          <a:lstStyle/>
          <a:p>
            <a:r>
              <a:rPr lang="en-US" sz="1400" b="1" dirty="0" smtClean="0">
                <a:solidFill>
                  <a:srgbClr val="0000FF"/>
                </a:solidFill>
              </a:rPr>
              <a:t>June 15, 2014</a:t>
            </a:r>
            <a:endParaRPr lang="en-US" sz="1400" b="1" dirty="0">
              <a:solidFill>
                <a:srgbClr val="0000FF"/>
              </a:solidFill>
            </a:endParaRPr>
          </a:p>
        </p:txBody>
      </p:sp>
      <p:sp>
        <p:nvSpPr>
          <p:cNvPr id="13" name="TextBox 12"/>
          <p:cNvSpPr txBox="1"/>
          <p:nvPr/>
        </p:nvSpPr>
        <p:spPr>
          <a:xfrm>
            <a:off x="572201" y="3420449"/>
            <a:ext cx="1903597" cy="646331"/>
          </a:xfrm>
          <a:prstGeom prst="rect">
            <a:avLst/>
          </a:prstGeom>
          <a:noFill/>
        </p:spPr>
        <p:txBody>
          <a:bodyPr wrap="square" rtlCol="0">
            <a:spAutoFit/>
          </a:bodyPr>
          <a:lstStyle/>
          <a:p>
            <a:pPr algn="ctr"/>
            <a:r>
              <a:rPr lang="en-US" b="1" dirty="0" smtClean="0">
                <a:solidFill>
                  <a:srgbClr val="0000FF"/>
                </a:solidFill>
              </a:rPr>
              <a:t>A publishes </a:t>
            </a:r>
            <a:br>
              <a:rPr lang="en-US" b="1" dirty="0" smtClean="0">
                <a:solidFill>
                  <a:srgbClr val="0000FF"/>
                </a:solidFill>
              </a:rPr>
            </a:br>
            <a:r>
              <a:rPr lang="en-US" b="1" dirty="0" smtClean="0">
                <a:solidFill>
                  <a:srgbClr val="0000FF"/>
                </a:solidFill>
              </a:rPr>
              <a:t>on X</a:t>
            </a:r>
            <a:endParaRPr lang="en-US" b="1" dirty="0">
              <a:solidFill>
                <a:srgbClr val="0000FF"/>
              </a:solidFill>
            </a:endParaRPr>
          </a:p>
        </p:txBody>
      </p:sp>
      <p:cxnSp>
        <p:nvCxnSpPr>
          <p:cNvPr id="14" name="Straight Connector 13"/>
          <p:cNvCxnSpPr/>
          <p:nvPr/>
        </p:nvCxnSpPr>
        <p:spPr>
          <a:xfrm>
            <a:off x="15240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9150" y="2192955"/>
            <a:ext cx="1409700" cy="307777"/>
          </a:xfrm>
          <a:prstGeom prst="rect">
            <a:avLst/>
          </a:prstGeom>
          <a:noFill/>
        </p:spPr>
        <p:txBody>
          <a:bodyPr wrap="square" rtlCol="0">
            <a:spAutoFit/>
          </a:bodyPr>
          <a:lstStyle/>
          <a:p>
            <a:r>
              <a:rPr lang="en-US" sz="1400" b="1" dirty="0" smtClean="0">
                <a:solidFill>
                  <a:srgbClr val="0000FF"/>
                </a:solidFill>
              </a:rPr>
              <a:t>May 15, 2014</a:t>
            </a:r>
            <a:endParaRPr lang="en-US" sz="1400" b="1" dirty="0">
              <a:solidFill>
                <a:srgbClr val="0000FF"/>
              </a:solidFill>
            </a:endParaRPr>
          </a:p>
        </p:txBody>
      </p:sp>
    </p:spTree>
    <p:extLst>
      <p:ext uri="{BB962C8B-B14F-4D97-AF65-F5344CB8AC3E}">
        <p14:creationId xmlns:p14="http://schemas.microsoft.com/office/powerpoint/2010/main" val="20190590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Example 7</a:t>
            </a:r>
            <a:endParaRPr lang="en-US" sz="3200" b="1" dirty="0">
              <a:solidFill>
                <a:schemeClr val="bg1"/>
              </a:solidFill>
            </a:endParaRPr>
          </a:p>
        </p:txBody>
      </p:sp>
      <p:sp>
        <p:nvSpPr>
          <p:cNvPr id="3" name="Content Placeholder 2"/>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25</a:t>
            </a:fld>
            <a:endParaRPr lang="en-US" dirty="0">
              <a:solidFill>
                <a:prstClr val="black">
                  <a:tint val="75000"/>
                </a:prstClr>
              </a:solidFill>
            </a:endParaRPr>
          </a:p>
        </p:txBody>
      </p:sp>
      <p:cxnSp>
        <p:nvCxnSpPr>
          <p:cNvPr id="7" name="Straight Arrow Connector 6"/>
          <p:cNvCxnSpPr/>
          <p:nvPr/>
        </p:nvCxnSpPr>
        <p:spPr>
          <a:xfrm>
            <a:off x="802907" y="2836624"/>
            <a:ext cx="7315200" cy="76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31708" y="3420448"/>
            <a:ext cx="1828799" cy="1200329"/>
          </a:xfrm>
          <a:prstGeom prst="rect">
            <a:avLst/>
          </a:prstGeom>
          <a:noFill/>
        </p:spPr>
        <p:txBody>
          <a:bodyPr wrap="square" rtlCol="0">
            <a:spAutoFit/>
          </a:bodyPr>
          <a:lstStyle/>
          <a:p>
            <a:pPr algn="ctr"/>
            <a:r>
              <a:rPr lang="en-US" b="1" dirty="0">
                <a:solidFill>
                  <a:srgbClr val="0000FF"/>
                </a:solidFill>
              </a:rPr>
              <a:t>B invents X and assigns to Company </a:t>
            </a:r>
          </a:p>
          <a:p>
            <a:pPr algn="ctr"/>
            <a:endParaRPr lang="en-US" b="1" dirty="0">
              <a:solidFill>
                <a:srgbClr val="0000FF"/>
              </a:solidFill>
            </a:endParaRPr>
          </a:p>
        </p:txBody>
      </p:sp>
      <p:sp>
        <p:nvSpPr>
          <p:cNvPr id="17" name="TextBox 16"/>
          <p:cNvSpPr txBox="1"/>
          <p:nvPr/>
        </p:nvSpPr>
        <p:spPr>
          <a:xfrm>
            <a:off x="6538559" y="3429000"/>
            <a:ext cx="1903597" cy="923330"/>
          </a:xfrm>
          <a:prstGeom prst="rect">
            <a:avLst/>
          </a:prstGeom>
          <a:noFill/>
        </p:spPr>
        <p:txBody>
          <a:bodyPr wrap="square" rtlCol="0">
            <a:spAutoFit/>
          </a:bodyPr>
          <a:lstStyle/>
          <a:p>
            <a:pPr algn="ctr"/>
            <a:r>
              <a:rPr lang="en-US" b="1" dirty="0" smtClean="0">
                <a:solidFill>
                  <a:srgbClr val="0000FF"/>
                </a:solidFill>
              </a:rPr>
              <a:t>A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19" name="TextBox 18"/>
          <p:cNvSpPr txBox="1"/>
          <p:nvPr/>
        </p:nvSpPr>
        <p:spPr>
          <a:xfrm>
            <a:off x="6610350" y="2209800"/>
            <a:ext cx="1409700" cy="307777"/>
          </a:xfrm>
          <a:prstGeom prst="rect">
            <a:avLst/>
          </a:prstGeom>
          <a:noFill/>
        </p:spPr>
        <p:txBody>
          <a:bodyPr wrap="square" rtlCol="0">
            <a:spAutoFit/>
          </a:bodyPr>
          <a:lstStyle/>
          <a:p>
            <a:r>
              <a:rPr lang="en-US" sz="1400" b="1" dirty="0" smtClean="0">
                <a:solidFill>
                  <a:srgbClr val="0000FF"/>
                </a:solidFill>
              </a:rPr>
              <a:t>July 15, 2014</a:t>
            </a:r>
            <a:endParaRPr lang="en-US" sz="1400" b="1" dirty="0">
              <a:solidFill>
                <a:srgbClr val="0000FF"/>
              </a:solidFill>
            </a:endParaRPr>
          </a:p>
        </p:txBody>
      </p:sp>
      <p:cxnSp>
        <p:nvCxnSpPr>
          <p:cNvPr id="21" name="Straight Connector 20"/>
          <p:cNvCxnSpPr/>
          <p:nvPr/>
        </p:nvCxnSpPr>
        <p:spPr>
          <a:xfrm>
            <a:off x="73152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52800" y="265131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32334" y="48252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Georgia" pitchFamily="18" charset="0"/>
              </a:rPr>
              <a:t>B</a:t>
            </a:r>
            <a:r>
              <a:rPr lang="en-US" sz="2000" dirty="0" smtClean="0">
                <a:latin typeface="Georgia" pitchFamily="18" charset="0"/>
              </a:rPr>
              <a:t>’s patent application is prior art under 102 (a)(</a:t>
            </a:r>
            <a:r>
              <a:rPr lang="en-US" sz="2000" dirty="0">
                <a:latin typeface="Georgia" pitchFamily="18" charset="0"/>
              </a:rPr>
              <a:t>2), but knocked out by the exception in </a:t>
            </a:r>
            <a:r>
              <a:rPr lang="en-US" sz="2000" dirty="0" smtClean="0">
                <a:latin typeface="Georgia" pitchFamily="18" charset="0"/>
              </a:rPr>
              <a:t>102(b)(</a:t>
            </a:r>
            <a:r>
              <a:rPr lang="en-US" sz="2000" dirty="0">
                <a:latin typeface="Georgia" pitchFamily="18" charset="0"/>
              </a:rPr>
              <a:t>2</a:t>
            </a:r>
            <a:r>
              <a:rPr lang="en-US" sz="2000" dirty="0" smtClean="0">
                <a:latin typeface="Georgia" pitchFamily="18" charset="0"/>
              </a:rPr>
              <a:t>)(C) </a:t>
            </a:r>
            <a:r>
              <a:rPr lang="en-US" sz="2000" dirty="0">
                <a:latin typeface="Georgia" pitchFamily="18" charset="0"/>
              </a:rPr>
              <a:t>as </a:t>
            </a:r>
            <a:r>
              <a:rPr lang="en-US" sz="2000" dirty="0" smtClean="0">
                <a:latin typeface="Georgia" pitchFamily="18" charset="0"/>
              </a:rPr>
              <a:t>a commonly owned disclosure</a:t>
            </a:r>
          </a:p>
          <a:p>
            <a:pPr marL="0" indent="0">
              <a:buNone/>
            </a:pPr>
            <a:endParaRPr lang="en-US" sz="2000" dirty="0" smtClean="0">
              <a:latin typeface="Georgia" pitchFamily="18" charset="0"/>
            </a:endParaRPr>
          </a:p>
          <a:p>
            <a:endParaRPr lang="en-US" dirty="0" smtClean="0">
              <a:latin typeface="Georgia" pitchFamily="18" charset="0"/>
            </a:endParaRPr>
          </a:p>
          <a:p>
            <a:endParaRPr lang="en-US" dirty="0"/>
          </a:p>
        </p:txBody>
      </p:sp>
      <p:sp>
        <p:nvSpPr>
          <p:cNvPr id="23" name="TextBox 22"/>
          <p:cNvSpPr txBox="1"/>
          <p:nvPr/>
        </p:nvSpPr>
        <p:spPr>
          <a:xfrm>
            <a:off x="2743200" y="2231456"/>
            <a:ext cx="1409700" cy="307777"/>
          </a:xfrm>
          <a:prstGeom prst="rect">
            <a:avLst/>
          </a:prstGeom>
          <a:noFill/>
        </p:spPr>
        <p:txBody>
          <a:bodyPr wrap="square" rtlCol="0">
            <a:spAutoFit/>
          </a:bodyPr>
          <a:lstStyle/>
          <a:p>
            <a:r>
              <a:rPr lang="en-US" sz="1400" b="1" dirty="0" smtClean="0">
                <a:solidFill>
                  <a:srgbClr val="0000FF"/>
                </a:solidFill>
              </a:rPr>
              <a:t>May 15, 2014</a:t>
            </a:r>
            <a:endParaRPr lang="en-US" sz="1400" b="1" dirty="0">
              <a:solidFill>
                <a:srgbClr val="0000FF"/>
              </a:solidFill>
            </a:endParaRPr>
          </a:p>
        </p:txBody>
      </p:sp>
      <p:sp>
        <p:nvSpPr>
          <p:cNvPr id="13" name="TextBox 12"/>
          <p:cNvSpPr txBox="1"/>
          <p:nvPr/>
        </p:nvSpPr>
        <p:spPr>
          <a:xfrm>
            <a:off x="572201" y="3420449"/>
            <a:ext cx="1903597" cy="923330"/>
          </a:xfrm>
          <a:prstGeom prst="rect">
            <a:avLst/>
          </a:prstGeom>
          <a:noFill/>
        </p:spPr>
        <p:txBody>
          <a:bodyPr wrap="square" rtlCol="0">
            <a:spAutoFit/>
          </a:bodyPr>
          <a:lstStyle/>
          <a:p>
            <a:pPr algn="ctr"/>
            <a:r>
              <a:rPr lang="en-US" b="1" dirty="0" smtClean="0">
                <a:solidFill>
                  <a:srgbClr val="0000FF"/>
                </a:solidFill>
              </a:rPr>
              <a:t>A invents X and assigns to Company </a:t>
            </a:r>
            <a:endParaRPr lang="en-US" b="1" dirty="0">
              <a:solidFill>
                <a:srgbClr val="0000FF"/>
              </a:solidFill>
            </a:endParaRPr>
          </a:p>
        </p:txBody>
      </p:sp>
      <p:cxnSp>
        <p:nvCxnSpPr>
          <p:cNvPr id="14" name="Straight Connector 13"/>
          <p:cNvCxnSpPr/>
          <p:nvPr/>
        </p:nvCxnSpPr>
        <p:spPr>
          <a:xfrm>
            <a:off x="1524000" y="2646124"/>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9150" y="2192955"/>
            <a:ext cx="1409700" cy="523220"/>
          </a:xfrm>
          <a:prstGeom prst="rect">
            <a:avLst/>
          </a:prstGeom>
          <a:noFill/>
        </p:spPr>
        <p:txBody>
          <a:bodyPr wrap="square" rtlCol="0">
            <a:spAutoFit/>
          </a:bodyPr>
          <a:lstStyle/>
          <a:p>
            <a:r>
              <a:rPr lang="en-US" sz="1400" b="1" dirty="0" smtClean="0">
                <a:solidFill>
                  <a:srgbClr val="0000FF"/>
                </a:solidFill>
              </a:rPr>
              <a:t>March 15, 2014</a:t>
            </a:r>
            <a:endParaRPr lang="en-US" sz="1400" b="1" dirty="0">
              <a:solidFill>
                <a:srgbClr val="0000FF"/>
              </a:solidFill>
            </a:endParaRPr>
          </a:p>
        </p:txBody>
      </p:sp>
      <p:cxnSp>
        <p:nvCxnSpPr>
          <p:cNvPr id="18" name="Straight Connector 17"/>
          <p:cNvCxnSpPr/>
          <p:nvPr/>
        </p:nvCxnSpPr>
        <p:spPr>
          <a:xfrm>
            <a:off x="5562600" y="2651316"/>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10801" y="3413229"/>
            <a:ext cx="1903597" cy="923330"/>
          </a:xfrm>
          <a:prstGeom prst="rect">
            <a:avLst/>
          </a:prstGeom>
          <a:noFill/>
        </p:spPr>
        <p:txBody>
          <a:bodyPr wrap="square" rtlCol="0">
            <a:spAutoFit/>
          </a:bodyPr>
          <a:lstStyle/>
          <a:p>
            <a:pPr algn="ctr"/>
            <a:r>
              <a:rPr lang="en-US" b="1" dirty="0" smtClean="0">
                <a:solidFill>
                  <a:srgbClr val="0000FF"/>
                </a:solidFill>
              </a:rPr>
              <a:t>B files patent application </a:t>
            </a:r>
            <a:br>
              <a:rPr lang="en-US" b="1" dirty="0" smtClean="0">
                <a:solidFill>
                  <a:srgbClr val="0000FF"/>
                </a:solidFill>
              </a:rPr>
            </a:br>
            <a:r>
              <a:rPr lang="en-US" b="1" dirty="0" smtClean="0">
                <a:solidFill>
                  <a:srgbClr val="0000FF"/>
                </a:solidFill>
              </a:rPr>
              <a:t>claiming X</a:t>
            </a:r>
            <a:endParaRPr lang="en-US" b="1" dirty="0">
              <a:solidFill>
                <a:srgbClr val="0000FF"/>
              </a:solidFill>
            </a:endParaRPr>
          </a:p>
        </p:txBody>
      </p:sp>
      <p:sp>
        <p:nvSpPr>
          <p:cNvPr id="24" name="TextBox 23"/>
          <p:cNvSpPr txBox="1"/>
          <p:nvPr/>
        </p:nvSpPr>
        <p:spPr>
          <a:xfrm>
            <a:off x="4857750" y="2208079"/>
            <a:ext cx="1409700" cy="307777"/>
          </a:xfrm>
          <a:prstGeom prst="rect">
            <a:avLst/>
          </a:prstGeom>
          <a:noFill/>
        </p:spPr>
        <p:txBody>
          <a:bodyPr wrap="square" rtlCol="0">
            <a:spAutoFit/>
          </a:bodyPr>
          <a:lstStyle/>
          <a:p>
            <a:r>
              <a:rPr lang="en-US" sz="1400" b="1" dirty="0" smtClean="0">
                <a:solidFill>
                  <a:srgbClr val="0000FF"/>
                </a:solidFill>
              </a:rPr>
              <a:t>June 15, 2014</a:t>
            </a:r>
            <a:endParaRPr lang="en-US" sz="1400" b="1" dirty="0">
              <a:solidFill>
                <a:srgbClr val="0000FF"/>
              </a:solidFill>
            </a:endParaRPr>
          </a:p>
        </p:txBody>
      </p:sp>
    </p:spTree>
    <p:extLst>
      <p:ext uri="{BB962C8B-B14F-4D97-AF65-F5344CB8AC3E}">
        <p14:creationId xmlns:p14="http://schemas.microsoft.com/office/powerpoint/2010/main" val="19745773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Applicability of New 102</a:t>
            </a:r>
            <a:endParaRPr lang="en-US" sz="3200" b="1" dirty="0">
              <a:solidFill>
                <a:schemeClr val="bg1"/>
              </a:solidFill>
            </a:endParaRPr>
          </a:p>
        </p:txBody>
      </p:sp>
      <p:sp>
        <p:nvSpPr>
          <p:cNvPr id="3" name="Content Placeholder 2"/>
          <p:cNvSpPr>
            <a:spLocks noGrp="1"/>
          </p:cNvSpPr>
          <p:nvPr>
            <p:ph idx="1"/>
          </p:nvPr>
        </p:nvSpPr>
        <p:spPr>
          <a:xfrm>
            <a:off x="762000" y="1828800"/>
            <a:ext cx="7924800" cy="4648200"/>
          </a:xfrm>
        </p:spPr>
        <p:txBody>
          <a:bodyPr/>
          <a:lstStyle/>
          <a:p>
            <a:r>
              <a:rPr lang="en-US" sz="2400" dirty="0">
                <a:latin typeface="Georgia" pitchFamily="18" charset="0"/>
              </a:rPr>
              <a:t>AIA 35 U.S.C. 102 and 103 </a:t>
            </a:r>
            <a:r>
              <a:rPr lang="en-US" sz="2400" dirty="0" smtClean="0">
                <a:latin typeface="Georgia" pitchFamily="18" charset="0"/>
              </a:rPr>
              <a:t>will apply to an application or patent that contains or contained at any time: </a:t>
            </a:r>
          </a:p>
          <a:p>
            <a:pPr marL="0" indent="0">
              <a:buNone/>
            </a:pPr>
            <a:endParaRPr lang="en-US" sz="2400" dirty="0" smtClean="0">
              <a:latin typeface="Georgia" pitchFamily="18" charset="0"/>
            </a:endParaRPr>
          </a:p>
          <a:p>
            <a:pPr lvl="1"/>
            <a:r>
              <a:rPr lang="en-US" sz="2400" dirty="0" smtClean="0">
                <a:latin typeface="Georgia" pitchFamily="18" charset="0"/>
              </a:rPr>
              <a:t>a claim having an effective filing date that is on or after March 16, 2013; or</a:t>
            </a:r>
          </a:p>
          <a:p>
            <a:pPr marL="457200" lvl="1" indent="0">
              <a:buNone/>
            </a:pPr>
            <a:endParaRPr lang="en-US" sz="2400" dirty="0" smtClean="0">
              <a:latin typeface="Georgia" pitchFamily="18" charset="0"/>
            </a:endParaRPr>
          </a:p>
          <a:p>
            <a:pPr lvl="1"/>
            <a:r>
              <a:rPr lang="en-US" sz="2400" dirty="0" smtClean="0">
                <a:latin typeface="Georgia" pitchFamily="18" charset="0"/>
              </a:rPr>
              <a:t>a  benefit claim under 35 U.S.C. 120 (continuation), 121 (divisional), or 365(c) (U.S. national or international) to an application that contains or contained at any time a claim having an effective filing date on or after March 16, 2013</a:t>
            </a:r>
          </a:p>
          <a:p>
            <a:pPr marL="457200" lvl="1" indent="0">
              <a:buNone/>
            </a:pPr>
            <a:endParaRPr lang="en-US" dirty="0" smtClean="0"/>
          </a:p>
          <a:p>
            <a:pPr lvl="2"/>
            <a:endParaRPr lang="en-US" dirty="0" smtClean="0"/>
          </a:p>
          <a:p>
            <a:pPr lvl="1"/>
            <a:endParaRPr lang="en-US" dirty="0" smtClean="0"/>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26</a:t>
            </a:fld>
            <a:endParaRPr lang="en-US" dirty="0"/>
          </a:p>
        </p:txBody>
      </p:sp>
    </p:spTree>
    <p:extLst>
      <p:ext uri="{BB962C8B-B14F-4D97-AF65-F5344CB8AC3E}">
        <p14:creationId xmlns:p14="http://schemas.microsoft.com/office/powerpoint/2010/main" val="31489684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sz="3200" b="1" dirty="0" smtClean="0">
                <a:solidFill>
                  <a:schemeClr val="bg1"/>
                </a:solidFill>
              </a:rPr>
              <a:t>Applicability of Old and New 102 and 103</a:t>
            </a:r>
            <a:endParaRPr lang="en-US" sz="3200" b="1" dirty="0">
              <a:solidFill>
                <a:schemeClr val="bg1"/>
              </a:solidFill>
            </a:endParaRPr>
          </a:p>
        </p:txBody>
      </p:sp>
      <p:sp>
        <p:nvSpPr>
          <p:cNvPr id="3" name="Content Placeholder 2"/>
          <p:cNvSpPr>
            <a:spLocks noGrp="1"/>
          </p:cNvSpPr>
          <p:nvPr>
            <p:ph idx="1"/>
          </p:nvPr>
        </p:nvSpPr>
        <p:spPr>
          <a:xfrm>
            <a:off x="685800" y="1752600"/>
            <a:ext cx="8153400" cy="4648200"/>
          </a:xfrm>
        </p:spPr>
        <p:txBody>
          <a:bodyPr/>
          <a:lstStyle/>
          <a:p>
            <a:r>
              <a:rPr lang="en-US" sz="2400" dirty="0">
                <a:latin typeface="Georgia" pitchFamily="18" charset="0"/>
              </a:rPr>
              <a:t>P</a:t>
            </a:r>
            <a:r>
              <a:rPr lang="en-US" sz="2400" dirty="0" smtClean="0">
                <a:latin typeface="Georgia" pitchFamily="18" charset="0"/>
              </a:rPr>
              <a:t>re-AIA </a:t>
            </a:r>
            <a:r>
              <a:rPr lang="en-US" sz="2400" dirty="0">
                <a:latin typeface="Georgia" pitchFamily="18" charset="0"/>
              </a:rPr>
              <a:t>35 </a:t>
            </a:r>
            <a:r>
              <a:rPr lang="en-US" sz="2400" dirty="0" smtClean="0">
                <a:latin typeface="Georgia" pitchFamily="18" charset="0"/>
              </a:rPr>
              <a:t>U.S.C. </a:t>
            </a:r>
            <a:r>
              <a:rPr lang="en-US" sz="2400" dirty="0">
                <a:latin typeface="Georgia" pitchFamily="18" charset="0"/>
              </a:rPr>
              <a:t>102(g) and AIA 35 U.S.C. 102 and 103 will </a:t>
            </a:r>
            <a:r>
              <a:rPr lang="en-US" sz="2400" dirty="0" smtClean="0">
                <a:latin typeface="Georgia" pitchFamily="18" charset="0"/>
              </a:rPr>
              <a:t>apply </a:t>
            </a:r>
            <a:r>
              <a:rPr lang="en-US" sz="2400" dirty="0">
                <a:latin typeface="Georgia" pitchFamily="18" charset="0"/>
              </a:rPr>
              <a:t>to an application </a:t>
            </a:r>
            <a:r>
              <a:rPr lang="en-US" sz="2400" dirty="0" smtClean="0">
                <a:latin typeface="Georgia" pitchFamily="18" charset="0"/>
              </a:rPr>
              <a:t>that contains</a:t>
            </a:r>
            <a:r>
              <a:rPr lang="en-US" sz="2400" dirty="0">
                <a:latin typeface="Georgia" pitchFamily="18" charset="0"/>
              </a:rPr>
              <a:t>, or contained at any </a:t>
            </a:r>
            <a:r>
              <a:rPr lang="en-US" sz="2400" dirty="0" smtClean="0">
                <a:latin typeface="Georgia" pitchFamily="18" charset="0"/>
              </a:rPr>
              <a:t>time:</a:t>
            </a:r>
          </a:p>
          <a:p>
            <a:endParaRPr lang="en-US" sz="2400" dirty="0" smtClean="0">
              <a:latin typeface="Georgia" pitchFamily="18" charset="0"/>
            </a:endParaRPr>
          </a:p>
          <a:p>
            <a:pPr lvl="1"/>
            <a:r>
              <a:rPr lang="en-US" sz="2400" dirty="0" smtClean="0">
                <a:latin typeface="Georgia" pitchFamily="18" charset="0"/>
              </a:rPr>
              <a:t>a claim having </a:t>
            </a:r>
            <a:r>
              <a:rPr lang="en-US" sz="2400" dirty="0">
                <a:latin typeface="Georgia" pitchFamily="18" charset="0"/>
              </a:rPr>
              <a:t>an effective filing date </a:t>
            </a:r>
            <a:r>
              <a:rPr lang="en-US" sz="2400" dirty="0" smtClean="0">
                <a:latin typeface="Georgia" pitchFamily="18" charset="0"/>
              </a:rPr>
              <a:t>before </a:t>
            </a:r>
            <a:r>
              <a:rPr lang="en-US" sz="2400" dirty="0">
                <a:latin typeface="Georgia" pitchFamily="18" charset="0"/>
              </a:rPr>
              <a:t>March 16, 2013, and </a:t>
            </a:r>
            <a:endParaRPr lang="en-US" sz="2400" dirty="0" smtClean="0">
              <a:latin typeface="Georgia" pitchFamily="18" charset="0"/>
            </a:endParaRPr>
          </a:p>
          <a:p>
            <a:pPr marL="457200" lvl="1" indent="0">
              <a:buNone/>
            </a:pPr>
            <a:endParaRPr lang="en-US" sz="2400" dirty="0" smtClean="0">
              <a:latin typeface="Georgia" pitchFamily="18" charset="0"/>
            </a:endParaRPr>
          </a:p>
          <a:p>
            <a:pPr lvl="1"/>
            <a:r>
              <a:rPr lang="en-US" sz="2400" dirty="0">
                <a:latin typeface="Georgia" pitchFamily="18" charset="0"/>
              </a:rPr>
              <a:t>a</a:t>
            </a:r>
            <a:r>
              <a:rPr lang="en-US" sz="2400" dirty="0" smtClean="0">
                <a:latin typeface="Georgia" pitchFamily="18" charset="0"/>
              </a:rPr>
              <a:t> claim having </a:t>
            </a:r>
            <a:r>
              <a:rPr lang="en-US" sz="2400" dirty="0">
                <a:latin typeface="Georgia" pitchFamily="18" charset="0"/>
              </a:rPr>
              <a:t>an effective filing date that is on or after March 16, </a:t>
            </a:r>
            <a:r>
              <a:rPr lang="en-US" sz="2400" dirty="0" smtClean="0">
                <a:latin typeface="Georgia" pitchFamily="18" charset="0"/>
              </a:rPr>
              <a:t>2013</a:t>
            </a:r>
          </a:p>
          <a:p>
            <a:pPr marL="457200" lvl="1" indent="0">
              <a:buNone/>
            </a:pPr>
            <a:endParaRPr lang="en-US" dirty="0"/>
          </a:p>
          <a:p>
            <a:pPr marL="457200" lvl="1" indent="0">
              <a:buNone/>
            </a:pPr>
            <a:endParaRPr lang="en-US" dirty="0" smtClean="0"/>
          </a:p>
          <a:p>
            <a:pPr lvl="2"/>
            <a:endParaRPr lang="en-US" dirty="0" smtClean="0"/>
          </a:p>
          <a:p>
            <a:pPr lvl="1"/>
            <a:endParaRPr lang="en-US" dirty="0" smtClean="0"/>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27</a:t>
            </a:fld>
            <a:endParaRPr lang="en-US" dirty="0"/>
          </a:p>
        </p:txBody>
      </p:sp>
    </p:spTree>
    <p:extLst>
      <p:ext uri="{BB962C8B-B14F-4D97-AF65-F5344CB8AC3E}">
        <p14:creationId xmlns:p14="http://schemas.microsoft.com/office/powerpoint/2010/main" val="30154518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b="1" dirty="0" smtClean="0"/>
              <a:t>Proposed: AIA Statement</a:t>
            </a:r>
            <a:endParaRPr lang="en-US" b="1" dirty="0"/>
          </a:p>
        </p:txBody>
      </p:sp>
      <p:sp>
        <p:nvSpPr>
          <p:cNvPr id="3" name="Content Placeholder 2"/>
          <p:cNvSpPr>
            <a:spLocks noGrp="1"/>
          </p:cNvSpPr>
          <p:nvPr>
            <p:ph idx="1"/>
          </p:nvPr>
        </p:nvSpPr>
        <p:spPr>
          <a:xfrm>
            <a:off x="228600" y="1600200"/>
            <a:ext cx="8839200" cy="4800600"/>
          </a:xfrm>
        </p:spPr>
        <p:txBody>
          <a:bodyPr/>
          <a:lstStyle/>
          <a:p>
            <a:r>
              <a:rPr lang="en-US" sz="2400" dirty="0" smtClean="0">
                <a:latin typeface="Georgia" pitchFamily="18" charset="0"/>
              </a:rPr>
              <a:t>For nonprovisional applications filed on or after March 16, 2013 and </a:t>
            </a:r>
            <a:r>
              <a:rPr lang="en-US" sz="2400" dirty="0">
                <a:latin typeface="Georgia" pitchFamily="18" charset="0"/>
              </a:rPr>
              <a:t>c</a:t>
            </a:r>
            <a:r>
              <a:rPr lang="en-US" sz="2400" dirty="0" smtClean="0">
                <a:latin typeface="Georgia" pitchFamily="18" charset="0"/>
              </a:rPr>
              <a:t>laim priority/benefit of a foreign, provisional, or nonprovisional application filed before March 16, 2013, </a:t>
            </a:r>
          </a:p>
          <a:p>
            <a:pPr lvl="1"/>
            <a:r>
              <a:rPr lang="en-US" sz="2400" dirty="0" smtClean="0">
                <a:latin typeface="Georgia" pitchFamily="18" charset="0"/>
              </a:rPr>
              <a:t>applicant must indicate if the application contains, or contained at any time, a claim having an effective filing date on or after March 16, 2013</a:t>
            </a:r>
          </a:p>
          <a:p>
            <a:pPr marL="0" indent="0">
              <a:buNone/>
            </a:pPr>
            <a:endParaRPr lang="en-US" sz="2400" dirty="0" smtClean="0"/>
          </a:p>
          <a:p>
            <a:r>
              <a:rPr lang="en-US" sz="2400" dirty="0" smtClean="0">
                <a:latin typeface="Georgia" pitchFamily="18" charset="0"/>
              </a:rPr>
              <a:t>Applicant </a:t>
            </a:r>
            <a:r>
              <a:rPr lang="en-US" sz="2400" dirty="0">
                <a:latin typeface="Georgia" pitchFamily="18" charset="0"/>
              </a:rPr>
              <a:t>is not required </a:t>
            </a:r>
            <a:r>
              <a:rPr lang="en-US" sz="2400" dirty="0" smtClean="0">
                <a:latin typeface="Georgia" pitchFamily="18" charset="0"/>
              </a:rPr>
              <a:t>to identify </a:t>
            </a:r>
            <a:r>
              <a:rPr lang="en-US" sz="2400" dirty="0">
                <a:latin typeface="Georgia" pitchFamily="18" charset="0"/>
              </a:rPr>
              <a:t>how many or which claims have an effective filing date on or after March 16, </a:t>
            </a:r>
            <a:r>
              <a:rPr lang="en-US" sz="2400" dirty="0" smtClean="0">
                <a:latin typeface="Georgia" pitchFamily="18" charset="0"/>
              </a:rPr>
              <a:t>2013</a:t>
            </a:r>
          </a:p>
          <a:p>
            <a:endParaRPr lang="en-US" sz="2400" dirty="0">
              <a:latin typeface="Georgia" pitchFamily="18" charset="0"/>
            </a:endParaRPr>
          </a:p>
          <a:p>
            <a:r>
              <a:rPr lang="en-US" sz="2400" dirty="0">
                <a:latin typeface="Georgia" pitchFamily="18" charset="0"/>
              </a:rPr>
              <a:t>AIA statement must be filed for an application within </a:t>
            </a:r>
            <a:r>
              <a:rPr lang="en-US" sz="2400" dirty="0" smtClean="0">
                <a:latin typeface="Georgia" pitchFamily="18" charset="0"/>
              </a:rPr>
              <a:t>specific time window</a:t>
            </a:r>
            <a:endParaRPr lang="en-US" sz="2400" dirty="0">
              <a:latin typeface="Georgia" pitchFamily="18" charset="0"/>
            </a:endParaRPr>
          </a:p>
          <a:p>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28</a:t>
            </a:fld>
            <a:endParaRPr lang="en-US" dirty="0"/>
          </a:p>
        </p:txBody>
      </p:sp>
    </p:spTree>
    <p:extLst>
      <p:ext uri="{BB962C8B-B14F-4D97-AF65-F5344CB8AC3E}">
        <p14:creationId xmlns:p14="http://schemas.microsoft.com/office/powerpoint/2010/main" val="357288105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b="1" dirty="0" smtClean="0"/>
              <a:t>Fee Setting: Dates to Know </a:t>
            </a:r>
            <a:endParaRPr lang="en-US" dirty="0"/>
          </a:p>
        </p:txBody>
      </p:sp>
      <p:sp>
        <p:nvSpPr>
          <p:cNvPr id="3" name="Content Placeholder 2"/>
          <p:cNvSpPr>
            <a:spLocks noGrp="1"/>
          </p:cNvSpPr>
          <p:nvPr>
            <p:ph idx="1"/>
          </p:nvPr>
        </p:nvSpPr>
        <p:spPr>
          <a:xfrm>
            <a:off x="685800" y="1752600"/>
            <a:ext cx="8077200" cy="4114800"/>
          </a:xfrm>
        </p:spPr>
        <p:txBody>
          <a:bodyPr/>
          <a:lstStyle/>
          <a:p>
            <a:r>
              <a:rPr lang="en-US" sz="2400" dirty="0" smtClean="0">
                <a:latin typeface="Georgia" pitchFamily="18" charset="0"/>
              </a:rPr>
              <a:t>Preliminary proposed rule published February 9, 2012</a:t>
            </a:r>
            <a:endParaRPr lang="en-US" sz="2400" dirty="0">
              <a:latin typeface="Georgia" pitchFamily="18" charset="0"/>
            </a:endParaRPr>
          </a:p>
          <a:p>
            <a:endParaRPr lang="en-US" sz="800" dirty="0">
              <a:latin typeface="Georgia" pitchFamily="18" charset="0"/>
            </a:endParaRPr>
          </a:p>
          <a:p>
            <a:pPr marL="0" indent="0">
              <a:buNone/>
            </a:pPr>
            <a:r>
              <a:rPr lang="en-US" sz="800" dirty="0" smtClean="0">
                <a:latin typeface="Georgia" pitchFamily="18" charset="0"/>
              </a:rPr>
              <a:t> </a:t>
            </a:r>
            <a:endParaRPr lang="en-US" sz="800" dirty="0">
              <a:latin typeface="Georgia" pitchFamily="18" charset="0"/>
            </a:endParaRPr>
          </a:p>
          <a:p>
            <a:r>
              <a:rPr lang="en-US" sz="2400" dirty="0" smtClean="0">
                <a:latin typeface="Georgia" pitchFamily="18" charset="0"/>
              </a:rPr>
              <a:t>PPAC held a Fee Setting Hearings </a:t>
            </a:r>
            <a:endParaRPr lang="en-US" sz="2400" dirty="0">
              <a:latin typeface="Georgia" pitchFamily="18" charset="0"/>
            </a:endParaRPr>
          </a:p>
          <a:p>
            <a:pPr lvl="1"/>
            <a:r>
              <a:rPr lang="en-US" sz="1600" dirty="0" smtClean="0">
                <a:latin typeface="Georgia" pitchFamily="18" charset="0"/>
              </a:rPr>
              <a:t>February 15, 2012 in Alexandria, VA</a:t>
            </a:r>
          </a:p>
          <a:p>
            <a:pPr lvl="1"/>
            <a:r>
              <a:rPr lang="en-US" sz="1600" dirty="0" smtClean="0">
                <a:latin typeface="Georgia" pitchFamily="18" charset="0"/>
              </a:rPr>
              <a:t>February 23, 2012 in Sunnyvale, CA</a:t>
            </a:r>
          </a:p>
          <a:p>
            <a:pPr marL="457200" lvl="1" indent="0">
              <a:buNone/>
            </a:pPr>
            <a:endParaRPr lang="en-US" sz="1600" dirty="0" smtClean="0">
              <a:latin typeface="Georgia" pitchFamily="18" charset="0"/>
            </a:endParaRPr>
          </a:p>
          <a:p>
            <a:r>
              <a:rPr lang="en-US" sz="2400" dirty="0" smtClean="0">
                <a:latin typeface="Georgia" pitchFamily="18" charset="0"/>
              </a:rPr>
              <a:t>Proposed rule published September 6, 2012</a:t>
            </a:r>
          </a:p>
          <a:p>
            <a:pPr marL="0" indent="0">
              <a:buNone/>
            </a:pPr>
            <a:endParaRPr lang="en-US" sz="2400" dirty="0" smtClean="0">
              <a:latin typeface="Georgia" pitchFamily="18" charset="0"/>
            </a:endParaRPr>
          </a:p>
          <a:p>
            <a:r>
              <a:rPr lang="en-US" sz="2400" dirty="0" smtClean="0">
                <a:latin typeface="Georgia" pitchFamily="18" charset="0"/>
              </a:rPr>
              <a:t>Final Rule published January 18, 2013</a:t>
            </a:r>
          </a:p>
          <a:p>
            <a:endParaRPr lang="en-US" sz="2400" dirty="0">
              <a:latin typeface="Georgia" pitchFamily="18" charset="0"/>
            </a:endParaRPr>
          </a:p>
          <a:p>
            <a:r>
              <a:rPr lang="en-US" sz="2400" dirty="0" smtClean="0">
                <a:latin typeface="Georgia" pitchFamily="18" charset="0"/>
              </a:rPr>
              <a:t>Effective March 19, 2013 </a:t>
            </a:r>
          </a:p>
          <a:p>
            <a:endParaRPr lang="en-US" sz="2400" dirty="0">
              <a:latin typeface="Georgia" pitchFamily="18" charset="0"/>
            </a:endParaRP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29</a:t>
            </a:fld>
            <a:endParaRPr lang="en-US" dirty="0"/>
          </a:p>
        </p:txBody>
      </p:sp>
    </p:spTree>
    <p:extLst>
      <p:ext uri="{BB962C8B-B14F-4D97-AF65-F5344CB8AC3E}">
        <p14:creationId xmlns:p14="http://schemas.microsoft.com/office/powerpoint/2010/main" val="18982288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7030A0"/>
          </a:solidFill>
        </p:spPr>
        <p:txBody>
          <a:bodyPr/>
          <a:lstStyle/>
          <a:p>
            <a:r>
              <a:rPr lang="en-US" b="1" dirty="0" smtClean="0"/>
              <a:t>First-Inventor-to-File: </a:t>
            </a:r>
            <a:br>
              <a:rPr lang="en-US" b="1" dirty="0" smtClean="0"/>
            </a:br>
            <a:r>
              <a:rPr lang="en-US" b="1" dirty="0" smtClean="0"/>
              <a:t>Dates to Know </a:t>
            </a:r>
            <a:endParaRPr lang="en-US" dirty="0"/>
          </a:p>
        </p:txBody>
      </p:sp>
      <p:sp>
        <p:nvSpPr>
          <p:cNvPr id="3" name="Content Placeholder 2"/>
          <p:cNvSpPr>
            <a:spLocks noGrp="1"/>
          </p:cNvSpPr>
          <p:nvPr>
            <p:ph idx="1"/>
          </p:nvPr>
        </p:nvSpPr>
        <p:spPr>
          <a:xfrm>
            <a:off x="685800" y="1752600"/>
            <a:ext cx="8077200" cy="4114800"/>
          </a:xfrm>
        </p:spPr>
        <p:txBody>
          <a:bodyPr/>
          <a:lstStyle/>
          <a:p>
            <a:r>
              <a:rPr lang="en-US" sz="2400" dirty="0" smtClean="0">
                <a:latin typeface="Georgia" pitchFamily="18" charset="0"/>
              </a:rPr>
              <a:t>Proposed rule and proposed examination guidelines published July </a:t>
            </a:r>
            <a:r>
              <a:rPr lang="en-US" sz="2400" dirty="0">
                <a:latin typeface="Georgia" pitchFamily="18" charset="0"/>
              </a:rPr>
              <a:t>26, </a:t>
            </a:r>
            <a:r>
              <a:rPr lang="en-US" sz="2400" dirty="0" smtClean="0">
                <a:latin typeface="Georgia" pitchFamily="18" charset="0"/>
              </a:rPr>
              <a:t>2012</a:t>
            </a:r>
            <a:endParaRPr lang="en-US" sz="2400" dirty="0">
              <a:latin typeface="Georgia" pitchFamily="18" charset="0"/>
            </a:endParaRPr>
          </a:p>
          <a:p>
            <a:endParaRPr lang="en-US" sz="800" dirty="0">
              <a:latin typeface="Georgia" pitchFamily="18" charset="0"/>
            </a:endParaRPr>
          </a:p>
          <a:p>
            <a:pPr marL="0" indent="0">
              <a:buNone/>
            </a:pPr>
            <a:r>
              <a:rPr lang="en-US" sz="800" dirty="0" smtClean="0">
                <a:latin typeface="Georgia" pitchFamily="18" charset="0"/>
              </a:rPr>
              <a:t> </a:t>
            </a:r>
            <a:endParaRPr lang="en-US" sz="800" dirty="0">
              <a:latin typeface="Georgia" pitchFamily="18" charset="0"/>
            </a:endParaRPr>
          </a:p>
          <a:p>
            <a:r>
              <a:rPr lang="en-US" sz="2400" dirty="0" smtClean="0">
                <a:latin typeface="Georgia" pitchFamily="18" charset="0"/>
              </a:rPr>
              <a:t>USPTO held a First Inventor to File Roundtable on September 6, 2012 </a:t>
            </a:r>
          </a:p>
          <a:p>
            <a:pPr marL="0" indent="0">
              <a:buNone/>
            </a:pPr>
            <a:endParaRPr lang="en-US" sz="1600" dirty="0" smtClean="0">
              <a:latin typeface="Georgia" pitchFamily="18" charset="0"/>
            </a:endParaRPr>
          </a:p>
          <a:p>
            <a:r>
              <a:rPr lang="en-US" sz="2400" dirty="0" smtClean="0">
                <a:latin typeface="Georgia" pitchFamily="18" charset="0"/>
              </a:rPr>
              <a:t>All public comments have been considered and final rule and final examination guidelines being prepared</a:t>
            </a:r>
          </a:p>
          <a:p>
            <a:endParaRPr lang="en-US" sz="2400" dirty="0" smtClean="0">
              <a:latin typeface="Georgia" pitchFamily="18" charset="0"/>
            </a:endParaRPr>
          </a:p>
          <a:p>
            <a:r>
              <a:rPr lang="en-US" sz="2400" dirty="0" smtClean="0">
                <a:latin typeface="Georgia" pitchFamily="18" charset="0"/>
              </a:rPr>
              <a:t>Effective March 16, 2013 </a:t>
            </a:r>
          </a:p>
          <a:p>
            <a:endParaRPr lang="en-US" sz="2400" dirty="0">
              <a:latin typeface="Georgia" pitchFamily="18" charset="0"/>
            </a:endParaRP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a:t>
            </a:fld>
            <a:endParaRPr lang="en-US" dirty="0"/>
          </a:p>
        </p:txBody>
      </p:sp>
    </p:spTree>
    <p:extLst>
      <p:ext uri="{BB962C8B-B14F-4D97-AF65-F5344CB8AC3E}">
        <p14:creationId xmlns:p14="http://schemas.microsoft.com/office/powerpoint/2010/main" val="5150050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600" b="1" dirty="0" smtClean="0"/>
              <a:t>Fee Setting Goals and Strategies</a:t>
            </a:r>
            <a:endParaRPr lang="en-US" sz="3600" b="1" dirty="0"/>
          </a:p>
        </p:txBody>
      </p:sp>
      <p:sp>
        <p:nvSpPr>
          <p:cNvPr id="3" name="Content Placeholder 2"/>
          <p:cNvSpPr>
            <a:spLocks noGrp="1"/>
          </p:cNvSpPr>
          <p:nvPr>
            <p:ph idx="1"/>
          </p:nvPr>
        </p:nvSpPr>
        <p:spPr>
          <a:xfrm>
            <a:off x="381000" y="1752600"/>
            <a:ext cx="8382000" cy="4724400"/>
          </a:xfrm>
        </p:spPr>
        <p:txBody>
          <a:bodyPr/>
          <a:lstStyle/>
          <a:p>
            <a:r>
              <a:rPr lang="en-US" sz="2400" dirty="0" smtClean="0">
                <a:latin typeface="Georgia" pitchFamily="18" charset="0"/>
              </a:rPr>
              <a:t>Ensure the patent fee schedule generates sufficient aggregate revenue to recover the aggregate cost to:</a:t>
            </a:r>
          </a:p>
          <a:p>
            <a:pPr lvl="1">
              <a:buFont typeface="Courier New" pitchFamily="49" charset="0"/>
              <a:buChar char="o"/>
            </a:pPr>
            <a:r>
              <a:rPr lang="en-US" sz="2400" dirty="0">
                <a:latin typeface="Georgia" pitchFamily="18" charset="0"/>
              </a:rPr>
              <a:t>Optimize patent timeliness and </a:t>
            </a:r>
            <a:r>
              <a:rPr lang="en-US" sz="2400" dirty="0" smtClean="0">
                <a:latin typeface="Georgia" pitchFamily="18" charset="0"/>
              </a:rPr>
              <a:t>quality; and</a:t>
            </a:r>
          </a:p>
          <a:p>
            <a:pPr lvl="1">
              <a:buFont typeface="Courier New" pitchFamily="49" charset="0"/>
              <a:buChar char="o"/>
            </a:pPr>
            <a:r>
              <a:rPr lang="en-US" sz="2400" dirty="0">
                <a:latin typeface="Georgia" pitchFamily="18" charset="0"/>
              </a:rPr>
              <a:t>Implement a sustainable funding model for </a:t>
            </a:r>
            <a:r>
              <a:rPr lang="en-US" sz="2400" dirty="0" smtClean="0">
                <a:latin typeface="Georgia" pitchFamily="18" charset="0"/>
              </a:rPr>
              <a:t>operations</a:t>
            </a:r>
          </a:p>
          <a:p>
            <a:pPr>
              <a:buFont typeface="Courier New" pitchFamily="49" charset="0"/>
              <a:buChar char="o"/>
            </a:pPr>
            <a:endParaRPr lang="en-US" sz="2400" dirty="0" smtClean="0">
              <a:latin typeface="Georgia" pitchFamily="18" charset="0"/>
            </a:endParaRPr>
          </a:p>
          <a:p>
            <a:r>
              <a:rPr lang="en-US" sz="2400" dirty="0" smtClean="0">
                <a:latin typeface="Georgia" pitchFamily="18" charset="0"/>
              </a:rPr>
              <a:t>Set individual fees to further key policy considerations:</a:t>
            </a:r>
          </a:p>
          <a:p>
            <a:pPr lvl="1">
              <a:buFont typeface="Courier New" pitchFamily="49" charset="0"/>
              <a:buChar char="o"/>
            </a:pPr>
            <a:r>
              <a:rPr lang="en-US" sz="2400" dirty="0" smtClean="0">
                <a:latin typeface="Georgia" pitchFamily="18" charset="0"/>
              </a:rPr>
              <a:t>Fostering innovation;</a:t>
            </a:r>
          </a:p>
          <a:p>
            <a:pPr lvl="1">
              <a:buFont typeface="Courier New" pitchFamily="49" charset="0"/>
              <a:buChar char="o"/>
            </a:pPr>
            <a:r>
              <a:rPr lang="en-US" sz="2400" dirty="0" smtClean="0">
                <a:latin typeface="Georgia" pitchFamily="18" charset="0"/>
              </a:rPr>
              <a:t>Facilitating the effective administration of the patent system; and</a:t>
            </a:r>
          </a:p>
          <a:p>
            <a:pPr lvl="1">
              <a:buFont typeface="Courier New" pitchFamily="49" charset="0"/>
              <a:buChar char="o"/>
            </a:pPr>
            <a:r>
              <a:rPr lang="en-US" sz="2400" dirty="0" smtClean="0">
                <a:latin typeface="Georgia" pitchFamily="18" charset="0"/>
              </a:rPr>
              <a:t>Offering patent prosecution options to applicants</a:t>
            </a: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30</a:t>
            </a:fld>
            <a:endParaRPr lang="en-US" dirty="0"/>
          </a:p>
        </p:txBody>
      </p:sp>
    </p:spTree>
    <p:extLst>
      <p:ext uri="{BB962C8B-B14F-4D97-AF65-F5344CB8AC3E}">
        <p14:creationId xmlns:p14="http://schemas.microsoft.com/office/powerpoint/2010/main" val="376416241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455" y="228600"/>
            <a:ext cx="7370545" cy="1143000"/>
          </a:xfrm>
          <a:solidFill>
            <a:srgbClr val="00B0F0"/>
          </a:solidFill>
        </p:spPr>
        <p:txBody>
          <a:bodyPr/>
          <a:lstStyle/>
          <a:p>
            <a:r>
              <a:rPr lang="en-US" sz="3600" b="1" dirty="0"/>
              <a:t>Optimize Patent </a:t>
            </a:r>
            <a:r>
              <a:rPr lang="en-US" sz="3600" b="1" dirty="0" smtClean="0"/>
              <a:t>Timeliness</a:t>
            </a:r>
            <a:endParaRPr lang="en-US" sz="3600" b="1" dirty="0"/>
          </a:p>
        </p:txBody>
      </p:sp>
      <p:sp>
        <p:nvSpPr>
          <p:cNvPr id="3" name="Content Placeholder 2"/>
          <p:cNvSpPr>
            <a:spLocks noGrp="1"/>
          </p:cNvSpPr>
          <p:nvPr>
            <p:ph idx="1"/>
          </p:nvPr>
        </p:nvSpPr>
        <p:spPr>
          <a:xfrm>
            <a:off x="320842" y="1600200"/>
            <a:ext cx="8839200" cy="4876800"/>
          </a:xfrm>
        </p:spPr>
        <p:txBody>
          <a:bodyPr/>
          <a:lstStyle/>
          <a:p>
            <a:r>
              <a:rPr lang="en-US" sz="1800" dirty="0">
                <a:latin typeface="Georgia" pitchFamily="18" charset="0"/>
              </a:rPr>
              <a:t>R</a:t>
            </a:r>
            <a:r>
              <a:rPr lang="en-US" sz="1800" dirty="0" smtClean="0">
                <a:latin typeface="Georgia" pitchFamily="18" charset="0"/>
              </a:rPr>
              <a:t>educe </a:t>
            </a:r>
            <a:r>
              <a:rPr lang="en-US" sz="1800" dirty="0">
                <a:latin typeface="Georgia" pitchFamily="18" charset="0"/>
              </a:rPr>
              <a:t>t</a:t>
            </a:r>
            <a:r>
              <a:rPr lang="en-US" sz="1800" dirty="0" smtClean="0">
                <a:latin typeface="Georgia" pitchFamily="18" charset="0"/>
              </a:rPr>
              <a:t>otal </a:t>
            </a:r>
            <a:r>
              <a:rPr lang="en-US" sz="1800" dirty="0">
                <a:latin typeface="Georgia" pitchFamily="18" charset="0"/>
              </a:rPr>
              <a:t>p</a:t>
            </a:r>
            <a:r>
              <a:rPr lang="en-US" sz="1800" dirty="0" smtClean="0">
                <a:latin typeface="Georgia" pitchFamily="18" charset="0"/>
              </a:rPr>
              <a:t>endency </a:t>
            </a:r>
            <a:r>
              <a:rPr lang="en-US" sz="1800" dirty="0">
                <a:latin typeface="Georgia" pitchFamily="18" charset="0"/>
              </a:rPr>
              <a:t>by more than </a:t>
            </a:r>
            <a:r>
              <a:rPr lang="en-US" sz="1800" dirty="0" smtClean="0">
                <a:latin typeface="Georgia" pitchFamily="18" charset="0"/>
              </a:rPr>
              <a:t>11 </a:t>
            </a:r>
            <a:r>
              <a:rPr lang="en-US" sz="1800" dirty="0">
                <a:latin typeface="Georgia" pitchFamily="18" charset="0"/>
              </a:rPr>
              <a:t>months during a five-year period </a:t>
            </a:r>
            <a:r>
              <a:rPr lang="en-US" sz="1800" dirty="0" smtClean="0">
                <a:latin typeface="Georgia" pitchFamily="18" charset="0"/>
              </a:rPr>
              <a:t/>
            </a:r>
            <a:br>
              <a:rPr lang="en-US" sz="1800" dirty="0" smtClean="0">
                <a:latin typeface="Georgia" pitchFamily="18" charset="0"/>
              </a:rPr>
            </a:br>
            <a:r>
              <a:rPr lang="en-US" sz="1800" dirty="0" smtClean="0">
                <a:latin typeface="Georgia" pitchFamily="18" charset="0"/>
              </a:rPr>
              <a:t>(</a:t>
            </a:r>
            <a:r>
              <a:rPr lang="en-US" sz="1800" dirty="0">
                <a:latin typeface="Georgia" pitchFamily="18" charset="0"/>
              </a:rPr>
              <a:t>FY 2013 to FY 2017)</a:t>
            </a:r>
          </a:p>
          <a:p>
            <a:endParaRPr lang="en-US" sz="3200"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pPr marL="342900" lvl="1" indent="-342900">
              <a:buFont typeface="Wingdings" pitchFamily="2" charset="2"/>
              <a:buChar char="¦"/>
            </a:pPr>
            <a:endParaRPr lang="en-US" sz="600" dirty="0" smtClean="0"/>
          </a:p>
          <a:p>
            <a:endParaRPr lang="en-US" dirty="0"/>
          </a:p>
        </p:txBody>
      </p:sp>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31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89502555"/>
              </p:ext>
            </p:extLst>
          </p:nvPr>
        </p:nvGraphicFramePr>
        <p:xfrm>
          <a:off x="438568" y="1600200"/>
          <a:ext cx="81534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7239000" y="4336401"/>
            <a:ext cx="1390667" cy="6879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Average End-of-Year First Action Pendency, </a:t>
            </a:r>
            <a:br>
              <a:rPr lang="en-US" sz="1000" dirty="0" smtClean="0"/>
            </a:br>
            <a:r>
              <a:rPr lang="en-US" sz="1000" dirty="0" smtClean="0"/>
              <a:t>in Months</a:t>
            </a:r>
            <a:endParaRPr lang="en-US" sz="1000" dirty="0"/>
          </a:p>
        </p:txBody>
      </p:sp>
      <p:sp>
        <p:nvSpPr>
          <p:cNvPr id="7" name="TextBox 14"/>
          <p:cNvSpPr txBox="1"/>
          <p:nvPr/>
        </p:nvSpPr>
        <p:spPr>
          <a:xfrm>
            <a:off x="6858000" y="4314467"/>
            <a:ext cx="495285" cy="2462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u="sng" dirty="0" smtClean="0">
                <a:solidFill>
                  <a:srgbClr val="099520"/>
                </a:solidFill>
                <a:latin typeface="Calibri" pitchFamily="34" charset="0"/>
                <a:cs typeface="Calibri" pitchFamily="34" charset="0"/>
              </a:rPr>
              <a:t>XX.X</a:t>
            </a:r>
            <a:endParaRPr lang="en-US" sz="1000" b="1" u="sng" dirty="0">
              <a:solidFill>
                <a:srgbClr val="099520"/>
              </a:solidFill>
              <a:latin typeface="Calibri" pitchFamily="34" charset="0"/>
              <a:cs typeface="Calibri" pitchFamily="34" charset="0"/>
            </a:endParaRPr>
          </a:p>
        </p:txBody>
      </p:sp>
      <p:sp>
        <p:nvSpPr>
          <p:cNvPr id="8" name="TextBox 31"/>
          <p:cNvSpPr txBox="1"/>
          <p:nvPr/>
        </p:nvSpPr>
        <p:spPr>
          <a:xfrm>
            <a:off x="6858000" y="5140019"/>
            <a:ext cx="495285" cy="2462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solidFill>
                  <a:srgbClr val="7030A0"/>
                </a:solidFill>
                <a:latin typeface="Calibri" pitchFamily="34" charset="0"/>
                <a:cs typeface="Calibri" pitchFamily="34" charset="0"/>
              </a:rPr>
              <a:t>XX.X</a:t>
            </a:r>
            <a:endParaRPr lang="en-US" sz="1000" b="1" dirty="0">
              <a:solidFill>
                <a:srgbClr val="7030A0"/>
              </a:solidFill>
              <a:latin typeface="Calibri" pitchFamily="34" charset="0"/>
              <a:cs typeface="Calibri" pitchFamily="34" charset="0"/>
            </a:endParaRPr>
          </a:p>
        </p:txBody>
      </p:sp>
      <p:sp>
        <p:nvSpPr>
          <p:cNvPr id="9" name="TextBox 1"/>
          <p:cNvSpPr txBox="1"/>
          <p:nvPr/>
        </p:nvSpPr>
        <p:spPr>
          <a:xfrm>
            <a:off x="7310680" y="5156180"/>
            <a:ext cx="1390667" cy="8044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latin typeface="Calibri" pitchFamily="34" charset="0"/>
                <a:cs typeface="Calibri" pitchFamily="34" charset="0"/>
              </a:rPr>
              <a:t>Average End-of-Year Total Pendency,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in Months</a:t>
            </a:r>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37161632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600" b="1" dirty="0"/>
              <a:t>Optimize Patent </a:t>
            </a:r>
            <a:r>
              <a:rPr lang="en-US" sz="3600" b="1" dirty="0" smtClean="0"/>
              <a:t>Quality</a:t>
            </a:r>
            <a:endParaRPr lang="en-US" sz="3600" b="1" dirty="0"/>
          </a:p>
        </p:txBody>
      </p:sp>
      <p:sp>
        <p:nvSpPr>
          <p:cNvPr id="3" name="Content Placeholder 2"/>
          <p:cNvSpPr>
            <a:spLocks noGrp="1"/>
          </p:cNvSpPr>
          <p:nvPr>
            <p:ph idx="1"/>
          </p:nvPr>
        </p:nvSpPr>
        <p:spPr>
          <a:xfrm>
            <a:off x="304800" y="1600200"/>
            <a:ext cx="8458200" cy="4724400"/>
          </a:xfrm>
        </p:spPr>
        <p:txBody>
          <a:bodyPr/>
          <a:lstStyle/>
          <a:p>
            <a:r>
              <a:rPr lang="en-US" sz="2000" dirty="0">
                <a:latin typeface="Georgia" pitchFamily="18" charset="0"/>
              </a:rPr>
              <a:t>P</a:t>
            </a:r>
            <a:r>
              <a:rPr lang="en-US" sz="2000" dirty="0" smtClean="0">
                <a:latin typeface="Georgia" pitchFamily="18" charset="0"/>
              </a:rPr>
              <a:t>ermit the Office to continue improving patent quality through:</a:t>
            </a:r>
          </a:p>
          <a:p>
            <a:pPr marL="0" indent="0">
              <a:buNone/>
            </a:pPr>
            <a:endParaRPr lang="en-US" sz="2000" dirty="0" smtClean="0">
              <a:latin typeface="Georgia" pitchFamily="18" charset="0"/>
            </a:endParaRPr>
          </a:p>
          <a:p>
            <a:pPr lvl="1">
              <a:buFont typeface="Courier New" pitchFamily="49" charset="0"/>
              <a:buChar char="o"/>
            </a:pPr>
            <a:r>
              <a:rPr lang="en-US" sz="2000" dirty="0" smtClean="0">
                <a:latin typeface="Georgia" pitchFamily="18" charset="0"/>
              </a:rPr>
              <a:t>Comprehensive training for examiners;</a:t>
            </a:r>
          </a:p>
          <a:p>
            <a:pPr marL="457200" lvl="1" indent="0">
              <a:buNone/>
            </a:pPr>
            <a:endParaRPr lang="en-US" sz="2000" dirty="0" smtClean="0">
              <a:latin typeface="Georgia" pitchFamily="18" charset="0"/>
            </a:endParaRPr>
          </a:p>
          <a:p>
            <a:pPr lvl="1">
              <a:buFont typeface="Courier New" pitchFamily="49" charset="0"/>
              <a:buChar char="o"/>
            </a:pPr>
            <a:r>
              <a:rPr lang="en-US" sz="2000" dirty="0" smtClean="0">
                <a:latin typeface="Georgia" pitchFamily="18" charset="0"/>
              </a:rPr>
              <a:t>Expanded and enhanced Ombudsman program;</a:t>
            </a:r>
          </a:p>
          <a:p>
            <a:pPr lvl="1">
              <a:buFont typeface="Courier New" pitchFamily="49" charset="0"/>
              <a:buChar char="o"/>
            </a:pPr>
            <a:endParaRPr lang="en-US" sz="2000" dirty="0" smtClean="0">
              <a:latin typeface="Georgia" pitchFamily="18" charset="0"/>
            </a:endParaRPr>
          </a:p>
          <a:p>
            <a:pPr lvl="1">
              <a:buFont typeface="Courier New" pitchFamily="49" charset="0"/>
              <a:buChar char="o"/>
            </a:pPr>
            <a:r>
              <a:rPr lang="en-US" sz="2000" dirty="0" smtClean="0">
                <a:latin typeface="Georgia" pitchFamily="18" charset="0"/>
              </a:rPr>
              <a:t>Reengineering the examination process;</a:t>
            </a:r>
          </a:p>
          <a:p>
            <a:pPr lvl="1">
              <a:buFont typeface="Courier New" pitchFamily="49" charset="0"/>
              <a:buChar char="o"/>
            </a:pPr>
            <a:endParaRPr lang="en-US" sz="2000" dirty="0" smtClean="0">
              <a:latin typeface="Georgia" pitchFamily="18" charset="0"/>
            </a:endParaRPr>
          </a:p>
          <a:p>
            <a:pPr lvl="1">
              <a:buFont typeface="Courier New" pitchFamily="49" charset="0"/>
              <a:buChar char="o"/>
            </a:pPr>
            <a:r>
              <a:rPr lang="en-US" sz="2000" dirty="0" smtClean="0">
                <a:latin typeface="Georgia" pitchFamily="18" charset="0"/>
              </a:rPr>
              <a:t>Guidelines for examiners to address clarity in patent applications; and</a:t>
            </a:r>
          </a:p>
          <a:p>
            <a:pPr lvl="1">
              <a:buFont typeface="Courier New" pitchFamily="49" charset="0"/>
              <a:buChar char="o"/>
            </a:pPr>
            <a:endParaRPr lang="en-US" sz="2000" dirty="0" smtClean="0">
              <a:latin typeface="Georgia" pitchFamily="18" charset="0"/>
            </a:endParaRPr>
          </a:p>
          <a:p>
            <a:pPr lvl="1">
              <a:buFont typeface="Courier New" pitchFamily="49" charset="0"/>
              <a:buChar char="o"/>
            </a:pPr>
            <a:r>
              <a:rPr lang="en-US" sz="2000" dirty="0" smtClean="0">
                <a:latin typeface="Georgia" pitchFamily="18" charset="0"/>
              </a:rPr>
              <a:t>Encouraging and facilitating examiner-applicant interviews</a:t>
            </a:r>
          </a:p>
          <a:p>
            <a:pPr lvl="1">
              <a:buFont typeface="Courier New" pitchFamily="49" charset="0"/>
              <a:buChar char="o"/>
            </a:pPr>
            <a:endParaRPr lang="en-US" sz="2400" dirty="0" smtClean="0">
              <a:latin typeface="Georgia" pitchFamily="18" charset="0"/>
            </a:endParaRPr>
          </a:p>
          <a:p>
            <a:pPr lvl="1"/>
            <a:endParaRPr lang="en-US" sz="2400"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32</a:t>
            </a:fld>
            <a:endParaRPr lang="en-US" dirty="0"/>
          </a:p>
        </p:txBody>
      </p:sp>
    </p:spTree>
    <p:extLst>
      <p:ext uri="{BB962C8B-B14F-4D97-AF65-F5344CB8AC3E}">
        <p14:creationId xmlns:p14="http://schemas.microsoft.com/office/powerpoint/2010/main" val="29877160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673" y="4116348"/>
            <a:ext cx="4830512" cy="271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19275" y="228600"/>
            <a:ext cx="7324725" cy="1143000"/>
          </a:xfrm>
          <a:solidFill>
            <a:srgbClr val="00B0F0"/>
          </a:solidFill>
        </p:spPr>
        <p:txBody>
          <a:bodyPr/>
          <a:lstStyle/>
          <a:p>
            <a:r>
              <a:rPr lang="en-US" b="1" dirty="0"/>
              <a:t>Sustainable Funding Model</a:t>
            </a:r>
          </a:p>
        </p:txBody>
      </p:sp>
      <p:sp>
        <p:nvSpPr>
          <p:cNvPr id="3" name="Content Placeholder 2"/>
          <p:cNvSpPr>
            <a:spLocks noGrp="1"/>
          </p:cNvSpPr>
          <p:nvPr>
            <p:ph idx="1"/>
          </p:nvPr>
        </p:nvSpPr>
        <p:spPr>
          <a:xfrm>
            <a:off x="304800" y="1524000"/>
            <a:ext cx="8686800" cy="4724400"/>
          </a:xfrm>
        </p:spPr>
        <p:txBody>
          <a:bodyPr/>
          <a:lstStyle/>
          <a:p>
            <a:r>
              <a:rPr lang="en-US" sz="2400" dirty="0">
                <a:latin typeface="Georgia" pitchFamily="18" charset="0"/>
              </a:rPr>
              <a:t>Continue building an operating reserve of three months of operating expenses by FY 2018</a:t>
            </a:r>
          </a:p>
          <a:p>
            <a:endParaRPr lang="en-US" sz="2400" dirty="0"/>
          </a:p>
          <a:p>
            <a:pPr eaLnBrk="1" hangingPunct="1"/>
            <a:endParaRPr lang="en-US" sz="1800" dirty="0" smtClean="0"/>
          </a:p>
          <a:p>
            <a:pPr eaLnBrk="1" hangingPunct="1"/>
            <a:endParaRPr lang="en-US" sz="400" dirty="0" smtClean="0"/>
          </a:p>
          <a:p>
            <a:pPr lvl="1" eaLnBrk="1" hangingPunct="1"/>
            <a:endParaRPr lang="en-US" sz="1600" dirty="0" smtClean="0"/>
          </a:p>
          <a:p>
            <a:pPr lvl="2"/>
            <a:endParaRPr lang="en-US" sz="1800" i="1" dirty="0" smtClean="0"/>
          </a:p>
          <a:p>
            <a:pPr marL="0" lvl="1" indent="0">
              <a:buNone/>
            </a:pPr>
            <a:endParaRPr lang="en-US" sz="1800" dirty="0"/>
          </a:p>
          <a:p>
            <a:endParaRPr lang="en-US" sz="1800" dirty="0" smtClean="0"/>
          </a:p>
        </p:txBody>
      </p:sp>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53482019"/>
              </p:ext>
            </p:extLst>
          </p:nvPr>
        </p:nvGraphicFramePr>
        <p:xfrm>
          <a:off x="812045" y="2438400"/>
          <a:ext cx="7314448" cy="1572768"/>
        </p:xfrm>
        <a:graphic>
          <a:graphicData uri="http://schemas.openxmlformats.org/drawingml/2006/table">
            <a:tbl>
              <a:tblPr firstRow="1" bandRow="1">
                <a:effectLst>
                  <a:innerShdw blurRad="114300">
                    <a:prstClr val="black"/>
                  </a:innerShdw>
                </a:effectLst>
                <a:tableStyleId>{93296810-A885-4BE3-A3E7-6D5BEEA58F35}</a:tableStyleId>
              </a:tblPr>
              <a:tblGrid>
                <a:gridCol w="2439250"/>
                <a:gridCol w="928294"/>
                <a:gridCol w="986726"/>
                <a:gridCol w="986726"/>
                <a:gridCol w="986726"/>
                <a:gridCol w="986726"/>
              </a:tblGrid>
              <a:tr h="168250">
                <a:tc>
                  <a:txBody>
                    <a:bodyPr/>
                    <a:lstStyle/>
                    <a:p>
                      <a:pPr algn="ctr"/>
                      <a:r>
                        <a:rPr lang="en-US" sz="1200" dirty="0" smtClean="0"/>
                        <a:t>Description</a:t>
                      </a:r>
                      <a:endParaRPr lang="en-US" sz="1200" dirty="0"/>
                    </a:p>
                  </a:txBody>
                  <a:tcPr anchor="ctr"/>
                </a:tc>
                <a:tc>
                  <a:txBody>
                    <a:bodyPr/>
                    <a:lstStyle/>
                    <a:p>
                      <a:pPr algn="ctr"/>
                      <a:r>
                        <a:rPr lang="en-US" sz="1200" dirty="0" smtClean="0"/>
                        <a:t>FY 2013</a:t>
                      </a:r>
                      <a:endParaRPr lang="en-US" sz="1200" dirty="0"/>
                    </a:p>
                  </a:txBody>
                  <a:tcPr anchor="ctr"/>
                </a:tc>
                <a:tc>
                  <a:txBody>
                    <a:bodyPr/>
                    <a:lstStyle/>
                    <a:p>
                      <a:pPr algn="ctr"/>
                      <a:r>
                        <a:rPr lang="en-US" sz="1200" dirty="0" smtClean="0"/>
                        <a:t>FY 2014</a:t>
                      </a:r>
                      <a:endParaRPr lang="en-US" sz="1200" dirty="0"/>
                    </a:p>
                  </a:txBody>
                  <a:tcPr anchor="ctr"/>
                </a:tc>
                <a:tc>
                  <a:txBody>
                    <a:bodyPr/>
                    <a:lstStyle/>
                    <a:p>
                      <a:pPr algn="ctr"/>
                      <a:r>
                        <a:rPr lang="en-US" sz="1200" dirty="0" smtClean="0"/>
                        <a:t>FY 2015</a:t>
                      </a:r>
                      <a:endParaRPr lang="en-US" sz="1200" dirty="0"/>
                    </a:p>
                  </a:txBody>
                  <a:tcPr anchor="ctr"/>
                </a:tc>
                <a:tc>
                  <a:txBody>
                    <a:bodyPr/>
                    <a:lstStyle/>
                    <a:p>
                      <a:pPr algn="ctr"/>
                      <a:r>
                        <a:rPr lang="en-US" sz="1200" dirty="0" smtClean="0"/>
                        <a:t>FY 2016</a:t>
                      </a:r>
                      <a:endParaRPr lang="en-US" sz="1200" dirty="0"/>
                    </a:p>
                  </a:txBody>
                  <a:tcPr anchor="ctr"/>
                </a:tc>
                <a:tc>
                  <a:txBody>
                    <a:bodyPr/>
                    <a:lstStyle/>
                    <a:p>
                      <a:pPr algn="ctr"/>
                      <a:r>
                        <a:rPr lang="en-US" sz="1200" dirty="0" smtClean="0"/>
                        <a:t>FY 2017</a:t>
                      </a:r>
                      <a:endParaRPr lang="en-US" sz="1200" dirty="0"/>
                    </a:p>
                  </a:txBody>
                  <a:tcPr anchor="ctr"/>
                </a:tc>
              </a:tr>
              <a:tr h="280416">
                <a:tc>
                  <a:txBody>
                    <a:bodyPr/>
                    <a:lstStyle/>
                    <a:p>
                      <a:r>
                        <a:rPr lang="en-US" sz="1200" dirty="0" smtClean="0"/>
                        <a:t>3 Months Operating Expense</a:t>
                      </a:r>
                      <a:endParaRPr lang="en-US" sz="1200" b="0" dirty="0">
                        <a:solidFill>
                          <a:srgbClr val="00246C"/>
                        </a:solidFill>
                      </a:endParaRPr>
                    </a:p>
                  </a:txBody>
                  <a:tcPr anchor="ctr"/>
                </a:tc>
                <a:tc>
                  <a:txBody>
                    <a:bodyPr/>
                    <a:lstStyle/>
                    <a:p>
                      <a:pPr algn="ctr"/>
                      <a:r>
                        <a:rPr lang="en-US" sz="1200" dirty="0" smtClean="0"/>
                        <a:t>$633 M</a:t>
                      </a:r>
                      <a:endParaRPr lang="en-US" sz="1200" b="0" dirty="0">
                        <a:solidFill>
                          <a:srgbClr val="00246C"/>
                        </a:solidFill>
                      </a:endParaRPr>
                    </a:p>
                  </a:txBody>
                  <a:tcPr anchor="ctr"/>
                </a:tc>
                <a:tc>
                  <a:txBody>
                    <a:bodyPr/>
                    <a:lstStyle/>
                    <a:p>
                      <a:pPr algn="ctr"/>
                      <a:r>
                        <a:rPr lang="en-US" sz="1200" dirty="0" smtClean="0"/>
                        <a:t>$685 M</a:t>
                      </a:r>
                      <a:endParaRPr lang="en-US" sz="1200" b="0" dirty="0">
                        <a:solidFill>
                          <a:srgbClr val="00246C"/>
                        </a:solidFill>
                      </a:endParaRPr>
                    </a:p>
                  </a:txBody>
                  <a:tcPr anchor="ctr"/>
                </a:tc>
                <a:tc>
                  <a:txBody>
                    <a:bodyPr/>
                    <a:lstStyle/>
                    <a:p>
                      <a:pPr marL="0" algn="ctr" defTabSz="914400" rtl="0" eaLnBrk="1" latinLnBrk="0" hangingPunct="1"/>
                      <a:r>
                        <a:rPr lang="en-US" sz="1200" kern="1200" dirty="0" smtClean="0"/>
                        <a:t>$701 M</a:t>
                      </a:r>
                      <a:endParaRPr lang="en-US" sz="1200" b="0" kern="1200" dirty="0">
                        <a:solidFill>
                          <a:srgbClr val="00246C"/>
                        </a:solidFill>
                        <a:latin typeface="+mn-lt"/>
                        <a:ea typeface="+mn-ea"/>
                        <a:cs typeface="+mn-cs"/>
                      </a:endParaRPr>
                    </a:p>
                  </a:txBody>
                  <a:tcPr anchor="ctr"/>
                </a:tc>
                <a:tc>
                  <a:txBody>
                    <a:bodyPr/>
                    <a:lstStyle/>
                    <a:p>
                      <a:pPr algn="ctr"/>
                      <a:r>
                        <a:rPr lang="en-US" sz="1200" dirty="0" smtClean="0"/>
                        <a:t>$713 M</a:t>
                      </a:r>
                      <a:endParaRPr lang="en-US" sz="1200" b="0" dirty="0">
                        <a:solidFill>
                          <a:srgbClr val="00246C"/>
                        </a:solidFill>
                      </a:endParaRPr>
                    </a:p>
                  </a:txBody>
                  <a:tcPr anchor="ctr"/>
                </a:tc>
                <a:tc>
                  <a:txBody>
                    <a:bodyPr/>
                    <a:lstStyle/>
                    <a:p>
                      <a:pPr marL="0" algn="ctr" defTabSz="914400" rtl="0" eaLnBrk="1" latinLnBrk="0" hangingPunct="1"/>
                      <a:r>
                        <a:rPr lang="en-US" sz="1200" kern="1200" dirty="0" smtClean="0"/>
                        <a:t>$704 M</a:t>
                      </a:r>
                      <a:endParaRPr lang="en-US" sz="1200" b="0" kern="1200" dirty="0">
                        <a:solidFill>
                          <a:srgbClr val="00246C"/>
                        </a:solidFill>
                        <a:latin typeface="+mn-lt"/>
                        <a:ea typeface="+mn-ea"/>
                        <a:cs typeface="+mn-cs"/>
                      </a:endParaRPr>
                    </a:p>
                  </a:txBody>
                  <a:tcPr anchor="ctr"/>
                </a:tc>
              </a:tr>
              <a:tr h="280416">
                <a:tc>
                  <a:txBody>
                    <a:bodyPr/>
                    <a:lstStyle/>
                    <a:p>
                      <a:r>
                        <a:rPr lang="en-US" sz="1200" dirty="0" smtClean="0"/>
                        <a:t>Estimated End of Year Balance</a:t>
                      </a:r>
                      <a:endParaRPr lang="en-US" sz="1200" b="0" dirty="0">
                        <a:solidFill>
                          <a:srgbClr val="00246C"/>
                        </a:solidFill>
                      </a:endParaRPr>
                    </a:p>
                  </a:txBody>
                  <a:tcPr anchor="ctr"/>
                </a:tc>
                <a:tc>
                  <a:txBody>
                    <a:bodyPr/>
                    <a:lstStyle/>
                    <a:p>
                      <a:pPr algn="ctr"/>
                      <a:r>
                        <a:rPr lang="en-US" sz="1200" dirty="0" smtClean="0"/>
                        <a:t>$84 M</a:t>
                      </a:r>
                      <a:endParaRPr lang="en-US" sz="1200" b="0" dirty="0">
                        <a:solidFill>
                          <a:srgbClr val="00246C"/>
                        </a:solidFill>
                      </a:endParaRPr>
                    </a:p>
                  </a:txBody>
                  <a:tcPr anchor="ctr"/>
                </a:tc>
                <a:tc>
                  <a:txBody>
                    <a:bodyPr/>
                    <a:lstStyle/>
                    <a:p>
                      <a:pPr algn="ctr"/>
                      <a:r>
                        <a:rPr lang="en-US" sz="1200" dirty="0" smtClean="0"/>
                        <a:t>$174 M</a:t>
                      </a:r>
                      <a:endParaRPr lang="en-US" sz="1200" b="0" dirty="0">
                        <a:solidFill>
                          <a:srgbClr val="00246C"/>
                        </a:solidFill>
                      </a:endParaRPr>
                    </a:p>
                  </a:txBody>
                  <a:tcPr anchor="ctr"/>
                </a:tc>
                <a:tc>
                  <a:txBody>
                    <a:bodyPr/>
                    <a:lstStyle/>
                    <a:p>
                      <a:pPr marL="0" algn="ctr" defTabSz="914400" rtl="0" eaLnBrk="1" latinLnBrk="0" hangingPunct="1"/>
                      <a:r>
                        <a:rPr lang="en-US" sz="1200" kern="1200" dirty="0" smtClean="0"/>
                        <a:t>$266 M</a:t>
                      </a:r>
                      <a:endParaRPr lang="en-US" sz="1200" b="0" kern="1200" dirty="0">
                        <a:solidFill>
                          <a:srgbClr val="00246C"/>
                        </a:solidFill>
                        <a:latin typeface="+mn-lt"/>
                        <a:ea typeface="+mn-ea"/>
                        <a:cs typeface="+mn-cs"/>
                      </a:endParaRPr>
                    </a:p>
                  </a:txBody>
                  <a:tcPr anchor="ctr"/>
                </a:tc>
                <a:tc>
                  <a:txBody>
                    <a:bodyPr/>
                    <a:lstStyle/>
                    <a:p>
                      <a:pPr algn="ctr"/>
                      <a:r>
                        <a:rPr lang="en-US" sz="1200" dirty="0" smtClean="0"/>
                        <a:t>$364 M</a:t>
                      </a:r>
                      <a:endParaRPr lang="en-US" sz="1200" b="0" dirty="0">
                        <a:solidFill>
                          <a:srgbClr val="00246C"/>
                        </a:solidFill>
                      </a:endParaRPr>
                    </a:p>
                  </a:txBody>
                  <a:tcPr anchor="ctr"/>
                </a:tc>
                <a:tc>
                  <a:txBody>
                    <a:bodyPr/>
                    <a:lstStyle/>
                    <a:p>
                      <a:pPr marL="0" algn="ctr" defTabSz="914400" rtl="0" eaLnBrk="1" latinLnBrk="0" hangingPunct="1"/>
                      <a:r>
                        <a:rPr lang="en-US" sz="1200" kern="1200" dirty="0" smtClean="0"/>
                        <a:t>$481 M</a:t>
                      </a:r>
                      <a:endParaRPr lang="en-US" sz="1200" b="0" kern="1200" dirty="0">
                        <a:solidFill>
                          <a:srgbClr val="00246C"/>
                        </a:solidFill>
                        <a:latin typeface="+mn-lt"/>
                        <a:ea typeface="+mn-ea"/>
                        <a:cs typeface="+mn-cs"/>
                      </a:endParaRPr>
                    </a:p>
                  </a:txBody>
                  <a:tcPr anchor="ctr"/>
                </a:tc>
              </a:tr>
              <a:tr h="280416">
                <a:tc>
                  <a:txBody>
                    <a:bodyPr/>
                    <a:lstStyle/>
                    <a:p>
                      <a:r>
                        <a:rPr lang="en-US" sz="1200" dirty="0" smtClean="0"/>
                        <a:t>Over/(Under) Target Balance</a:t>
                      </a:r>
                      <a:endParaRPr lang="en-US" sz="1200" b="0" dirty="0">
                        <a:solidFill>
                          <a:srgbClr val="00246C"/>
                        </a:solidFill>
                      </a:endParaRPr>
                    </a:p>
                  </a:txBody>
                  <a:tcPr anchor="ctr"/>
                </a:tc>
                <a:tc>
                  <a:txBody>
                    <a:bodyPr/>
                    <a:lstStyle/>
                    <a:p>
                      <a:pPr algn="ctr"/>
                      <a:r>
                        <a:rPr lang="en-US" sz="1200" dirty="0" smtClean="0"/>
                        <a:t>($549 M)</a:t>
                      </a:r>
                      <a:endParaRPr lang="en-US" sz="1200" b="0" dirty="0">
                        <a:solidFill>
                          <a:srgbClr val="00246C"/>
                        </a:solidFill>
                      </a:endParaRPr>
                    </a:p>
                  </a:txBody>
                  <a:tcPr anchor="ctr"/>
                </a:tc>
                <a:tc>
                  <a:txBody>
                    <a:bodyPr/>
                    <a:lstStyle/>
                    <a:p>
                      <a:pPr algn="ctr"/>
                      <a:r>
                        <a:rPr lang="en-US" sz="1200" dirty="0" smtClean="0"/>
                        <a:t>($511 M)</a:t>
                      </a:r>
                      <a:endParaRPr lang="en-US" sz="1200" b="0" dirty="0">
                        <a:solidFill>
                          <a:srgbClr val="00246C"/>
                        </a:solidFill>
                      </a:endParaRPr>
                    </a:p>
                  </a:txBody>
                  <a:tcPr anchor="ctr"/>
                </a:tc>
                <a:tc>
                  <a:txBody>
                    <a:bodyPr/>
                    <a:lstStyle/>
                    <a:p>
                      <a:pPr marL="0" algn="ctr" defTabSz="914400" rtl="0" eaLnBrk="1" latinLnBrk="0" hangingPunct="1"/>
                      <a:r>
                        <a:rPr lang="en-US" sz="1200" kern="1200" dirty="0" smtClean="0"/>
                        <a:t>($435 M)</a:t>
                      </a:r>
                      <a:endParaRPr lang="en-US" sz="1200" b="0" kern="1200" dirty="0">
                        <a:solidFill>
                          <a:srgbClr val="00246C"/>
                        </a:solidFill>
                        <a:latin typeface="+mn-lt"/>
                        <a:ea typeface="+mn-ea"/>
                        <a:cs typeface="+mn-cs"/>
                      </a:endParaRPr>
                    </a:p>
                  </a:txBody>
                  <a:tcPr anchor="ctr"/>
                </a:tc>
                <a:tc>
                  <a:txBody>
                    <a:bodyPr/>
                    <a:lstStyle/>
                    <a:p>
                      <a:pPr marL="0" algn="ctr" defTabSz="914400" rtl="0" eaLnBrk="1" latinLnBrk="0" hangingPunct="1"/>
                      <a:r>
                        <a:rPr lang="en-US" sz="1200" kern="1200" dirty="0" smtClean="0"/>
                        <a:t>($349 M)</a:t>
                      </a:r>
                      <a:endParaRPr lang="en-US" sz="1200" b="0" kern="1200" dirty="0">
                        <a:solidFill>
                          <a:srgbClr val="00246C"/>
                        </a:solidFill>
                        <a:latin typeface="+mn-lt"/>
                        <a:ea typeface="+mn-ea"/>
                        <a:cs typeface="+mn-cs"/>
                      </a:endParaRPr>
                    </a:p>
                  </a:txBody>
                  <a:tcPr anchor="ctr"/>
                </a:tc>
                <a:tc>
                  <a:txBody>
                    <a:bodyPr/>
                    <a:lstStyle/>
                    <a:p>
                      <a:pPr algn="ctr"/>
                      <a:r>
                        <a:rPr lang="en-US" sz="1200" dirty="0" smtClean="0"/>
                        <a:t>($223 M)</a:t>
                      </a:r>
                      <a:endParaRPr lang="en-US" sz="1200" b="0" dirty="0">
                        <a:solidFill>
                          <a:srgbClr val="00246C"/>
                        </a:solidFill>
                      </a:endParaRPr>
                    </a:p>
                  </a:txBody>
                  <a:tcPr anchor="ctr"/>
                </a:tc>
              </a:tr>
              <a:tr h="392582">
                <a:tc>
                  <a:txBody>
                    <a:bodyPr/>
                    <a:lstStyle/>
                    <a:p>
                      <a:r>
                        <a:rPr lang="en-US" sz="1200" dirty="0" smtClean="0"/>
                        <a:t>Annual Cost:  Deposit to/(Use of) the Operating </a:t>
                      </a:r>
                      <a:r>
                        <a:rPr lang="en-US" sz="1200" baseline="0" dirty="0" smtClean="0"/>
                        <a:t>Reserve</a:t>
                      </a:r>
                      <a:endParaRPr lang="en-US" sz="1200" b="0" dirty="0">
                        <a:solidFill>
                          <a:srgbClr val="00246C"/>
                        </a:solidFill>
                      </a:endParaRPr>
                    </a:p>
                  </a:txBody>
                  <a:tcPr anchor="ctr"/>
                </a:tc>
                <a:tc>
                  <a:txBody>
                    <a:bodyPr/>
                    <a:lstStyle/>
                    <a:p>
                      <a:pPr algn="ctr"/>
                      <a:endParaRPr lang="en-US" sz="1200" dirty="0" smtClean="0"/>
                    </a:p>
                    <a:p>
                      <a:pPr algn="ctr"/>
                      <a:r>
                        <a:rPr lang="en-US" sz="1200" dirty="0" smtClean="0"/>
                        <a:t>($28 M)</a:t>
                      </a:r>
                      <a:endParaRPr lang="en-US" sz="1200" b="0" dirty="0">
                        <a:solidFill>
                          <a:srgbClr val="00246C"/>
                        </a:solidFill>
                      </a:endParaRPr>
                    </a:p>
                  </a:txBody>
                  <a:tcPr anchor="ctr"/>
                </a:tc>
                <a:tc>
                  <a:txBody>
                    <a:bodyPr/>
                    <a:lstStyle/>
                    <a:p>
                      <a:pPr algn="ctr"/>
                      <a:endParaRPr lang="en-US" sz="1200" dirty="0" smtClean="0"/>
                    </a:p>
                    <a:p>
                      <a:pPr algn="ctr"/>
                      <a:r>
                        <a:rPr lang="en-US" sz="1200" dirty="0" smtClean="0"/>
                        <a:t>$90 M</a:t>
                      </a:r>
                      <a:endParaRPr lang="en-US" sz="1200" b="0" dirty="0">
                        <a:solidFill>
                          <a:srgbClr val="00246C"/>
                        </a:solidFill>
                      </a:endParaRPr>
                    </a:p>
                  </a:txBody>
                  <a:tcPr anchor="ctr"/>
                </a:tc>
                <a:tc>
                  <a:txBody>
                    <a:bodyPr/>
                    <a:lstStyle/>
                    <a:p>
                      <a:pPr marL="0" algn="ctr" defTabSz="914400" rtl="0" eaLnBrk="1" latinLnBrk="0" hangingPunct="1"/>
                      <a:endParaRPr lang="en-US" sz="1200" kern="1200" dirty="0" smtClean="0"/>
                    </a:p>
                    <a:p>
                      <a:pPr marL="0" algn="ctr" defTabSz="914400" rtl="0" eaLnBrk="1" latinLnBrk="0" hangingPunct="1"/>
                      <a:r>
                        <a:rPr lang="en-US" sz="1200" kern="1200" dirty="0" smtClean="0"/>
                        <a:t>$ 92 M</a:t>
                      </a:r>
                      <a:endParaRPr lang="en-US" sz="1200" b="0" kern="1200" dirty="0">
                        <a:solidFill>
                          <a:srgbClr val="00246C"/>
                        </a:solidFill>
                        <a:latin typeface="+mn-lt"/>
                        <a:ea typeface="+mn-ea"/>
                        <a:cs typeface="+mn-cs"/>
                      </a:endParaRPr>
                    </a:p>
                  </a:txBody>
                  <a:tcPr anchor="ctr"/>
                </a:tc>
                <a:tc>
                  <a:txBody>
                    <a:bodyPr/>
                    <a:lstStyle/>
                    <a:p>
                      <a:pPr marL="0" algn="ctr" defTabSz="914400" rtl="0" eaLnBrk="1" latinLnBrk="0" hangingPunct="1"/>
                      <a:endParaRPr lang="en-US" sz="1200" kern="1200" dirty="0" smtClean="0"/>
                    </a:p>
                    <a:p>
                      <a:pPr marL="0" algn="ctr" defTabSz="914400" rtl="0" eaLnBrk="1" latinLnBrk="0" hangingPunct="1"/>
                      <a:r>
                        <a:rPr lang="en-US" sz="1200" kern="1200" dirty="0" smtClean="0"/>
                        <a:t>$98 M</a:t>
                      </a:r>
                      <a:endParaRPr lang="en-US" sz="1200" b="0" kern="1200" dirty="0">
                        <a:solidFill>
                          <a:srgbClr val="00246C"/>
                        </a:solidFill>
                        <a:latin typeface="+mn-lt"/>
                        <a:ea typeface="+mn-ea"/>
                        <a:cs typeface="+mn-cs"/>
                      </a:endParaRPr>
                    </a:p>
                  </a:txBody>
                  <a:tcPr anchor="ctr"/>
                </a:tc>
                <a:tc>
                  <a:txBody>
                    <a:bodyPr/>
                    <a:lstStyle/>
                    <a:p>
                      <a:pPr algn="ctr"/>
                      <a:endParaRPr lang="en-US" sz="1200" dirty="0" smtClean="0"/>
                    </a:p>
                    <a:p>
                      <a:pPr algn="ctr"/>
                      <a:r>
                        <a:rPr lang="en-US" sz="1200" dirty="0" smtClean="0"/>
                        <a:t>$117</a:t>
                      </a:r>
                      <a:r>
                        <a:rPr lang="en-US" sz="1200" baseline="0" dirty="0" smtClean="0"/>
                        <a:t> M</a:t>
                      </a:r>
                      <a:endParaRPr lang="en-US" sz="1200" b="0" dirty="0">
                        <a:solidFill>
                          <a:srgbClr val="00246C"/>
                        </a:solidFill>
                      </a:endParaRPr>
                    </a:p>
                  </a:txBody>
                  <a:tcPr anchor="ctr"/>
                </a:tc>
              </a:tr>
            </a:tbl>
          </a:graphicData>
        </a:graphic>
      </p:graphicFrame>
      <p:sp>
        <p:nvSpPr>
          <p:cNvPr id="22" name="Line Callout 2 21"/>
          <p:cNvSpPr/>
          <p:nvPr/>
        </p:nvSpPr>
        <p:spPr bwMode="auto">
          <a:xfrm>
            <a:off x="1371600" y="4551956"/>
            <a:ext cx="895350" cy="676275"/>
          </a:xfrm>
          <a:prstGeom prst="borderCallout2">
            <a:avLst>
              <a:gd name="adj1" fmla="val 51563"/>
              <a:gd name="adj2" fmla="val 104167"/>
              <a:gd name="adj3" fmla="val 39196"/>
              <a:gd name="adj4" fmla="val 198247"/>
              <a:gd name="adj5" fmla="val 12370"/>
              <a:gd name="adj6" fmla="val 256329"/>
            </a:avLst>
          </a:prstGeom>
          <a:solidFill>
            <a:schemeClr val="tx2">
              <a:lumMod val="85000"/>
            </a:schemeClr>
          </a:solidFill>
          <a:ln w="9525" cap="flat" cmpd="sng" algn="ctr">
            <a:solidFill>
              <a:schemeClr val="tx1"/>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000" b="1" dirty="0" smtClean="0">
                <a:solidFill>
                  <a:srgbClr val="00246C"/>
                </a:solidFill>
              </a:rPr>
              <a:t>Annual Operating Reserve Target</a:t>
            </a:r>
            <a:endParaRPr kumimoji="0" lang="en-US" sz="1000" b="1" i="0" u="none" strike="noStrike" cap="none" normalizeH="0" baseline="0" dirty="0" smtClean="0">
              <a:ln>
                <a:noFill/>
              </a:ln>
              <a:solidFill>
                <a:srgbClr val="00246C"/>
              </a:solidFill>
              <a:effectLst/>
            </a:endParaRPr>
          </a:p>
        </p:txBody>
      </p:sp>
      <p:sp>
        <p:nvSpPr>
          <p:cNvPr id="7" name="TextBox 6"/>
          <p:cNvSpPr txBox="1"/>
          <p:nvPr/>
        </p:nvSpPr>
        <p:spPr>
          <a:xfrm>
            <a:off x="6208087" y="4482900"/>
            <a:ext cx="1127098" cy="707886"/>
          </a:xfrm>
          <a:prstGeom prst="rect">
            <a:avLst/>
          </a:prstGeom>
          <a:noFill/>
        </p:spPr>
        <p:txBody>
          <a:bodyPr wrap="square" rtlCol="0">
            <a:spAutoFit/>
          </a:bodyPr>
          <a:lstStyle/>
          <a:p>
            <a:r>
              <a:rPr lang="en-US" sz="1000" dirty="0" smtClean="0">
                <a:solidFill>
                  <a:srgbClr val="000000"/>
                </a:solidFill>
              </a:rPr>
              <a:t>End of Year Operating Reserve Balances:</a:t>
            </a:r>
            <a:endParaRPr lang="en-US" sz="1000" dirty="0">
              <a:solidFill>
                <a:srgbClr val="000000"/>
              </a:solidFill>
            </a:endParaRPr>
          </a:p>
        </p:txBody>
      </p:sp>
      <p:sp>
        <p:nvSpPr>
          <p:cNvPr id="11" name="TextBox 10"/>
          <p:cNvSpPr txBox="1"/>
          <p:nvPr/>
        </p:nvSpPr>
        <p:spPr>
          <a:xfrm rot="16200000">
            <a:off x="2012907" y="5510607"/>
            <a:ext cx="1295400" cy="230832"/>
          </a:xfrm>
          <a:prstGeom prst="rect">
            <a:avLst/>
          </a:prstGeom>
          <a:noFill/>
        </p:spPr>
        <p:txBody>
          <a:bodyPr wrap="square" rtlCol="0">
            <a:spAutoFit/>
          </a:bodyPr>
          <a:lstStyle/>
          <a:p>
            <a:r>
              <a:rPr lang="en-US" sz="900" dirty="0" smtClean="0">
                <a:solidFill>
                  <a:srgbClr val="000000"/>
                </a:solidFill>
              </a:rPr>
              <a:t>Dollars in Millions</a:t>
            </a:r>
            <a:endParaRPr lang="en-US" sz="900" dirty="0">
              <a:solidFill>
                <a:srgbClr val="000000"/>
              </a:solidFill>
            </a:endParaRPr>
          </a:p>
        </p:txBody>
      </p:sp>
      <p:cxnSp>
        <p:nvCxnSpPr>
          <p:cNvPr id="18" name="Straight Connector 17"/>
          <p:cNvCxnSpPr>
            <a:stCxn id="30" idx="2"/>
            <a:endCxn id="24" idx="6"/>
          </p:cNvCxnSpPr>
          <p:nvPr/>
        </p:nvCxnSpPr>
        <p:spPr>
          <a:xfrm flipV="1">
            <a:off x="3788403" y="4640185"/>
            <a:ext cx="513165" cy="55165"/>
          </a:xfrm>
          <a:prstGeom prst="line">
            <a:avLst/>
          </a:prstGeom>
          <a:ln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4" idx="6"/>
            <a:endCxn id="26" idx="2"/>
          </p:cNvCxnSpPr>
          <p:nvPr/>
        </p:nvCxnSpPr>
        <p:spPr>
          <a:xfrm flipV="1">
            <a:off x="4301568" y="4495799"/>
            <a:ext cx="335403" cy="144386"/>
          </a:xfrm>
          <a:prstGeom prst="line">
            <a:avLst/>
          </a:prstGeom>
          <a:ln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6" idx="6"/>
            <a:endCxn id="27" idx="2"/>
          </p:cNvCxnSpPr>
          <p:nvPr/>
        </p:nvCxnSpPr>
        <p:spPr>
          <a:xfrm flipV="1">
            <a:off x="4728411" y="4466794"/>
            <a:ext cx="431140" cy="29005"/>
          </a:xfrm>
          <a:prstGeom prst="line">
            <a:avLst/>
          </a:prstGeom>
          <a:ln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7" idx="6"/>
            <a:endCxn id="23" idx="6"/>
          </p:cNvCxnSpPr>
          <p:nvPr/>
        </p:nvCxnSpPr>
        <p:spPr>
          <a:xfrm>
            <a:off x="5250991" y="4466794"/>
            <a:ext cx="431524" cy="11099"/>
          </a:xfrm>
          <a:prstGeom prst="line">
            <a:avLst/>
          </a:prstGeom>
          <a:ln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flipH="1">
            <a:off x="5682515" y="4432173"/>
            <a:ext cx="91440" cy="91440"/>
          </a:xfrm>
          <a:prstGeom prst="ellips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4" name="Oval 23"/>
          <p:cNvSpPr>
            <a:spLocks/>
          </p:cNvSpPr>
          <p:nvPr/>
        </p:nvSpPr>
        <p:spPr>
          <a:xfrm>
            <a:off x="4210128" y="4594465"/>
            <a:ext cx="91440" cy="9144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6" name="Oval 25"/>
          <p:cNvSpPr>
            <a:spLocks noChangeAspect="1"/>
          </p:cNvSpPr>
          <p:nvPr/>
        </p:nvSpPr>
        <p:spPr>
          <a:xfrm flipV="1">
            <a:off x="4636971" y="4450079"/>
            <a:ext cx="91440" cy="91440"/>
          </a:xfrm>
          <a:prstGeom prst="ellips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 name="Oval 26"/>
          <p:cNvSpPr>
            <a:spLocks/>
          </p:cNvSpPr>
          <p:nvPr/>
        </p:nvSpPr>
        <p:spPr>
          <a:xfrm>
            <a:off x="5159551" y="4421074"/>
            <a:ext cx="91440" cy="91440"/>
          </a:xfrm>
          <a:prstGeom prst="ellips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 name="Oval 29"/>
          <p:cNvSpPr>
            <a:spLocks/>
          </p:cNvSpPr>
          <p:nvPr/>
        </p:nvSpPr>
        <p:spPr>
          <a:xfrm flipH="1">
            <a:off x="3696963" y="4651414"/>
            <a:ext cx="91440" cy="87872"/>
          </a:xfrm>
          <a:prstGeom prst="ellips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Tree>
    <p:extLst>
      <p:ext uri="{BB962C8B-B14F-4D97-AF65-F5344CB8AC3E}">
        <p14:creationId xmlns:p14="http://schemas.microsoft.com/office/powerpoint/2010/main" val="4504024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b="1" dirty="0" smtClean="0"/>
              <a:t>Key Policy Considerations</a:t>
            </a:r>
            <a:endParaRPr lang="en-US" b="1" dirty="0"/>
          </a:p>
        </p:txBody>
      </p:sp>
      <p:sp>
        <p:nvSpPr>
          <p:cNvPr id="3" name="Content Placeholder 2"/>
          <p:cNvSpPr>
            <a:spLocks noGrp="1"/>
          </p:cNvSpPr>
          <p:nvPr>
            <p:ph idx="1"/>
          </p:nvPr>
        </p:nvSpPr>
        <p:spPr>
          <a:xfrm>
            <a:off x="419100" y="1676400"/>
            <a:ext cx="8458200" cy="5181600"/>
          </a:xfrm>
        </p:spPr>
        <p:txBody>
          <a:bodyPr>
            <a:noAutofit/>
          </a:bodyPr>
          <a:lstStyle/>
          <a:p>
            <a:pPr lvl="0"/>
            <a:r>
              <a:rPr lang="en-US" sz="2400" dirty="0">
                <a:solidFill>
                  <a:srgbClr val="000000"/>
                </a:solidFill>
                <a:latin typeface="Georgia" pitchFamily="18" charset="0"/>
              </a:rPr>
              <a:t>Fostering innovation and ease access to </a:t>
            </a:r>
            <a:r>
              <a:rPr lang="en-US" sz="2400" dirty="0" smtClean="0">
                <a:solidFill>
                  <a:srgbClr val="000000"/>
                </a:solidFill>
                <a:latin typeface="Georgia" pitchFamily="18" charset="0"/>
              </a:rPr>
              <a:t>patent system</a:t>
            </a:r>
            <a:endParaRPr lang="en-US" sz="2400" dirty="0">
              <a:solidFill>
                <a:srgbClr val="000000"/>
              </a:solidFill>
              <a:latin typeface="Georgia" pitchFamily="18" charset="0"/>
            </a:endParaRPr>
          </a:p>
          <a:p>
            <a:pPr lvl="1">
              <a:buFont typeface="Courier New" pitchFamily="49" charset="0"/>
              <a:buChar char="o"/>
            </a:pPr>
            <a:r>
              <a:rPr lang="en-US" sz="2000" dirty="0">
                <a:solidFill>
                  <a:srgbClr val="000000"/>
                </a:solidFill>
                <a:latin typeface="Georgia" pitchFamily="18" charset="0"/>
              </a:rPr>
              <a:t>Keeping front-end fees below cost</a:t>
            </a:r>
          </a:p>
          <a:p>
            <a:pPr lvl="1">
              <a:buFont typeface="Courier New" pitchFamily="49" charset="0"/>
              <a:buChar char="o"/>
            </a:pPr>
            <a:r>
              <a:rPr lang="en-US" sz="2000" dirty="0" smtClean="0">
                <a:solidFill>
                  <a:srgbClr val="000000"/>
                </a:solidFill>
                <a:latin typeface="Georgia" pitchFamily="18" charset="0"/>
              </a:rPr>
              <a:t>New </a:t>
            </a:r>
            <a:r>
              <a:rPr lang="en-US" sz="2000" dirty="0">
                <a:solidFill>
                  <a:srgbClr val="000000"/>
                </a:solidFill>
                <a:latin typeface="Georgia" pitchFamily="18" charset="0"/>
              </a:rPr>
              <a:t>75% micro entity </a:t>
            </a:r>
            <a:r>
              <a:rPr lang="en-US" sz="2000" dirty="0" smtClean="0">
                <a:solidFill>
                  <a:srgbClr val="000000"/>
                </a:solidFill>
                <a:latin typeface="Georgia" pitchFamily="18" charset="0"/>
              </a:rPr>
              <a:t>discount</a:t>
            </a:r>
          </a:p>
          <a:p>
            <a:pPr lvl="1">
              <a:buFont typeface="Courier New" pitchFamily="49" charset="0"/>
              <a:buChar char="o"/>
            </a:pPr>
            <a:r>
              <a:rPr lang="en-US" sz="2000" dirty="0" smtClean="0">
                <a:solidFill>
                  <a:srgbClr val="000000"/>
                </a:solidFill>
                <a:latin typeface="Georgia" pitchFamily="18" charset="0"/>
              </a:rPr>
              <a:t>Higher back-end fees</a:t>
            </a:r>
            <a:endParaRPr lang="en-US" sz="2000" dirty="0" smtClean="0">
              <a:latin typeface="Georgia" pitchFamily="18" charset="0"/>
            </a:endParaRPr>
          </a:p>
          <a:p>
            <a:endParaRPr lang="en-US" sz="2400" dirty="0">
              <a:latin typeface="Georgia" pitchFamily="18" charset="0"/>
            </a:endParaRPr>
          </a:p>
          <a:p>
            <a:r>
              <a:rPr lang="en-US" sz="2400" dirty="0">
                <a:latin typeface="Georgia" pitchFamily="18" charset="0"/>
              </a:rPr>
              <a:t>Facilitate effective administration of the patent system </a:t>
            </a:r>
            <a:r>
              <a:rPr lang="en-US" sz="2400" dirty="0" smtClean="0">
                <a:latin typeface="Georgia" pitchFamily="18" charset="0"/>
              </a:rPr>
              <a:t>and </a:t>
            </a:r>
            <a:r>
              <a:rPr lang="en-US" sz="2400" dirty="0">
                <a:latin typeface="Georgia" pitchFamily="18" charset="0"/>
              </a:rPr>
              <a:t>help reduce pendency</a:t>
            </a:r>
          </a:p>
          <a:p>
            <a:pPr lvl="1">
              <a:buFont typeface="Courier New" pitchFamily="49" charset="0"/>
              <a:buChar char="o"/>
            </a:pPr>
            <a:r>
              <a:rPr lang="en-US" sz="2000" dirty="0">
                <a:latin typeface="Georgia" pitchFamily="18" charset="0"/>
              </a:rPr>
              <a:t>Application size fees, extension of time fees, and excess claims fees all </a:t>
            </a:r>
            <a:r>
              <a:rPr lang="en-US" sz="2000" dirty="0" smtClean="0">
                <a:latin typeface="Georgia" pitchFamily="18" charset="0"/>
              </a:rPr>
              <a:t>increased</a:t>
            </a:r>
          </a:p>
          <a:p>
            <a:pPr lvl="1"/>
            <a:endParaRPr lang="en-US" sz="2400" dirty="0">
              <a:latin typeface="Georgia" pitchFamily="18" charset="0"/>
            </a:endParaRPr>
          </a:p>
          <a:p>
            <a:r>
              <a:rPr lang="en-US" sz="2400" dirty="0" smtClean="0">
                <a:latin typeface="Georgia" pitchFamily="18" charset="0"/>
              </a:rPr>
              <a:t>Increase patent prosecution options</a:t>
            </a:r>
          </a:p>
          <a:p>
            <a:pPr lvl="1">
              <a:buFont typeface="Courier New" pitchFamily="49" charset="0"/>
              <a:buChar char="o"/>
            </a:pPr>
            <a:r>
              <a:rPr lang="en-US" sz="2000" dirty="0" smtClean="0">
                <a:latin typeface="Georgia" pitchFamily="18" charset="0"/>
              </a:rPr>
              <a:t>Multipart fees for appeals, and contested cases</a:t>
            </a:r>
          </a:p>
          <a:p>
            <a:pPr lvl="1">
              <a:buFont typeface="Courier New" pitchFamily="49" charset="0"/>
              <a:buChar char="o"/>
            </a:pPr>
            <a:r>
              <a:rPr lang="en-US" sz="2000" dirty="0" smtClean="0">
                <a:latin typeface="Georgia" pitchFamily="18" charset="0"/>
              </a:rPr>
              <a:t>Staged fees for requests for continued examination (RCEs) </a:t>
            </a:r>
          </a:p>
          <a:p>
            <a:pPr marL="457200" lvl="1" indent="0">
              <a:buNone/>
            </a:pPr>
            <a:endParaRPr lang="en-US" sz="2400"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1ADC5146-C27A-46CA-9FBC-4D182533795C}" type="slidenum">
              <a:rPr lang="en-US" smtClean="0"/>
              <a:pPr>
                <a:defRPr/>
              </a:pPr>
              <a:t>34</a:t>
            </a:fld>
            <a:endParaRPr lang="en-US" dirty="0"/>
          </a:p>
        </p:txBody>
      </p:sp>
    </p:spTree>
    <p:extLst>
      <p:ext uri="{BB962C8B-B14F-4D97-AF65-F5344CB8AC3E}">
        <p14:creationId xmlns:p14="http://schemas.microsoft.com/office/powerpoint/2010/main" val="24162510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784" y="228600"/>
            <a:ext cx="7373215" cy="1143000"/>
          </a:xfrm>
          <a:solidFill>
            <a:srgbClr val="00B0F0"/>
          </a:solidFill>
        </p:spPr>
        <p:txBody>
          <a:bodyPr/>
          <a:lstStyle/>
          <a:p>
            <a:r>
              <a:rPr lang="en-US" sz="3600" b="1" dirty="0" smtClean="0"/>
              <a:t>Comparison of Current to Final Fees: Filing through Issue</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3879294"/>
              </p:ext>
            </p:extLst>
          </p:nvPr>
        </p:nvGraphicFramePr>
        <p:xfrm>
          <a:off x="685800" y="1905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35</a:t>
            </a:fld>
            <a:endParaRPr lang="en-US" dirty="0"/>
          </a:p>
        </p:txBody>
      </p:sp>
      <p:sp>
        <p:nvSpPr>
          <p:cNvPr id="6" name="TextBox 5"/>
          <p:cNvSpPr txBox="1"/>
          <p:nvPr/>
        </p:nvSpPr>
        <p:spPr>
          <a:xfrm>
            <a:off x="2057400" y="2514600"/>
            <a:ext cx="685800" cy="276999"/>
          </a:xfrm>
          <a:prstGeom prst="rect">
            <a:avLst/>
          </a:prstGeom>
          <a:noFill/>
        </p:spPr>
        <p:txBody>
          <a:bodyPr wrap="square" rtlCol="0">
            <a:spAutoFit/>
          </a:bodyPr>
          <a:lstStyle/>
          <a:p>
            <a:r>
              <a:rPr lang="en-US" sz="1200" b="1" dirty="0" smtClean="0"/>
              <a:t>$3,330</a:t>
            </a:r>
            <a:endParaRPr lang="en-US" sz="1200" b="1" dirty="0"/>
          </a:p>
        </p:txBody>
      </p:sp>
      <p:sp>
        <p:nvSpPr>
          <p:cNvPr id="7" name="TextBox 5"/>
          <p:cNvSpPr txBox="1"/>
          <p:nvPr/>
        </p:nvSpPr>
        <p:spPr>
          <a:xfrm>
            <a:off x="7162800" y="2057400"/>
            <a:ext cx="762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accent1"/>
                </a:solidFill>
              </a:rPr>
              <a:t>$4,144</a:t>
            </a:r>
            <a:endParaRPr lang="en-US" sz="1200" b="1" dirty="0">
              <a:solidFill>
                <a:schemeClr val="accent1"/>
              </a:solidFill>
            </a:endParaRPr>
          </a:p>
        </p:txBody>
      </p:sp>
      <p:sp>
        <p:nvSpPr>
          <p:cNvPr id="8" name="TextBox 7"/>
          <p:cNvSpPr txBox="1"/>
          <p:nvPr/>
        </p:nvSpPr>
        <p:spPr>
          <a:xfrm>
            <a:off x="76200" y="6296055"/>
            <a:ext cx="8669956" cy="400110"/>
          </a:xfrm>
          <a:prstGeom prst="rect">
            <a:avLst/>
          </a:prstGeom>
          <a:noFill/>
        </p:spPr>
        <p:txBody>
          <a:bodyPr wrap="square" rtlCol="0">
            <a:spAutoFit/>
          </a:bodyPr>
          <a:lstStyle/>
          <a:p>
            <a:r>
              <a:rPr lang="en-US" sz="1000" b="1" i="1" dirty="0" smtClean="0"/>
              <a:t>Note:  </a:t>
            </a:r>
            <a:r>
              <a:rPr lang="en-US" sz="1000" dirty="0" smtClean="0"/>
              <a:t>In each of the following summary pages, from the Current to the Final Rule fee structures, the fees paid could also increase by (a) $170 for each independent claim in excess of 3; (b) $18 for total claims in excess of 20; and (c) $320 for each multiple dependent claim.</a:t>
            </a:r>
            <a:endParaRPr lang="en-US" sz="1000" dirty="0"/>
          </a:p>
        </p:txBody>
      </p:sp>
      <p:sp>
        <p:nvSpPr>
          <p:cNvPr id="15" name="TextBox 14"/>
          <p:cNvSpPr txBox="1"/>
          <p:nvPr/>
        </p:nvSpPr>
        <p:spPr>
          <a:xfrm>
            <a:off x="3657600" y="2390737"/>
            <a:ext cx="838200" cy="369332"/>
          </a:xfrm>
          <a:prstGeom prst="rect">
            <a:avLst/>
          </a:prstGeom>
          <a:solidFill>
            <a:srgbClr val="E9E9E9"/>
          </a:solidFill>
        </p:spPr>
        <p:txBody>
          <a:bodyPr wrap="square" rtlCol="0">
            <a:spAutoFit/>
          </a:bodyPr>
          <a:lstStyle/>
          <a:p>
            <a:pPr algn="ctr"/>
            <a:r>
              <a:rPr lang="en-US" sz="900" b="1" dirty="0" smtClean="0">
                <a:solidFill>
                  <a:srgbClr val="800000"/>
                </a:solidFill>
              </a:rPr>
              <a:t>Reduced by </a:t>
            </a:r>
            <a:br>
              <a:rPr lang="en-US" sz="900" b="1" dirty="0" smtClean="0">
                <a:solidFill>
                  <a:srgbClr val="800000"/>
                </a:solidFill>
              </a:rPr>
            </a:br>
            <a:r>
              <a:rPr lang="en-US" sz="900" b="1" dirty="0" smtClean="0">
                <a:solidFill>
                  <a:srgbClr val="800000"/>
                </a:solidFill>
              </a:rPr>
              <a:t>$770 (23%)</a:t>
            </a:r>
            <a:endParaRPr lang="en-US" sz="900" b="1" dirty="0">
              <a:solidFill>
                <a:srgbClr val="800000"/>
              </a:solidFill>
            </a:endParaRPr>
          </a:p>
        </p:txBody>
      </p:sp>
      <p:sp>
        <p:nvSpPr>
          <p:cNvPr id="16" name="Left Brace 15"/>
          <p:cNvSpPr/>
          <p:nvPr/>
        </p:nvSpPr>
        <p:spPr bwMode="auto">
          <a:xfrm>
            <a:off x="1743075" y="2895600"/>
            <a:ext cx="228600" cy="21336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8" name="TextBox 17"/>
          <p:cNvSpPr txBox="1"/>
          <p:nvPr/>
        </p:nvSpPr>
        <p:spPr>
          <a:xfrm rot="16200000">
            <a:off x="1176094" y="3839291"/>
            <a:ext cx="913144" cy="246221"/>
          </a:xfrm>
          <a:prstGeom prst="rect">
            <a:avLst/>
          </a:prstGeom>
          <a:solidFill>
            <a:srgbClr val="E9E9E9"/>
          </a:solidFill>
        </p:spPr>
        <p:txBody>
          <a:bodyPr wrap="square" rtlCol="0">
            <a:spAutoFit/>
          </a:bodyPr>
          <a:lstStyle/>
          <a:p>
            <a:pPr algn="ctr"/>
            <a:r>
              <a:rPr lang="en-US" sz="1000" b="1" dirty="0" smtClean="0">
                <a:solidFill>
                  <a:srgbClr val="800000"/>
                </a:solidFill>
              </a:rPr>
              <a:t>80% of Cost</a:t>
            </a:r>
            <a:endParaRPr lang="en-US" sz="1000" b="1" dirty="0">
              <a:solidFill>
                <a:srgbClr val="800000"/>
              </a:solidFill>
            </a:endParaRPr>
          </a:p>
        </p:txBody>
      </p:sp>
    </p:spTree>
    <p:extLst>
      <p:ext uri="{BB962C8B-B14F-4D97-AF65-F5344CB8AC3E}">
        <p14:creationId xmlns:p14="http://schemas.microsoft.com/office/powerpoint/2010/main" val="30121708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510" y="228599"/>
            <a:ext cx="7344489" cy="1150203"/>
          </a:xfrm>
          <a:solidFill>
            <a:srgbClr val="00B0F0"/>
          </a:solidFill>
        </p:spPr>
        <p:txBody>
          <a:bodyPr/>
          <a:lstStyle/>
          <a:p>
            <a:r>
              <a:rPr lang="en-US" sz="2800" b="1" dirty="0" smtClean="0"/>
              <a:t>Comparison of Current to Final Fees: Filing through 3</a:t>
            </a:r>
            <a:r>
              <a:rPr lang="en-US" sz="2800" b="1" baseline="30000" dirty="0" smtClean="0"/>
              <a:t>rd</a:t>
            </a:r>
            <a:r>
              <a:rPr lang="en-US" sz="2800" b="1" dirty="0" smtClean="0"/>
              <a:t> Stage Maintenance</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773485"/>
              </p:ext>
            </p:extLst>
          </p:nvPr>
        </p:nvGraphicFramePr>
        <p:xfrm>
          <a:off x="457200" y="1752600"/>
          <a:ext cx="8305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36</a:t>
            </a:fld>
            <a:endParaRPr lang="en-US" dirty="0"/>
          </a:p>
        </p:txBody>
      </p:sp>
      <p:sp>
        <p:nvSpPr>
          <p:cNvPr id="6" name="TextBox 5"/>
          <p:cNvSpPr txBox="1"/>
          <p:nvPr/>
        </p:nvSpPr>
        <p:spPr>
          <a:xfrm>
            <a:off x="2133600" y="2694801"/>
            <a:ext cx="762000" cy="276999"/>
          </a:xfrm>
          <a:prstGeom prst="rect">
            <a:avLst/>
          </a:prstGeom>
          <a:noFill/>
        </p:spPr>
        <p:txBody>
          <a:bodyPr wrap="square" rtlCol="0">
            <a:spAutoFit/>
          </a:bodyPr>
          <a:lstStyle/>
          <a:p>
            <a:r>
              <a:rPr lang="en-US" sz="1200" b="1" dirty="0" smtClean="0"/>
              <a:t>$12,190</a:t>
            </a:r>
            <a:endParaRPr lang="en-US" sz="1200" b="1" dirty="0"/>
          </a:p>
        </p:txBody>
      </p:sp>
      <p:sp>
        <p:nvSpPr>
          <p:cNvPr id="7" name="TextBox 5"/>
          <p:cNvSpPr txBox="1"/>
          <p:nvPr/>
        </p:nvSpPr>
        <p:spPr>
          <a:xfrm>
            <a:off x="7315200" y="3863551"/>
            <a:ext cx="762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chemeClr val="accent1"/>
                </a:solidFill>
              </a:rPr>
              <a:t>$4,147</a:t>
            </a:r>
            <a:endParaRPr lang="en-US" sz="1200" b="1" dirty="0">
              <a:solidFill>
                <a:schemeClr val="accent1"/>
              </a:solidFill>
            </a:endParaRPr>
          </a:p>
        </p:txBody>
      </p:sp>
      <p:sp>
        <p:nvSpPr>
          <p:cNvPr id="8" name="Left Brace 7"/>
          <p:cNvSpPr/>
          <p:nvPr/>
        </p:nvSpPr>
        <p:spPr bwMode="auto">
          <a:xfrm>
            <a:off x="1749746" y="2694801"/>
            <a:ext cx="191927" cy="2258199"/>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0" name="TextBox 9"/>
          <p:cNvSpPr txBox="1"/>
          <p:nvPr/>
        </p:nvSpPr>
        <p:spPr>
          <a:xfrm rot="16200000">
            <a:off x="1093863" y="3838663"/>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294% of Cost</a:t>
            </a:r>
            <a:endParaRPr lang="en-US" sz="1000" b="1" dirty="0">
              <a:solidFill>
                <a:srgbClr val="800000"/>
              </a:solidFill>
            </a:endParaRPr>
          </a:p>
        </p:txBody>
      </p:sp>
      <p:sp>
        <p:nvSpPr>
          <p:cNvPr id="11" name="Left Brace 10"/>
          <p:cNvSpPr/>
          <p:nvPr/>
        </p:nvSpPr>
        <p:spPr bwMode="auto">
          <a:xfrm>
            <a:off x="3482352" y="2209800"/>
            <a:ext cx="228600" cy="26670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2" name="TextBox 11"/>
          <p:cNvSpPr txBox="1"/>
          <p:nvPr/>
        </p:nvSpPr>
        <p:spPr>
          <a:xfrm rot="16200000">
            <a:off x="2802405" y="3612118"/>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366% of Cost</a:t>
            </a:r>
            <a:endParaRPr lang="en-US" sz="1000" b="1" dirty="0">
              <a:solidFill>
                <a:srgbClr val="800000"/>
              </a:solidFill>
            </a:endParaRPr>
          </a:p>
        </p:txBody>
      </p:sp>
      <p:sp>
        <p:nvSpPr>
          <p:cNvPr id="13" name="Left Brace 12"/>
          <p:cNvSpPr/>
          <p:nvPr/>
        </p:nvSpPr>
        <p:spPr bwMode="auto">
          <a:xfrm>
            <a:off x="5334000" y="2209800"/>
            <a:ext cx="228600" cy="27432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4" name="TextBox 13"/>
          <p:cNvSpPr txBox="1"/>
          <p:nvPr/>
        </p:nvSpPr>
        <p:spPr>
          <a:xfrm rot="16200000">
            <a:off x="4634168" y="3632008"/>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366% of Cost</a:t>
            </a:r>
            <a:endParaRPr lang="en-US" sz="1000" b="1" dirty="0">
              <a:solidFill>
                <a:srgbClr val="800000"/>
              </a:solidFill>
            </a:endParaRPr>
          </a:p>
        </p:txBody>
      </p:sp>
    </p:spTree>
    <p:extLst>
      <p:ext uri="{BB962C8B-B14F-4D97-AF65-F5344CB8AC3E}">
        <p14:creationId xmlns:p14="http://schemas.microsoft.com/office/powerpoint/2010/main" val="25746706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p:spPr>
        <p:txBody>
          <a:bodyPr>
            <a:noAutofit/>
          </a:bodyPr>
          <a:lstStyle/>
          <a:p>
            <a:r>
              <a:rPr lang="en-US" sz="3600" b="1" dirty="0" smtClean="0"/>
              <a:t>Comparison of Current to Final Fees: Other Fees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7550179"/>
              </p:ext>
            </p:extLst>
          </p:nvPr>
        </p:nvGraphicFramePr>
        <p:xfrm>
          <a:off x="838200" y="1676400"/>
          <a:ext cx="7467600" cy="5058973"/>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387365"/>
                <a:gridCol w="2078610"/>
                <a:gridCol w="2001625"/>
              </a:tblGrid>
              <a:tr h="701749">
                <a:tc>
                  <a:txBody>
                    <a:bodyPr/>
                    <a:lstStyle/>
                    <a:p>
                      <a:pPr marL="0" marR="0" algn="ctr">
                        <a:lnSpc>
                          <a:spcPct val="200000"/>
                        </a:lnSpc>
                        <a:spcBef>
                          <a:spcPts val="300"/>
                        </a:spcBef>
                        <a:spcAft>
                          <a:spcPts val="300"/>
                        </a:spcAft>
                      </a:pPr>
                      <a:r>
                        <a:rPr lang="en-US" sz="2400" dirty="0">
                          <a:solidFill>
                            <a:srgbClr val="FFFF00"/>
                          </a:solidFill>
                          <a:effectLst/>
                        </a:rPr>
                        <a:t>Fee</a:t>
                      </a:r>
                      <a:endParaRPr lang="en-US" sz="2400" dirty="0">
                        <a:solidFill>
                          <a:srgbClr val="FFFF00"/>
                        </a:solidFill>
                        <a:effectLst/>
                        <a:latin typeface="Times New Roman"/>
                        <a:ea typeface="Times New Roman"/>
                      </a:endParaRPr>
                    </a:p>
                  </a:txBody>
                  <a:tcPr marL="68580" marR="68580" marT="0" marB="0" anchor="b"/>
                </a:tc>
                <a:tc>
                  <a:txBody>
                    <a:bodyPr/>
                    <a:lstStyle/>
                    <a:p>
                      <a:pPr marL="0" marR="0" algn="ctr">
                        <a:lnSpc>
                          <a:spcPct val="200000"/>
                        </a:lnSpc>
                        <a:spcBef>
                          <a:spcPts val="300"/>
                        </a:spcBef>
                        <a:spcAft>
                          <a:spcPts val="300"/>
                        </a:spcAft>
                      </a:pPr>
                      <a:r>
                        <a:rPr lang="en-US" sz="2400" dirty="0">
                          <a:solidFill>
                            <a:srgbClr val="FFFF00"/>
                          </a:solidFill>
                          <a:effectLst/>
                        </a:rPr>
                        <a:t>Current</a:t>
                      </a:r>
                      <a:endParaRPr lang="en-US" sz="2400" dirty="0">
                        <a:solidFill>
                          <a:srgbClr val="FFFF00"/>
                        </a:solidFill>
                        <a:effectLst/>
                        <a:latin typeface="Times New Roman"/>
                        <a:ea typeface="Times New Roman"/>
                      </a:endParaRPr>
                    </a:p>
                  </a:txBody>
                  <a:tcPr marL="68580" marR="68580" marT="0" marB="0" anchor="b"/>
                </a:tc>
                <a:tc>
                  <a:txBody>
                    <a:bodyPr/>
                    <a:lstStyle/>
                    <a:p>
                      <a:pPr marL="0" marR="0" algn="ctr">
                        <a:lnSpc>
                          <a:spcPct val="200000"/>
                        </a:lnSpc>
                        <a:spcBef>
                          <a:spcPts val="300"/>
                        </a:spcBef>
                        <a:spcAft>
                          <a:spcPts val="300"/>
                        </a:spcAft>
                      </a:pPr>
                      <a:r>
                        <a:rPr lang="en-US" sz="2400" b="1" dirty="0">
                          <a:solidFill>
                            <a:srgbClr val="FFFF00"/>
                          </a:solidFill>
                          <a:effectLst/>
                        </a:rPr>
                        <a:t>Final</a:t>
                      </a:r>
                      <a:endParaRPr lang="en-US" sz="2400" b="1" dirty="0">
                        <a:solidFill>
                          <a:srgbClr val="FFFF00"/>
                        </a:solidFill>
                        <a:effectLst/>
                        <a:latin typeface="Times New Roman"/>
                        <a:ea typeface="Times New Roman"/>
                      </a:endParaRPr>
                    </a:p>
                  </a:txBody>
                  <a:tcPr marL="68580" marR="68580" marT="0" marB="0" anchor="b"/>
                </a:tc>
              </a:tr>
              <a:tr h="818707">
                <a:tc>
                  <a:txBody>
                    <a:bodyPr/>
                    <a:lstStyle/>
                    <a:p>
                      <a:pPr marL="0" marR="0">
                        <a:lnSpc>
                          <a:spcPct val="100000"/>
                        </a:lnSpc>
                        <a:spcBef>
                          <a:spcPts val="300"/>
                        </a:spcBef>
                        <a:spcAft>
                          <a:spcPts val="300"/>
                        </a:spcAft>
                      </a:pPr>
                      <a:r>
                        <a:rPr lang="en-US" sz="1400" b="1" dirty="0" smtClean="0">
                          <a:solidFill>
                            <a:schemeClr val="bg1"/>
                          </a:solidFill>
                          <a:effectLst/>
                          <a:latin typeface="Georgia" pitchFamily="18" charset="0"/>
                          <a:ea typeface="Times New Roman"/>
                          <a:cs typeface="Arial" pitchFamily="34" charset="0"/>
                        </a:rPr>
                        <a:t>Request for Continued Examination</a:t>
                      </a:r>
                      <a:endParaRPr lang="en-US" sz="14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$930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$1,200</a:t>
                      </a:r>
                      <a:endParaRPr lang="en-US" sz="1800" b="0" dirty="0">
                        <a:solidFill>
                          <a:srgbClr val="000000"/>
                        </a:solidFill>
                        <a:effectLst/>
                        <a:latin typeface="Times New Roman"/>
                        <a:ea typeface="Times New Roman"/>
                      </a:endParaRPr>
                    </a:p>
                  </a:txBody>
                  <a:tcPr marL="68580" marR="68580" marT="0" marB="0" anchor="ctr"/>
                </a:tc>
              </a:tr>
              <a:tr h="584791">
                <a:tc>
                  <a:txBody>
                    <a:bodyPr/>
                    <a:lstStyle/>
                    <a:p>
                      <a:pPr marL="0" marR="0">
                        <a:lnSpc>
                          <a:spcPct val="100000"/>
                        </a:lnSpc>
                        <a:spcBef>
                          <a:spcPts val="300"/>
                        </a:spcBef>
                        <a:spcAft>
                          <a:spcPts val="300"/>
                        </a:spcAft>
                      </a:pPr>
                      <a:r>
                        <a:rPr lang="en-US" sz="1400" b="1" dirty="0" smtClean="0">
                          <a:solidFill>
                            <a:schemeClr val="bg1"/>
                          </a:solidFill>
                          <a:effectLst/>
                          <a:latin typeface="Georgia" pitchFamily="18" charset="0"/>
                          <a:ea typeface="Times New Roman"/>
                          <a:cs typeface="Arial" pitchFamily="34" charset="0"/>
                        </a:rPr>
                        <a:t>Prioritized</a:t>
                      </a:r>
                      <a:r>
                        <a:rPr lang="en-US" sz="1400" b="1" baseline="0" dirty="0" smtClean="0">
                          <a:solidFill>
                            <a:schemeClr val="bg1"/>
                          </a:solidFill>
                          <a:effectLst/>
                          <a:latin typeface="Georgia" pitchFamily="18" charset="0"/>
                          <a:ea typeface="Times New Roman"/>
                          <a:cs typeface="Arial" pitchFamily="34" charset="0"/>
                        </a:rPr>
                        <a:t> Examination</a:t>
                      </a:r>
                      <a:endParaRPr lang="en-US" sz="14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$4,800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$4,000</a:t>
                      </a:r>
                      <a:endParaRPr lang="en-US" sz="1800" b="0" dirty="0">
                        <a:solidFill>
                          <a:srgbClr val="000000"/>
                        </a:solidFill>
                        <a:effectLst/>
                        <a:latin typeface="Times New Roman"/>
                        <a:ea typeface="Times New Roman"/>
                      </a:endParaRPr>
                    </a:p>
                  </a:txBody>
                  <a:tcPr marL="68580" marR="68580" marT="0" marB="0" anchor="ctr"/>
                </a:tc>
              </a:tr>
              <a:tr h="584791">
                <a:tc>
                  <a:txBody>
                    <a:bodyPr/>
                    <a:lstStyle/>
                    <a:p>
                      <a:pPr marL="0" marR="0">
                        <a:lnSpc>
                          <a:spcPct val="100000"/>
                        </a:lnSpc>
                        <a:spcBef>
                          <a:spcPts val="300"/>
                        </a:spcBef>
                        <a:spcAft>
                          <a:spcPts val="300"/>
                        </a:spcAft>
                      </a:pPr>
                      <a:r>
                        <a:rPr lang="en-US" sz="1400" b="1" i="1" dirty="0" smtClean="0">
                          <a:solidFill>
                            <a:schemeClr val="bg1"/>
                          </a:solidFill>
                          <a:effectLst/>
                          <a:latin typeface="Georgia" pitchFamily="18" charset="0"/>
                          <a:ea typeface="Times New Roman"/>
                          <a:cs typeface="Arial" pitchFamily="34" charset="0"/>
                        </a:rPr>
                        <a:t>Ex Parte </a:t>
                      </a:r>
                      <a:r>
                        <a:rPr lang="en-US" sz="1400" b="1" dirty="0" smtClean="0">
                          <a:solidFill>
                            <a:schemeClr val="bg1"/>
                          </a:solidFill>
                          <a:effectLst/>
                          <a:latin typeface="Georgia" pitchFamily="18" charset="0"/>
                          <a:ea typeface="Times New Roman"/>
                          <a:cs typeface="Arial" pitchFamily="34" charset="0"/>
                        </a:rPr>
                        <a:t>Reexamination</a:t>
                      </a:r>
                      <a:endParaRPr lang="en-US" sz="14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$17,750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$12,000</a:t>
                      </a:r>
                      <a:endParaRPr lang="en-US" sz="1800" b="0" dirty="0">
                        <a:solidFill>
                          <a:srgbClr val="000000"/>
                        </a:solidFill>
                        <a:effectLst/>
                        <a:latin typeface="Times New Roman"/>
                        <a:ea typeface="Times New Roman"/>
                      </a:endParaRPr>
                    </a:p>
                  </a:txBody>
                  <a:tcPr marL="68580" marR="68580" marT="0" marB="0" anchor="ctr"/>
                </a:tc>
              </a:tr>
              <a:tr h="584791">
                <a:tc>
                  <a:txBody>
                    <a:bodyPr/>
                    <a:lstStyle/>
                    <a:p>
                      <a:pPr marL="0" marR="0">
                        <a:lnSpc>
                          <a:spcPct val="100000"/>
                        </a:lnSpc>
                        <a:spcBef>
                          <a:spcPts val="300"/>
                        </a:spcBef>
                        <a:spcAft>
                          <a:spcPts val="300"/>
                        </a:spcAft>
                      </a:pPr>
                      <a:r>
                        <a:rPr lang="en-US" sz="1400" b="1" i="0" dirty="0" smtClean="0">
                          <a:solidFill>
                            <a:schemeClr val="bg1"/>
                          </a:solidFill>
                          <a:effectLst/>
                          <a:latin typeface="Georgia" pitchFamily="18" charset="0"/>
                          <a:ea typeface="Times New Roman"/>
                          <a:cs typeface="Arial" pitchFamily="34" charset="0"/>
                        </a:rPr>
                        <a:t>Supplemental Examination</a:t>
                      </a:r>
                      <a:endParaRPr lang="en-US" sz="1400" b="1" i="0"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$21,260</a:t>
                      </a:r>
                      <a:endParaRPr lang="en-US" sz="1800" b="0" dirty="0">
                        <a:solidFill>
                          <a:srgbClr val="000000"/>
                        </a:solidFill>
                        <a:effectLst/>
                        <a:latin typeface="Times New Roman"/>
                        <a:ea typeface="Times New Roman"/>
                      </a:endParaRPr>
                    </a:p>
                  </a:txBody>
                  <a:tcPr marL="68580" marR="68580" marT="0" marB="0" anchor="b"/>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$16,500</a:t>
                      </a:r>
                      <a:endParaRPr lang="en-US" sz="1800" b="0" dirty="0">
                        <a:solidFill>
                          <a:srgbClr val="000000"/>
                        </a:solidFill>
                        <a:effectLst/>
                        <a:latin typeface="Times New Roman"/>
                        <a:ea typeface="Times New Roman"/>
                      </a:endParaRPr>
                    </a:p>
                  </a:txBody>
                  <a:tcPr marL="68580" marR="68580" marT="0" marB="0" anchor="b"/>
                </a:tc>
              </a:tr>
              <a:tr h="584791">
                <a:tc>
                  <a:txBody>
                    <a:bodyPr/>
                    <a:lstStyle/>
                    <a:p>
                      <a:pPr marL="0" marR="0">
                        <a:lnSpc>
                          <a:spcPct val="100000"/>
                        </a:lnSpc>
                        <a:spcBef>
                          <a:spcPts val="300"/>
                        </a:spcBef>
                        <a:spcAft>
                          <a:spcPts val="300"/>
                        </a:spcAft>
                      </a:pPr>
                      <a:r>
                        <a:rPr lang="en-US" sz="1400" b="1" i="1" dirty="0" smtClean="0">
                          <a:solidFill>
                            <a:schemeClr val="bg1"/>
                          </a:solidFill>
                          <a:effectLst/>
                          <a:latin typeface="Georgia" pitchFamily="18" charset="0"/>
                          <a:ea typeface="Times New Roman"/>
                          <a:cs typeface="Arial" pitchFamily="34" charset="0"/>
                        </a:rPr>
                        <a:t>Inter Partes </a:t>
                      </a:r>
                      <a:r>
                        <a:rPr lang="en-US" sz="1400" b="1" i="0" dirty="0" smtClean="0">
                          <a:solidFill>
                            <a:schemeClr val="bg1"/>
                          </a:solidFill>
                          <a:effectLst/>
                          <a:latin typeface="Georgia" pitchFamily="18" charset="0"/>
                          <a:ea typeface="Times New Roman"/>
                          <a:cs typeface="Arial" pitchFamily="34" charset="0"/>
                        </a:rPr>
                        <a:t>Review</a:t>
                      </a:r>
                      <a:endParaRPr lang="en-US" sz="1400" b="1" i="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$27,200</a:t>
                      </a:r>
                      <a:endParaRPr lang="en-US" sz="1800" b="0" dirty="0">
                        <a:solidFill>
                          <a:srgbClr val="000000"/>
                        </a:solidFill>
                        <a:effectLst/>
                        <a:latin typeface="Times New Roman"/>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$23,000</a:t>
                      </a:r>
                      <a:endParaRPr lang="en-US" sz="1800" b="0" dirty="0">
                        <a:solidFill>
                          <a:srgbClr val="000000"/>
                        </a:solidFill>
                        <a:effectLst/>
                        <a:latin typeface="Times New Roman"/>
                        <a:ea typeface="Times New Roman"/>
                      </a:endParaRPr>
                    </a:p>
                  </a:txBody>
                  <a:tcPr marL="68580" marR="68580" marT="0" marB="0"/>
                </a:tc>
              </a:tr>
              <a:tr h="584791">
                <a:tc>
                  <a:txBody>
                    <a:bodyPr/>
                    <a:lstStyle/>
                    <a:p>
                      <a:pPr marL="0" marR="0">
                        <a:lnSpc>
                          <a:spcPct val="100000"/>
                        </a:lnSpc>
                        <a:spcBef>
                          <a:spcPts val="300"/>
                        </a:spcBef>
                        <a:spcAft>
                          <a:spcPts val="300"/>
                        </a:spcAft>
                      </a:pPr>
                      <a:r>
                        <a:rPr lang="en-US" sz="1400" b="1" i="1" dirty="0" smtClean="0">
                          <a:solidFill>
                            <a:schemeClr val="bg1"/>
                          </a:solidFill>
                          <a:effectLst/>
                          <a:latin typeface="Georgia" pitchFamily="18" charset="0"/>
                          <a:ea typeface="Times New Roman"/>
                          <a:cs typeface="Arial" pitchFamily="34" charset="0"/>
                        </a:rPr>
                        <a:t>Post Grant</a:t>
                      </a:r>
                      <a:r>
                        <a:rPr lang="en-US" sz="1400" b="1" i="1" baseline="0" dirty="0" smtClean="0">
                          <a:solidFill>
                            <a:schemeClr val="bg1"/>
                          </a:solidFill>
                          <a:effectLst/>
                          <a:latin typeface="Georgia" pitchFamily="18" charset="0"/>
                          <a:ea typeface="Times New Roman"/>
                          <a:cs typeface="Arial" pitchFamily="34" charset="0"/>
                        </a:rPr>
                        <a:t> Review</a:t>
                      </a:r>
                      <a:endParaRPr lang="en-US" sz="1400" b="1" i="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$35,800</a:t>
                      </a:r>
                      <a:endParaRPr lang="en-US" sz="1800" b="0" dirty="0">
                        <a:solidFill>
                          <a:srgbClr val="000000"/>
                        </a:solidFill>
                        <a:effectLst/>
                        <a:latin typeface="Times New Roman"/>
                        <a:ea typeface="Times New Roman"/>
                      </a:endParaRPr>
                    </a:p>
                  </a:txBody>
                  <a:tcPr marL="68580" marR="68580" marT="0" marB="0" anchor="b"/>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$30,000</a:t>
                      </a:r>
                      <a:endParaRPr lang="en-US" sz="1800" b="0" dirty="0">
                        <a:solidFill>
                          <a:srgbClr val="000000"/>
                        </a:solidFill>
                        <a:effectLst/>
                        <a:latin typeface="Times New Roman"/>
                        <a:ea typeface="Times New Roman"/>
                      </a:endParaRPr>
                    </a:p>
                  </a:txBody>
                  <a:tcPr marL="68580" marR="68580" marT="0" marB="0" anchor="b"/>
                </a:tc>
              </a:tr>
              <a:tr h="584791">
                <a:tc>
                  <a:txBody>
                    <a:bodyPr/>
                    <a:lstStyle/>
                    <a:p>
                      <a:pPr marL="0" marR="0">
                        <a:lnSpc>
                          <a:spcPct val="100000"/>
                        </a:lnSpc>
                        <a:spcBef>
                          <a:spcPts val="300"/>
                        </a:spcBef>
                        <a:spcAft>
                          <a:spcPts val="300"/>
                        </a:spcAft>
                      </a:pPr>
                      <a:r>
                        <a:rPr lang="en-US" sz="1400" b="1" dirty="0" smtClean="0">
                          <a:solidFill>
                            <a:schemeClr val="bg1"/>
                          </a:solidFill>
                          <a:effectLst/>
                          <a:latin typeface="Georgia" pitchFamily="18" charset="0"/>
                          <a:ea typeface="Times New Roman"/>
                          <a:cs typeface="Arial" pitchFamily="34" charset="0"/>
                        </a:rPr>
                        <a:t>Assignment</a:t>
                      </a:r>
                      <a:r>
                        <a:rPr lang="en-US" sz="1400" b="1" baseline="0" dirty="0" smtClean="0">
                          <a:solidFill>
                            <a:schemeClr val="bg1"/>
                          </a:solidFill>
                          <a:effectLst/>
                          <a:latin typeface="Georgia" pitchFamily="18" charset="0"/>
                          <a:ea typeface="Times New Roman"/>
                          <a:cs typeface="Arial" pitchFamily="34" charset="0"/>
                        </a:rPr>
                        <a:t> (submitted electronically)</a:t>
                      </a:r>
                      <a:endParaRPr lang="en-US" sz="14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$40</a:t>
                      </a:r>
                      <a:endParaRPr lang="en-US" sz="1800" b="0" dirty="0">
                        <a:solidFill>
                          <a:srgbClr val="000000"/>
                        </a:solidFill>
                        <a:effectLst/>
                        <a:latin typeface="Times New Roman"/>
                        <a:ea typeface="Times New Roman"/>
                      </a:endParaRPr>
                    </a:p>
                  </a:txBody>
                  <a:tcPr marL="68580" marR="68580" marT="0" marB="0" anchor="b"/>
                </a:tc>
                <a:tc>
                  <a:txBody>
                    <a:bodyPr/>
                    <a:lstStyle/>
                    <a:p>
                      <a:pPr marL="0" marR="97790" algn="ctr">
                        <a:lnSpc>
                          <a:spcPct val="200000"/>
                        </a:lnSpc>
                        <a:spcBef>
                          <a:spcPts val="300"/>
                        </a:spcBef>
                        <a:spcAft>
                          <a:spcPts val="300"/>
                        </a:spcAft>
                      </a:pPr>
                      <a:r>
                        <a:rPr lang="en-US" sz="1800" b="0" dirty="0" smtClean="0">
                          <a:solidFill>
                            <a:srgbClr val="000000"/>
                          </a:solidFill>
                          <a:effectLst/>
                          <a:latin typeface="Times New Roman"/>
                          <a:ea typeface="Times New Roman"/>
                        </a:rPr>
                        <a:t>$0</a:t>
                      </a:r>
                      <a:endParaRPr lang="en-US" sz="1800" b="0" dirty="0">
                        <a:solidFill>
                          <a:srgbClr val="000000"/>
                        </a:solidFill>
                        <a:effectLst/>
                        <a:latin typeface="Times New Roman"/>
                        <a:ea typeface="Times New Roman"/>
                      </a:endParaRPr>
                    </a:p>
                  </a:txBody>
                  <a:tcPr marL="68580" marR="68580" marT="0" marB="0" anchor="b"/>
                </a:tc>
              </a:tr>
            </a:tbl>
          </a:graphicData>
        </a:graphic>
      </p:graphicFrame>
      <p:sp>
        <p:nvSpPr>
          <p:cNvPr id="3" name="Slide Number Placeholder 2"/>
          <p:cNvSpPr>
            <a:spLocks noGrp="1"/>
          </p:cNvSpPr>
          <p:nvPr>
            <p:ph type="sldNum" sz="quarter" idx="12"/>
          </p:nvPr>
        </p:nvSpPr>
        <p:spPr/>
        <p:txBody>
          <a:bodyPr/>
          <a:lstStyle/>
          <a:p>
            <a:pPr>
              <a:defRPr/>
            </a:pPr>
            <a:fld id="{1ADC5146-C27A-46CA-9FBC-4D182533795C}" type="slidenum">
              <a:rPr lang="en-US" smtClean="0"/>
              <a:pPr>
                <a:defRPr/>
              </a:pPr>
              <a:t>37</a:t>
            </a:fld>
            <a:endParaRPr lang="en-US" dirty="0"/>
          </a:p>
        </p:txBody>
      </p:sp>
    </p:spTree>
    <p:extLst>
      <p:ext uri="{BB962C8B-B14F-4D97-AF65-F5344CB8AC3E}">
        <p14:creationId xmlns:p14="http://schemas.microsoft.com/office/powerpoint/2010/main" val="29532388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00B0F0"/>
          </a:solidFill>
        </p:spPr>
        <p:txBody>
          <a:bodyPr>
            <a:normAutofit/>
          </a:bodyPr>
          <a:lstStyle/>
          <a:p>
            <a:r>
              <a:rPr lang="en-US" sz="3200" b="1" dirty="0" smtClean="0"/>
              <a:t>Comparison of Current to Final Fees: Other Fees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2836547"/>
              </p:ext>
            </p:extLst>
          </p:nvPr>
        </p:nvGraphicFramePr>
        <p:xfrm>
          <a:off x="1371600" y="1676400"/>
          <a:ext cx="6781800" cy="3473065"/>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268337"/>
                <a:gridCol w="2141863"/>
                <a:gridCol w="1371600"/>
              </a:tblGrid>
              <a:tr h="609600">
                <a:tc>
                  <a:txBody>
                    <a:bodyPr/>
                    <a:lstStyle/>
                    <a:p>
                      <a:pPr marL="0" marR="0" algn="ctr">
                        <a:lnSpc>
                          <a:spcPct val="200000"/>
                        </a:lnSpc>
                        <a:spcBef>
                          <a:spcPts val="300"/>
                        </a:spcBef>
                        <a:spcAft>
                          <a:spcPts val="300"/>
                        </a:spcAft>
                      </a:pPr>
                      <a:r>
                        <a:rPr lang="en-US" sz="2400" dirty="0">
                          <a:solidFill>
                            <a:srgbClr val="FFFF00"/>
                          </a:solidFill>
                          <a:effectLst/>
                        </a:rPr>
                        <a:t>Fee</a:t>
                      </a:r>
                      <a:endParaRPr lang="en-US" sz="2400" dirty="0">
                        <a:solidFill>
                          <a:srgbClr val="FFFF00"/>
                        </a:solidFill>
                        <a:effectLst/>
                        <a:latin typeface="Times New Roman"/>
                        <a:ea typeface="Times New Roman"/>
                      </a:endParaRPr>
                    </a:p>
                  </a:txBody>
                  <a:tcPr marL="68580" marR="68580" marT="0" marB="0" anchor="b"/>
                </a:tc>
                <a:tc>
                  <a:txBody>
                    <a:bodyPr/>
                    <a:lstStyle/>
                    <a:p>
                      <a:pPr marL="0" marR="0" algn="ctr">
                        <a:lnSpc>
                          <a:spcPct val="200000"/>
                        </a:lnSpc>
                        <a:spcBef>
                          <a:spcPts val="300"/>
                        </a:spcBef>
                        <a:spcAft>
                          <a:spcPts val="300"/>
                        </a:spcAft>
                      </a:pPr>
                      <a:r>
                        <a:rPr lang="en-US" sz="2400" dirty="0">
                          <a:solidFill>
                            <a:srgbClr val="FFFF00"/>
                          </a:solidFill>
                          <a:effectLst/>
                        </a:rPr>
                        <a:t>Current</a:t>
                      </a:r>
                      <a:endParaRPr lang="en-US" sz="2400" dirty="0">
                        <a:solidFill>
                          <a:srgbClr val="FFFF00"/>
                        </a:solidFill>
                        <a:effectLst/>
                        <a:latin typeface="Times New Roman"/>
                        <a:ea typeface="Times New Roman"/>
                      </a:endParaRPr>
                    </a:p>
                  </a:txBody>
                  <a:tcPr marL="68580" marR="68580" marT="0" marB="0" anchor="b"/>
                </a:tc>
                <a:tc>
                  <a:txBody>
                    <a:bodyPr/>
                    <a:lstStyle/>
                    <a:p>
                      <a:pPr marL="0" marR="0" algn="ctr">
                        <a:lnSpc>
                          <a:spcPct val="200000"/>
                        </a:lnSpc>
                        <a:spcBef>
                          <a:spcPts val="300"/>
                        </a:spcBef>
                        <a:spcAft>
                          <a:spcPts val="300"/>
                        </a:spcAft>
                      </a:pPr>
                      <a:r>
                        <a:rPr lang="en-US" sz="2400" b="1" dirty="0">
                          <a:solidFill>
                            <a:srgbClr val="FFFF00"/>
                          </a:solidFill>
                          <a:effectLst/>
                        </a:rPr>
                        <a:t>Final</a:t>
                      </a:r>
                      <a:endParaRPr lang="en-US" sz="2400" b="1" dirty="0">
                        <a:solidFill>
                          <a:srgbClr val="FFFF00"/>
                        </a:solidFill>
                        <a:effectLst/>
                        <a:latin typeface="Times New Roman"/>
                        <a:ea typeface="Times New Roman"/>
                      </a:endParaRPr>
                    </a:p>
                  </a:txBody>
                  <a:tcPr marL="68580" marR="68580" marT="0" marB="0" anchor="b"/>
                </a:tc>
              </a:tr>
              <a:tr h="912745">
                <a:tc>
                  <a:txBody>
                    <a:bodyPr/>
                    <a:lstStyle/>
                    <a:p>
                      <a:pPr marL="0" marR="0">
                        <a:lnSpc>
                          <a:spcPct val="200000"/>
                        </a:lnSpc>
                        <a:spcBef>
                          <a:spcPts val="300"/>
                        </a:spcBef>
                        <a:spcAft>
                          <a:spcPts val="300"/>
                        </a:spcAft>
                      </a:pPr>
                      <a:r>
                        <a:rPr lang="en-US" sz="2000" b="1" dirty="0" smtClean="0">
                          <a:solidFill>
                            <a:schemeClr val="bg1"/>
                          </a:solidFill>
                          <a:effectLst/>
                          <a:latin typeface="Georgia" pitchFamily="18" charset="0"/>
                          <a:ea typeface="Times New Roman"/>
                          <a:cs typeface="Arial" pitchFamily="34" charset="0"/>
                        </a:rPr>
                        <a:t>Notice</a:t>
                      </a:r>
                      <a:r>
                        <a:rPr lang="en-US" sz="2000" b="1" baseline="0" dirty="0" smtClean="0">
                          <a:solidFill>
                            <a:schemeClr val="bg1"/>
                          </a:solidFill>
                          <a:effectLst/>
                          <a:latin typeface="Georgia" pitchFamily="18" charset="0"/>
                          <a:ea typeface="Times New Roman"/>
                          <a:cs typeface="Arial" pitchFamily="34" charset="0"/>
                        </a:rPr>
                        <a:t> of Appeal</a:t>
                      </a:r>
                      <a:endParaRPr lang="en-US" sz="20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$630</a:t>
                      </a:r>
                      <a:endParaRPr lang="en-US" sz="2000" b="0"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$800</a:t>
                      </a:r>
                      <a:endParaRPr lang="en-US" sz="2000" b="0" dirty="0">
                        <a:solidFill>
                          <a:srgbClr val="000000"/>
                        </a:solidFill>
                        <a:effectLst/>
                        <a:latin typeface="Georgia" pitchFamily="18" charset="0"/>
                        <a:ea typeface="Times New Roman"/>
                      </a:endParaRPr>
                    </a:p>
                  </a:txBody>
                  <a:tcPr marL="68580" marR="68580" marT="0" marB="0" anchor="ctr"/>
                </a:tc>
              </a:tr>
              <a:tr h="585488">
                <a:tc>
                  <a:txBody>
                    <a:bodyPr/>
                    <a:lstStyle/>
                    <a:p>
                      <a:pPr marL="0" marR="0">
                        <a:lnSpc>
                          <a:spcPct val="200000"/>
                        </a:lnSpc>
                        <a:spcBef>
                          <a:spcPts val="300"/>
                        </a:spcBef>
                        <a:spcAft>
                          <a:spcPts val="300"/>
                        </a:spcAft>
                      </a:pPr>
                      <a:r>
                        <a:rPr lang="en-US" sz="2000" b="1" dirty="0" smtClean="0">
                          <a:solidFill>
                            <a:schemeClr val="bg1"/>
                          </a:solidFill>
                          <a:effectLst/>
                          <a:latin typeface="Georgia" pitchFamily="18" charset="0"/>
                          <a:ea typeface="Times New Roman"/>
                          <a:cs typeface="Arial" pitchFamily="34" charset="0"/>
                        </a:rPr>
                        <a:t>Filin</a:t>
                      </a:r>
                      <a:r>
                        <a:rPr lang="en-US" sz="2000" b="1" baseline="0" dirty="0" smtClean="0">
                          <a:solidFill>
                            <a:schemeClr val="bg1"/>
                          </a:solidFill>
                          <a:effectLst/>
                          <a:latin typeface="Georgia" pitchFamily="18" charset="0"/>
                          <a:ea typeface="Times New Roman"/>
                          <a:cs typeface="Arial" pitchFamily="34" charset="0"/>
                        </a:rPr>
                        <a:t>g an Appeal Brief</a:t>
                      </a:r>
                      <a:endParaRPr lang="en-US" sz="20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$630</a:t>
                      </a:r>
                      <a:endParaRPr lang="en-US" sz="2000" b="0"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N/A</a:t>
                      </a:r>
                      <a:endParaRPr lang="en-US" sz="2000" b="0" dirty="0">
                        <a:solidFill>
                          <a:srgbClr val="000000"/>
                        </a:solidFill>
                        <a:effectLst/>
                        <a:latin typeface="Georgia" pitchFamily="18" charset="0"/>
                        <a:ea typeface="Times New Roman"/>
                      </a:endParaRPr>
                    </a:p>
                  </a:txBody>
                  <a:tcPr marL="68580" marR="68580" marT="0" marB="0" anchor="ctr"/>
                </a:tc>
              </a:tr>
              <a:tr h="585488">
                <a:tc>
                  <a:txBody>
                    <a:bodyPr/>
                    <a:lstStyle/>
                    <a:p>
                      <a:pPr marL="0" marR="0">
                        <a:lnSpc>
                          <a:spcPct val="200000"/>
                        </a:lnSpc>
                        <a:spcBef>
                          <a:spcPts val="300"/>
                        </a:spcBef>
                        <a:spcAft>
                          <a:spcPts val="300"/>
                        </a:spcAft>
                      </a:pPr>
                      <a:r>
                        <a:rPr lang="en-US" sz="2000" b="1" dirty="0" smtClean="0">
                          <a:solidFill>
                            <a:schemeClr val="bg1"/>
                          </a:solidFill>
                          <a:effectLst/>
                          <a:latin typeface="Georgia" pitchFamily="18" charset="0"/>
                          <a:ea typeface="Times New Roman"/>
                          <a:cs typeface="Arial" pitchFamily="34" charset="0"/>
                        </a:rPr>
                        <a:t>Appeal Forwarding</a:t>
                      </a:r>
                      <a:endParaRPr lang="en-US" sz="2000" b="1"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N/A</a:t>
                      </a:r>
                      <a:endParaRPr lang="en-US" sz="2000" b="0"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2000" b="0" dirty="0" smtClean="0">
                          <a:solidFill>
                            <a:srgbClr val="000000"/>
                          </a:solidFill>
                          <a:effectLst/>
                          <a:latin typeface="Georgia" pitchFamily="18" charset="0"/>
                          <a:ea typeface="Times New Roman"/>
                        </a:rPr>
                        <a:t>$2000</a:t>
                      </a:r>
                      <a:endParaRPr lang="en-US" sz="2000" b="0" dirty="0">
                        <a:solidFill>
                          <a:srgbClr val="000000"/>
                        </a:solidFill>
                        <a:effectLst/>
                        <a:latin typeface="Georgia" pitchFamily="18" charset="0"/>
                        <a:ea typeface="Times New Roman"/>
                      </a:endParaRPr>
                    </a:p>
                  </a:txBody>
                  <a:tcPr marL="68580" marR="68580" marT="0" marB="0" anchor="ctr"/>
                </a:tc>
              </a:tr>
              <a:tr h="585488">
                <a:tc>
                  <a:txBody>
                    <a:bodyPr/>
                    <a:lstStyle/>
                    <a:p>
                      <a:pPr marL="0" marR="0" algn="l">
                        <a:lnSpc>
                          <a:spcPct val="200000"/>
                        </a:lnSpc>
                        <a:spcBef>
                          <a:spcPts val="300"/>
                        </a:spcBef>
                        <a:spcAft>
                          <a:spcPts val="300"/>
                        </a:spcAft>
                      </a:pPr>
                      <a:r>
                        <a:rPr lang="en-US" sz="2000" b="1" i="0" dirty="0" smtClean="0">
                          <a:solidFill>
                            <a:schemeClr val="bg1"/>
                          </a:solidFill>
                          <a:effectLst/>
                          <a:latin typeface="Georgia" pitchFamily="18" charset="0"/>
                          <a:ea typeface="Times New Roman"/>
                          <a:cs typeface="Arial" pitchFamily="34" charset="0"/>
                        </a:rPr>
                        <a:t>Total Appeal Fees </a:t>
                      </a:r>
                      <a:endParaRPr lang="en-US" sz="2000" b="1" i="0" dirty="0">
                        <a:solidFill>
                          <a:schemeClr val="bg1"/>
                        </a:solidFill>
                        <a:effectLst/>
                        <a:latin typeface="Georgia" pitchFamily="18" charset="0"/>
                        <a:ea typeface="Times New Roman"/>
                        <a:cs typeface="Arial" pitchFamily="34" charset="0"/>
                      </a:endParaRPr>
                    </a:p>
                  </a:txBody>
                  <a:tcPr marL="68580" marR="68580" marT="0" marB="0" anchor="ctr"/>
                </a:tc>
                <a:tc>
                  <a:txBody>
                    <a:bodyPr/>
                    <a:lstStyle/>
                    <a:p>
                      <a:pPr marL="0" marR="97790" algn="ctr">
                        <a:lnSpc>
                          <a:spcPct val="200000"/>
                        </a:lnSpc>
                        <a:spcBef>
                          <a:spcPts val="300"/>
                        </a:spcBef>
                        <a:spcAft>
                          <a:spcPts val="300"/>
                        </a:spcAft>
                      </a:pPr>
                      <a:r>
                        <a:rPr lang="en-US" sz="2000" b="1" dirty="0" smtClean="0">
                          <a:solidFill>
                            <a:srgbClr val="000000"/>
                          </a:solidFill>
                          <a:effectLst/>
                          <a:latin typeface="Georgia" pitchFamily="18" charset="0"/>
                          <a:ea typeface="Times New Roman"/>
                        </a:rPr>
                        <a:t>$1,260</a:t>
                      </a:r>
                      <a:endParaRPr lang="en-US" sz="2000" b="1" dirty="0">
                        <a:solidFill>
                          <a:srgbClr val="000000"/>
                        </a:solidFill>
                        <a:effectLst/>
                        <a:latin typeface="Georgia" pitchFamily="18" charset="0"/>
                        <a:ea typeface="Times New Roman"/>
                      </a:endParaRPr>
                    </a:p>
                  </a:txBody>
                  <a:tcPr marL="68580" marR="68580" marT="0" marB="0" anchor="ctr"/>
                </a:tc>
                <a:tc>
                  <a:txBody>
                    <a:bodyPr/>
                    <a:lstStyle/>
                    <a:p>
                      <a:pPr marL="0" marR="97790" algn="ctr">
                        <a:lnSpc>
                          <a:spcPct val="200000"/>
                        </a:lnSpc>
                        <a:spcBef>
                          <a:spcPts val="300"/>
                        </a:spcBef>
                        <a:spcAft>
                          <a:spcPts val="300"/>
                        </a:spcAft>
                      </a:pPr>
                      <a:r>
                        <a:rPr lang="en-US" sz="2000" b="1" dirty="0" smtClean="0">
                          <a:solidFill>
                            <a:srgbClr val="000000"/>
                          </a:solidFill>
                          <a:effectLst/>
                          <a:latin typeface="Georgia" pitchFamily="18" charset="0"/>
                          <a:ea typeface="Times New Roman"/>
                        </a:rPr>
                        <a:t>$2,800</a:t>
                      </a:r>
                      <a:endParaRPr lang="en-US" sz="2000" b="1" dirty="0">
                        <a:solidFill>
                          <a:srgbClr val="000000"/>
                        </a:solidFill>
                        <a:effectLst/>
                        <a:latin typeface="Georgia" pitchFamily="18" charset="0"/>
                        <a:ea typeface="Times New Roman"/>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pPr>
              <a:defRPr/>
            </a:pPr>
            <a:fld id="{1ADC5146-C27A-46CA-9FBC-4D182533795C}" type="slidenum">
              <a:rPr lang="en-US" smtClean="0"/>
              <a:pPr>
                <a:defRPr/>
              </a:pPr>
              <a:t>38</a:t>
            </a:fld>
            <a:endParaRPr lang="en-US" dirty="0"/>
          </a:p>
        </p:txBody>
      </p:sp>
    </p:spTree>
    <p:extLst>
      <p:ext uri="{BB962C8B-B14F-4D97-AF65-F5344CB8AC3E}">
        <p14:creationId xmlns:p14="http://schemas.microsoft.com/office/powerpoint/2010/main" val="24528662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92D050"/>
          </a:solidFill>
        </p:spPr>
        <p:txBody>
          <a:bodyPr/>
          <a:lstStyle/>
          <a:p>
            <a:r>
              <a:rPr lang="en-US" b="1" dirty="0" smtClean="0"/>
              <a:t>Micro Entity: Dates to Know </a:t>
            </a:r>
            <a:endParaRPr lang="en-US" dirty="0"/>
          </a:p>
        </p:txBody>
      </p:sp>
      <p:sp>
        <p:nvSpPr>
          <p:cNvPr id="3" name="Content Placeholder 2"/>
          <p:cNvSpPr>
            <a:spLocks noGrp="1"/>
          </p:cNvSpPr>
          <p:nvPr>
            <p:ph idx="1"/>
          </p:nvPr>
        </p:nvSpPr>
        <p:spPr>
          <a:xfrm>
            <a:off x="685800" y="1752600"/>
            <a:ext cx="8077200" cy="4114800"/>
          </a:xfrm>
        </p:spPr>
        <p:txBody>
          <a:bodyPr/>
          <a:lstStyle/>
          <a:p>
            <a:r>
              <a:rPr lang="en-US" sz="2400" dirty="0" smtClean="0">
                <a:latin typeface="Georgia" pitchFamily="18" charset="0"/>
              </a:rPr>
              <a:t>Status effective September 16, 2012</a:t>
            </a:r>
            <a:endParaRPr lang="en-US" sz="2400" dirty="0">
              <a:latin typeface="Georgia" pitchFamily="18" charset="0"/>
            </a:endParaRPr>
          </a:p>
          <a:p>
            <a:endParaRPr lang="en-US" sz="800" dirty="0">
              <a:latin typeface="Georgia" pitchFamily="18" charset="0"/>
            </a:endParaRPr>
          </a:p>
          <a:p>
            <a:pPr marL="0" indent="0">
              <a:buNone/>
            </a:pPr>
            <a:r>
              <a:rPr lang="en-US" sz="800" dirty="0" smtClean="0">
                <a:latin typeface="Georgia" pitchFamily="18" charset="0"/>
              </a:rPr>
              <a:t> </a:t>
            </a:r>
            <a:endParaRPr lang="en-US" sz="1600" dirty="0" smtClean="0">
              <a:latin typeface="Georgia" pitchFamily="18" charset="0"/>
            </a:endParaRPr>
          </a:p>
          <a:p>
            <a:r>
              <a:rPr lang="en-US" sz="2400" dirty="0" smtClean="0">
                <a:latin typeface="Georgia" pitchFamily="18" charset="0"/>
              </a:rPr>
              <a:t>Proposed rule published May 30, 2012</a:t>
            </a:r>
          </a:p>
          <a:p>
            <a:pPr marL="0" indent="0">
              <a:buNone/>
            </a:pPr>
            <a:endParaRPr lang="en-US" sz="2400" dirty="0" smtClean="0">
              <a:latin typeface="Georgia" pitchFamily="18" charset="0"/>
            </a:endParaRPr>
          </a:p>
          <a:p>
            <a:r>
              <a:rPr lang="en-US" sz="2400" dirty="0" smtClean="0">
                <a:latin typeface="Georgia" pitchFamily="18" charset="0"/>
              </a:rPr>
              <a:t>Final Rule published December 19, 2012</a:t>
            </a:r>
          </a:p>
          <a:p>
            <a:endParaRPr lang="en-US" sz="2400" dirty="0">
              <a:latin typeface="Georgia" pitchFamily="18" charset="0"/>
            </a:endParaRPr>
          </a:p>
          <a:p>
            <a:r>
              <a:rPr lang="en-US" sz="2400" dirty="0" smtClean="0">
                <a:latin typeface="Georgia" pitchFamily="18" charset="0"/>
              </a:rPr>
              <a:t>Fee reduction effective March 19, 2013 </a:t>
            </a:r>
          </a:p>
          <a:p>
            <a:endParaRPr lang="en-US" sz="2400" dirty="0">
              <a:latin typeface="Georgia" pitchFamily="18" charset="0"/>
            </a:endParaRP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39</a:t>
            </a:fld>
            <a:endParaRPr lang="en-US" dirty="0"/>
          </a:p>
        </p:txBody>
      </p:sp>
    </p:spTree>
    <p:extLst>
      <p:ext uri="{BB962C8B-B14F-4D97-AF65-F5344CB8AC3E}">
        <p14:creationId xmlns:p14="http://schemas.microsoft.com/office/powerpoint/2010/main" val="41860156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b="1" dirty="0" smtClean="0"/>
              <a:t>Statutory Framework</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8664728"/>
              </p:ext>
            </p:extLst>
          </p:nvPr>
        </p:nvGraphicFramePr>
        <p:xfrm>
          <a:off x="457200" y="1752600"/>
          <a:ext cx="8077200" cy="4907280"/>
        </p:xfrm>
        <a:graphic>
          <a:graphicData uri="http://schemas.openxmlformats.org/drawingml/2006/table">
            <a:tbl>
              <a:tblPr firstRow="1" bandRow="1">
                <a:effectLst>
                  <a:innerShdw blurRad="114300">
                    <a:prstClr val="black"/>
                  </a:innerShdw>
                </a:effectLst>
                <a:tableStyleId>{93296810-A885-4BE3-A3E7-6D5BEEA58F35}</a:tableStyleId>
              </a:tblPr>
              <a:tblGrid>
                <a:gridCol w="2979938"/>
                <a:gridCol w="5097262"/>
              </a:tblGrid>
              <a:tr h="429483">
                <a:tc>
                  <a:txBody>
                    <a:bodyPr/>
                    <a:lstStyle/>
                    <a:p>
                      <a:pPr algn="ctr"/>
                      <a:r>
                        <a:rPr lang="en-US" sz="2400" dirty="0" smtClean="0">
                          <a:solidFill>
                            <a:srgbClr val="FFFF00"/>
                          </a:solidFill>
                        </a:rPr>
                        <a:t>Prior</a:t>
                      </a:r>
                      <a:r>
                        <a:rPr lang="en-US" sz="2400" baseline="0" dirty="0" smtClean="0">
                          <a:solidFill>
                            <a:srgbClr val="FFFF00"/>
                          </a:solidFill>
                        </a:rPr>
                        <a:t> Art</a:t>
                      </a:r>
                      <a:endParaRPr lang="en-US" sz="2400" dirty="0">
                        <a:solidFill>
                          <a:srgbClr val="FFFF00"/>
                        </a:solidFill>
                      </a:endParaRPr>
                    </a:p>
                  </a:txBody>
                  <a:tcPr/>
                </a:tc>
                <a:tc>
                  <a:txBody>
                    <a:bodyPr/>
                    <a:lstStyle/>
                    <a:p>
                      <a:pPr algn="ctr"/>
                      <a:r>
                        <a:rPr lang="en-US" sz="2400" dirty="0" smtClean="0">
                          <a:solidFill>
                            <a:srgbClr val="FFFF00"/>
                          </a:solidFill>
                        </a:rPr>
                        <a:t>Exceptions</a:t>
                      </a:r>
                      <a:endParaRPr lang="en-US" sz="2400" dirty="0">
                        <a:solidFill>
                          <a:srgbClr val="FFFF00"/>
                        </a:solidFill>
                      </a:endParaRPr>
                    </a:p>
                  </a:txBody>
                  <a:tcPr/>
                </a:tc>
              </a:tr>
              <a:tr h="1771810">
                <a:tc>
                  <a:txBody>
                    <a:bodyPr/>
                    <a:lstStyle/>
                    <a:p>
                      <a:pPr algn="ctr"/>
                      <a:r>
                        <a:rPr lang="en-US" sz="2000" dirty="0" smtClean="0">
                          <a:latin typeface="Georgia" pitchFamily="18" charset="0"/>
                        </a:rPr>
                        <a:t>102(a)(1)</a:t>
                      </a:r>
                    </a:p>
                    <a:p>
                      <a:pPr algn="ctr"/>
                      <a:r>
                        <a:rPr lang="en-US" sz="2000" dirty="0" smtClean="0">
                          <a:latin typeface="Georgia" pitchFamily="18" charset="0"/>
                        </a:rPr>
                        <a:t>Prior Public Disclosures</a:t>
                      </a:r>
                      <a:endParaRPr lang="en-US" sz="2000" dirty="0">
                        <a:latin typeface="Georgia" pitchFamily="18" charset="0"/>
                      </a:endParaRPr>
                    </a:p>
                  </a:txBody>
                  <a:tcPr/>
                </a:tc>
                <a:tc>
                  <a:txBody>
                    <a:bodyPr/>
                    <a:lstStyle/>
                    <a:p>
                      <a:pPr algn="l"/>
                      <a:r>
                        <a:rPr lang="en-US" sz="2000" dirty="0" smtClean="0">
                          <a:solidFill>
                            <a:schemeClr val="tx1"/>
                          </a:solidFill>
                          <a:latin typeface="Georgia" pitchFamily="18" charset="0"/>
                        </a:rPr>
                        <a:t>102(b)(1)(A)</a:t>
                      </a:r>
                    </a:p>
                    <a:p>
                      <a:pPr algn="l"/>
                      <a:r>
                        <a:rPr lang="en-US" sz="2000" dirty="0" smtClean="0">
                          <a:solidFill>
                            <a:schemeClr val="tx1"/>
                          </a:solidFill>
                          <a:latin typeface="Georgia" pitchFamily="18" charset="0"/>
                        </a:rPr>
                        <a:t>-Grace Period Inventor Disclosures</a:t>
                      </a:r>
                    </a:p>
                    <a:p>
                      <a:pPr algn="l"/>
                      <a:r>
                        <a:rPr lang="en-US" sz="2000" dirty="0" smtClean="0">
                          <a:solidFill>
                            <a:schemeClr val="tx1"/>
                          </a:solidFill>
                          <a:latin typeface="Georgia" pitchFamily="18" charset="0"/>
                        </a:rPr>
                        <a:t>-Grace Period Non-inventor Disclosures</a:t>
                      </a:r>
                    </a:p>
                    <a:p>
                      <a:pPr algn="l"/>
                      <a:endParaRPr lang="en-US" sz="2000" dirty="0" smtClean="0">
                        <a:solidFill>
                          <a:schemeClr val="tx1"/>
                        </a:solidFill>
                        <a:latin typeface="Georgia" pitchFamily="18" charset="0"/>
                      </a:endParaRPr>
                    </a:p>
                    <a:p>
                      <a:pPr algn="l"/>
                      <a:r>
                        <a:rPr lang="en-US" sz="2000" dirty="0" smtClean="0">
                          <a:solidFill>
                            <a:schemeClr val="tx1"/>
                          </a:solidFill>
                          <a:latin typeface="Georgia" pitchFamily="18" charset="0"/>
                        </a:rPr>
                        <a:t>102(b)(1)(B)</a:t>
                      </a:r>
                    </a:p>
                    <a:p>
                      <a:pPr algn="l"/>
                      <a:r>
                        <a:rPr lang="en-US" sz="2000" dirty="0" smtClean="0">
                          <a:solidFill>
                            <a:schemeClr val="tx1"/>
                          </a:solidFill>
                          <a:latin typeface="Georgia" pitchFamily="18" charset="0"/>
                        </a:rPr>
                        <a:t>-Grace Period Intervening</a:t>
                      </a:r>
                      <a:r>
                        <a:rPr lang="en-US" sz="2000" baseline="0" dirty="0" smtClean="0">
                          <a:solidFill>
                            <a:schemeClr val="tx1"/>
                          </a:solidFill>
                          <a:latin typeface="Georgia" pitchFamily="18" charset="0"/>
                        </a:rPr>
                        <a:t> Disclosures</a:t>
                      </a:r>
                      <a:endParaRPr lang="en-US" sz="2000" dirty="0">
                        <a:latin typeface="Georgia" pitchFamily="18" charset="0"/>
                      </a:endParaRPr>
                    </a:p>
                  </a:txBody>
                  <a:tcPr/>
                </a:tc>
              </a:tr>
              <a:tr h="2334289">
                <a:tc>
                  <a:txBody>
                    <a:bodyPr/>
                    <a:lstStyle/>
                    <a:p>
                      <a:pPr algn="ctr"/>
                      <a:r>
                        <a:rPr lang="en-US" sz="2000" dirty="0" smtClean="0">
                          <a:latin typeface="Georgia" pitchFamily="18" charset="0"/>
                        </a:rPr>
                        <a:t>102(a)(2)</a:t>
                      </a:r>
                    </a:p>
                    <a:p>
                      <a:pPr algn="ctr"/>
                      <a:r>
                        <a:rPr lang="en-US" sz="2000" dirty="0" smtClean="0">
                          <a:latin typeface="Georgia" pitchFamily="18" charset="0"/>
                        </a:rPr>
                        <a:t>Prior Filed Applications </a:t>
                      </a:r>
                    </a:p>
                    <a:p>
                      <a:pPr algn="ctr"/>
                      <a:r>
                        <a:rPr lang="en-US" sz="2000" dirty="0" smtClean="0">
                          <a:latin typeface="Georgia" pitchFamily="18" charset="0"/>
                        </a:rPr>
                        <a:t>for U.S. Patents and </a:t>
                      </a:r>
                    </a:p>
                    <a:p>
                      <a:pPr algn="ctr"/>
                      <a:r>
                        <a:rPr lang="en-US" sz="2000" dirty="0" smtClean="0">
                          <a:latin typeface="Georgia" pitchFamily="18" charset="0"/>
                        </a:rPr>
                        <a:t>U.S. Patents</a:t>
                      </a:r>
                      <a:endParaRPr lang="en-US" sz="2000" dirty="0">
                        <a:latin typeface="Georgia" pitchFamily="18" charset="0"/>
                      </a:endParaRPr>
                    </a:p>
                  </a:txBody>
                  <a:tcPr/>
                </a:tc>
                <a:tc>
                  <a:txBody>
                    <a:bodyPr/>
                    <a:lstStyle/>
                    <a:p>
                      <a:pPr algn="l"/>
                      <a:r>
                        <a:rPr lang="en-US" sz="2000" dirty="0" smtClean="0">
                          <a:solidFill>
                            <a:schemeClr val="tx1"/>
                          </a:solidFill>
                          <a:latin typeface="Georgia" pitchFamily="18" charset="0"/>
                        </a:rPr>
                        <a:t>102(b)(2)(A)</a:t>
                      </a:r>
                    </a:p>
                    <a:p>
                      <a:pPr algn="l"/>
                      <a:r>
                        <a:rPr lang="en-US" sz="2000" dirty="0" smtClean="0">
                          <a:solidFill>
                            <a:schemeClr val="tx1"/>
                          </a:solidFill>
                          <a:latin typeface="Georgia" pitchFamily="18" charset="0"/>
                        </a:rPr>
                        <a:t>-Non-inventor</a:t>
                      </a:r>
                      <a:r>
                        <a:rPr lang="en-US" sz="2000" baseline="0" dirty="0" smtClean="0">
                          <a:solidFill>
                            <a:schemeClr val="tx1"/>
                          </a:solidFill>
                          <a:latin typeface="Georgia" pitchFamily="18" charset="0"/>
                        </a:rPr>
                        <a:t> Disclosures</a:t>
                      </a:r>
                    </a:p>
                    <a:p>
                      <a:pPr algn="l"/>
                      <a:endParaRPr lang="en-US" sz="2000" dirty="0" smtClean="0">
                        <a:solidFill>
                          <a:schemeClr val="tx1"/>
                        </a:solidFill>
                        <a:latin typeface="Georgia" pitchFamily="18" charset="0"/>
                      </a:endParaRPr>
                    </a:p>
                    <a:p>
                      <a:pPr algn="l"/>
                      <a:r>
                        <a:rPr lang="en-US" sz="2000" dirty="0" smtClean="0">
                          <a:solidFill>
                            <a:schemeClr val="tx1"/>
                          </a:solidFill>
                          <a:latin typeface="Georgia" pitchFamily="18" charset="0"/>
                        </a:rPr>
                        <a:t>102(b)(2)(B)</a:t>
                      </a:r>
                    </a:p>
                    <a:p>
                      <a:pPr algn="l"/>
                      <a:r>
                        <a:rPr lang="en-US" sz="2000" dirty="0" smtClean="0">
                          <a:solidFill>
                            <a:schemeClr val="tx1"/>
                          </a:solidFill>
                          <a:latin typeface="Georgia" pitchFamily="18" charset="0"/>
                        </a:rPr>
                        <a:t>-Intervening</a:t>
                      </a:r>
                      <a:r>
                        <a:rPr lang="en-US" sz="2000" baseline="0" dirty="0" smtClean="0">
                          <a:solidFill>
                            <a:schemeClr val="tx1"/>
                          </a:solidFill>
                          <a:latin typeface="Georgia" pitchFamily="18" charset="0"/>
                        </a:rPr>
                        <a:t> Disclosures</a:t>
                      </a:r>
                    </a:p>
                    <a:p>
                      <a:pPr algn="l"/>
                      <a:endParaRPr lang="en-US" sz="2000" dirty="0" smtClean="0">
                        <a:solidFill>
                          <a:schemeClr val="tx1"/>
                        </a:solidFill>
                        <a:latin typeface="Georgia" pitchFamily="18" charset="0"/>
                      </a:endParaRPr>
                    </a:p>
                    <a:p>
                      <a:pPr algn="l"/>
                      <a:r>
                        <a:rPr lang="en-US" sz="2000" dirty="0" smtClean="0">
                          <a:solidFill>
                            <a:schemeClr val="tx1"/>
                          </a:solidFill>
                          <a:latin typeface="Georgia" pitchFamily="18" charset="0"/>
                        </a:rPr>
                        <a:t>102(b)(2)(C)</a:t>
                      </a:r>
                    </a:p>
                    <a:p>
                      <a:pPr algn="l"/>
                      <a:r>
                        <a:rPr lang="en-US" sz="2000" dirty="0" smtClean="0">
                          <a:solidFill>
                            <a:schemeClr val="tx1"/>
                          </a:solidFill>
                          <a:latin typeface="Georgia" pitchFamily="18" charset="0"/>
                        </a:rPr>
                        <a:t>-Commonly</a:t>
                      </a:r>
                      <a:r>
                        <a:rPr lang="en-US" sz="2000" baseline="0" dirty="0" smtClean="0">
                          <a:solidFill>
                            <a:schemeClr val="tx1"/>
                          </a:solidFill>
                          <a:latin typeface="Georgia" pitchFamily="18" charset="0"/>
                        </a:rPr>
                        <a:t> Owned Disclosures</a:t>
                      </a:r>
                      <a:endParaRPr lang="en-US" sz="2000" dirty="0">
                        <a:latin typeface="Georgia"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4</a:t>
            </a:fld>
            <a:endParaRPr lang="en-US" dirty="0"/>
          </a:p>
        </p:txBody>
      </p:sp>
    </p:spTree>
    <p:extLst>
      <p:ext uri="{BB962C8B-B14F-4D97-AF65-F5344CB8AC3E}">
        <p14:creationId xmlns:p14="http://schemas.microsoft.com/office/powerpoint/2010/main" val="3218530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92D050"/>
          </a:solidFill>
        </p:spPr>
        <p:txBody>
          <a:bodyPr/>
          <a:lstStyle/>
          <a:p>
            <a:r>
              <a:rPr lang="en-US" sz="3600" b="1" dirty="0" smtClean="0"/>
              <a:t/>
            </a:r>
            <a:br>
              <a:rPr lang="en-US" sz="3600" b="1" dirty="0" smtClean="0"/>
            </a:br>
            <a:r>
              <a:rPr lang="en-US" sz="3600" b="1" dirty="0" smtClean="0"/>
              <a:t>Micro-entity: Benefits</a:t>
            </a:r>
            <a:br>
              <a:rPr lang="en-US" sz="3600" b="1" dirty="0" smtClean="0"/>
            </a:br>
            <a:endParaRPr lang="en-US" sz="2400" b="1" dirty="0"/>
          </a:p>
        </p:txBody>
      </p:sp>
      <p:sp>
        <p:nvSpPr>
          <p:cNvPr id="3" name="Content Placeholder 2"/>
          <p:cNvSpPr>
            <a:spLocks noGrp="1"/>
          </p:cNvSpPr>
          <p:nvPr>
            <p:ph idx="1"/>
          </p:nvPr>
        </p:nvSpPr>
        <p:spPr/>
        <p:txBody>
          <a:bodyPr/>
          <a:lstStyle/>
          <a:p>
            <a:r>
              <a:rPr lang="en-US" sz="2400" dirty="0" smtClean="0">
                <a:latin typeface="Georgia" pitchFamily="18" charset="0"/>
              </a:rPr>
              <a:t>Entitled </a:t>
            </a:r>
            <a:r>
              <a:rPr lang="en-US" sz="2400" dirty="0">
                <a:latin typeface="Georgia" pitchFamily="18" charset="0"/>
              </a:rPr>
              <a:t>to a 75% discount </a:t>
            </a:r>
            <a:r>
              <a:rPr lang="en-US" sz="2400" dirty="0" smtClean="0">
                <a:latin typeface="Georgia" pitchFamily="18" charset="0"/>
              </a:rPr>
              <a:t>on fees </a:t>
            </a:r>
            <a:r>
              <a:rPr lang="en-US" sz="2400" dirty="0">
                <a:latin typeface="Georgia" pitchFamily="18" charset="0"/>
              </a:rPr>
              <a:t>for “filing, searching, examining, issuing, appealing, and maintaining” patent </a:t>
            </a:r>
            <a:r>
              <a:rPr lang="en-US" sz="2400" dirty="0" smtClean="0">
                <a:latin typeface="Georgia" pitchFamily="18" charset="0"/>
              </a:rPr>
              <a:t>applications/patents, but not for fees associated with administrative trials</a:t>
            </a:r>
            <a:endParaRPr lang="en-US" sz="2400" dirty="0">
              <a:latin typeface="Georgia" pitchFamily="18" charset="0"/>
            </a:endParaRPr>
          </a:p>
          <a:p>
            <a:pPr marL="0" indent="0">
              <a:buNone/>
            </a:pPr>
            <a:endParaRPr lang="en-US" sz="2400" dirty="0">
              <a:latin typeface="Georgia" pitchFamily="18" charset="0"/>
            </a:endParaRPr>
          </a:p>
          <a:p>
            <a:r>
              <a:rPr lang="en-US" sz="2400" dirty="0" smtClean="0">
                <a:latin typeface="Georgia" pitchFamily="18" charset="0"/>
              </a:rPr>
              <a:t>Discount not available until USPTO exercises fee setting authority</a:t>
            </a:r>
          </a:p>
          <a:p>
            <a:pPr marL="0" indent="0">
              <a:buNone/>
            </a:pPr>
            <a:endParaRPr lang="en-US" sz="2400" dirty="0">
              <a:latin typeface="Georgia" pitchFamily="18" charset="0"/>
            </a:endParaRPr>
          </a:p>
          <a:p>
            <a:endParaRPr lang="en-US" dirty="0">
              <a:latin typeface="Georgia" pitchFamily="18" charset="0"/>
            </a:endParaRPr>
          </a:p>
          <a:p>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pPr>
                <a:defRPr/>
              </a:pPr>
              <a:t>40</a:t>
            </a:fld>
            <a:endParaRPr lang="en-US" dirty="0"/>
          </a:p>
        </p:txBody>
      </p:sp>
    </p:spTree>
    <p:extLst>
      <p:ext uri="{BB962C8B-B14F-4D97-AF65-F5344CB8AC3E}">
        <p14:creationId xmlns:p14="http://schemas.microsoft.com/office/powerpoint/2010/main" val="1798163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92D050"/>
          </a:solidFill>
        </p:spPr>
        <p:txBody>
          <a:bodyPr/>
          <a:lstStyle/>
          <a:p>
            <a:r>
              <a:rPr lang="en-US" sz="3600" b="1" dirty="0" smtClean="0"/>
              <a:t>Establishing Micro-entity</a:t>
            </a:r>
            <a:r>
              <a:rPr lang="en-US" sz="3600" b="1" dirty="0"/>
              <a:t> </a:t>
            </a:r>
            <a:r>
              <a:rPr lang="en-US" sz="3600" b="1" dirty="0" smtClean="0"/>
              <a:t>Status: Option #1</a:t>
            </a:r>
            <a:endParaRPr lang="en-US" sz="1800" dirty="0"/>
          </a:p>
        </p:txBody>
      </p:sp>
      <p:sp>
        <p:nvSpPr>
          <p:cNvPr id="4" name="Content Placeholder 3"/>
          <p:cNvSpPr>
            <a:spLocks noGrp="1"/>
          </p:cNvSpPr>
          <p:nvPr>
            <p:ph sz="half" idx="2"/>
          </p:nvPr>
        </p:nvSpPr>
        <p:spPr>
          <a:xfrm>
            <a:off x="533400" y="1524000"/>
            <a:ext cx="8686800" cy="4800600"/>
          </a:xfrm>
        </p:spPr>
        <p:txBody>
          <a:bodyPr/>
          <a:lstStyle/>
          <a:p>
            <a:pPr marL="0" indent="0">
              <a:buNone/>
            </a:pPr>
            <a:r>
              <a:rPr lang="en-US" sz="1800" dirty="0" smtClean="0">
                <a:latin typeface="Georgia" pitchFamily="18" charset="0"/>
              </a:rPr>
              <a:t>An applicant must certify </a:t>
            </a:r>
            <a:r>
              <a:rPr lang="en-US" sz="1800" dirty="0">
                <a:latin typeface="Georgia" pitchFamily="18" charset="0"/>
              </a:rPr>
              <a:t>that he/she: </a:t>
            </a:r>
            <a:endParaRPr lang="en-US" sz="1800" dirty="0" smtClean="0">
              <a:latin typeface="Georgia" pitchFamily="18" charset="0"/>
            </a:endParaRPr>
          </a:p>
          <a:p>
            <a:pPr marL="0" indent="0">
              <a:buNone/>
            </a:pPr>
            <a:endParaRPr lang="en-US" sz="1800" dirty="0">
              <a:latin typeface="Georgia" pitchFamily="18" charset="0"/>
            </a:endParaRPr>
          </a:p>
          <a:p>
            <a:r>
              <a:rPr lang="en-US" sz="1800" dirty="0" smtClean="0">
                <a:latin typeface="Georgia" pitchFamily="18" charset="0"/>
              </a:rPr>
              <a:t>Qualifies as a small entity;</a:t>
            </a:r>
          </a:p>
          <a:p>
            <a:endParaRPr lang="en-US" sz="1800" dirty="0" smtClean="0">
              <a:latin typeface="Georgia" pitchFamily="18" charset="0"/>
            </a:endParaRPr>
          </a:p>
          <a:p>
            <a:r>
              <a:rPr lang="en-US" sz="1800" dirty="0">
                <a:latin typeface="Georgia" pitchFamily="18" charset="0"/>
              </a:rPr>
              <a:t>H</a:t>
            </a:r>
            <a:r>
              <a:rPr lang="en-US" sz="1800" dirty="0" smtClean="0">
                <a:latin typeface="Georgia" pitchFamily="18" charset="0"/>
              </a:rPr>
              <a:t>as </a:t>
            </a:r>
            <a:r>
              <a:rPr lang="en-US" sz="1800" dirty="0">
                <a:latin typeface="Georgia" pitchFamily="18" charset="0"/>
              </a:rPr>
              <a:t>not been named as an inventor on more than </a:t>
            </a:r>
            <a:r>
              <a:rPr lang="en-US" sz="1800" dirty="0" smtClean="0">
                <a:latin typeface="Georgia" pitchFamily="18" charset="0"/>
              </a:rPr>
              <a:t>4 </a:t>
            </a:r>
            <a:r>
              <a:rPr lang="en-US" sz="1800" dirty="0">
                <a:latin typeface="Georgia" pitchFamily="18" charset="0"/>
              </a:rPr>
              <a:t>previously filed patent </a:t>
            </a:r>
            <a:r>
              <a:rPr lang="en-US" sz="1800" dirty="0" smtClean="0">
                <a:latin typeface="Georgia" pitchFamily="18" charset="0"/>
              </a:rPr>
              <a:t>applications;</a:t>
            </a:r>
          </a:p>
          <a:p>
            <a:pPr lvl="1"/>
            <a:r>
              <a:rPr lang="en-US" sz="1800" dirty="0" smtClean="0">
                <a:latin typeface="Georgia" pitchFamily="18" charset="0"/>
              </a:rPr>
              <a:t>Excluding foreign applications, </a:t>
            </a:r>
            <a:r>
              <a:rPr lang="en-US" sz="1800" dirty="0" err="1" smtClean="0">
                <a:latin typeface="Georgia" pitchFamily="18" charset="0"/>
              </a:rPr>
              <a:t>provisionals</a:t>
            </a:r>
            <a:r>
              <a:rPr lang="en-US" sz="1800" dirty="0" smtClean="0">
                <a:latin typeface="Georgia" pitchFamily="18" charset="0"/>
              </a:rPr>
              <a:t>, or international applications where the filing fee not paid</a:t>
            </a:r>
          </a:p>
          <a:p>
            <a:pPr lvl="1"/>
            <a:r>
              <a:rPr lang="en-US" sz="1800" dirty="0" smtClean="0">
                <a:latin typeface="Georgia" pitchFamily="18" charset="0"/>
              </a:rPr>
              <a:t>Excluding those assigned or obligated to assign as a result of previous employment</a:t>
            </a:r>
          </a:p>
          <a:p>
            <a:endParaRPr lang="en-US" sz="1800" dirty="0" smtClean="0">
              <a:latin typeface="Georgia" pitchFamily="18" charset="0"/>
            </a:endParaRPr>
          </a:p>
          <a:p>
            <a:r>
              <a:rPr lang="en-US" sz="1800" dirty="0">
                <a:latin typeface="Georgia" pitchFamily="18" charset="0"/>
              </a:rPr>
              <a:t>Did not have a gross income exceeding 3 times the median household income in the calendar before the applicable fees is paid</a:t>
            </a:r>
            <a:r>
              <a:rPr lang="en-US" sz="1800" dirty="0" smtClean="0">
                <a:latin typeface="Georgia" pitchFamily="18" charset="0"/>
              </a:rPr>
              <a:t>; </a:t>
            </a:r>
            <a:r>
              <a:rPr lang="en-US" sz="1800" b="1" dirty="0" smtClean="0">
                <a:latin typeface="Georgia" pitchFamily="18" charset="0"/>
              </a:rPr>
              <a:t>AND</a:t>
            </a:r>
            <a:endParaRPr lang="en-US" sz="1800" b="1" dirty="0">
              <a:latin typeface="Georgia" pitchFamily="18" charset="0"/>
            </a:endParaRPr>
          </a:p>
          <a:p>
            <a:endParaRPr lang="en-US" sz="1800" dirty="0">
              <a:latin typeface="Georgia" pitchFamily="18" charset="0"/>
            </a:endParaRPr>
          </a:p>
          <a:p>
            <a:r>
              <a:rPr lang="en-US" sz="1800" dirty="0">
                <a:latin typeface="Georgia" pitchFamily="18" charset="0"/>
              </a:rPr>
              <a:t>Has not assigned, granted, conveyed a license </a:t>
            </a:r>
            <a:r>
              <a:rPr lang="en-US" sz="1800" dirty="0" smtClean="0">
                <a:latin typeface="Georgia" pitchFamily="18" charset="0"/>
              </a:rPr>
              <a:t>or </a:t>
            </a:r>
            <a:r>
              <a:rPr lang="en-US" sz="1800" dirty="0">
                <a:latin typeface="Georgia" pitchFamily="18" charset="0"/>
              </a:rPr>
              <a:t>other ownership interest (and is not obligated to do so) in the subject application to an entity that exceeds the gross income limit</a:t>
            </a:r>
          </a:p>
          <a:p>
            <a:endParaRPr lang="en-US" sz="2200" dirty="0" smtClean="0">
              <a:latin typeface="Georgia" pitchFamily="18" charset="0"/>
            </a:endParaRPr>
          </a:p>
          <a:p>
            <a:endParaRPr lang="en-US" sz="2200" dirty="0" smtClean="0">
              <a:latin typeface="Georgia" pitchFamily="18" charset="0"/>
            </a:endParaRPr>
          </a:p>
        </p:txBody>
      </p:sp>
      <p:sp>
        <p:nvSpPr>
          <p:cNvPr id="8" name="Slide Number Placeholder 7"/>
          <p:cNvSpPr>
            <a:spLocks noGrp="1"/>
          </p:cNvSpPr>
          <p:nvPr>
            <p:ph type="sldNum" sz="quarter" idx="12"/>
          </p:nvPr>
        </p:nvSpPr>
        <p:spPr/>
        <p:txBody>
          <a:bodyPr/>
          <a:lstStyle/>
          <a:p>
            <a:pPr>
              <a:defRPr/>
            </a:pPr>
            <a:fld id="{5D845ABB-7FE9-4B95-BC9E-58A4415F67C7}" type="slidenum">
              <a:rPr lang="en-US" smtClean="0"/>
              <a:pPr>
                <a:defRPr/>
              </a:pPr>
              <a:t>41</a:t>
            </a:fld>
            <a:endParaRPr lang="en-US" dirty="0"/>
          </a:p>
        </p:txBody>
      </p:sp>
    </p:spTree>
    <p:extLst>
      <p:ext uri="{BB962C8B-B14F-4D97-AF65-F5344CB8AC3E}">
        <p14:creationId xmlns:p14="http://schemas.microsoft.com/office/powerpoint/2010/main" val="1134399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1828800" y="228600"/>
            <a:ext cx="7315200" cy="1143000"/>
          </a:xfrm>
          <a:solidFill>
            <a:srgbClr val="92D050"/>
          </a:solidFill>
        </p:spPr>
        <p:txBody>
          <a:bodyPr/>
          <a:lstStyle/>
          <a:p>
            <a:pPr eaLnBrk="1" hangingPunct="1"/>
            <a:r>
              <a:rPr lang="en-US" sz="3600" b="1" dirty="0" smtClean="0"/>
              <a:t>Establishing Micro-entity</a:t>
            </a:r>
            <a:r>
              <a:rPr lang="en-US" sz="3600" b="1" dirty="0"/>
              <a:t> </a:t>
            </a:r>
            <a:r>
              <a:rPr lang="en-US" sz="3600" b="1" dirty="0" smtClean="0"/>
              <a:t>Status: Option #2</a:t>
            </a:r>
            <a:endParaRPr lang="en-US" sz="3600" dirty="0" smtClean="0"/>
          </a:p>
        </p:txBody>
      </p:sp>
      <p:sp>
        <p:nvSpPr>
          <p:cNvPr id="3" name="Content Placeholder 2"/>
          <p:cNvSpPr>
            <a:spLocks noGrp="1"/>
          </p:cNvSpPr>
          <p:nvPr>
            <p:ph idx="1"/>
          </p:nvPr>
        </p:nvSpPr>
        <p:spPr>
          <a:xfrm>
            <a:off x="685800" y="1752600"/>
            <a:ext cx="8077200" cy="4495800"/>
          </a:xfrm>
        </p:spPr>
        <p:txBody>
          <a:bodyPr/>
          <a:lstStyle/>
          <a:p>
            <a:pPr marL="0" indent="0">
              <a:buNone/>
            </a:pPr>
            <a:r>
              <a:rPr lang="en-US" sz="2200" dirty="0">
                <a:latin typeface="Georgia" pitchFamily="18" charset="0"/>
              </a:rPr>
              <a:t>An applicant must certify that he/she: </a:t>
            </a:r>
          </a:p>
          <a:p>
            <a:pPr marL="0" indent="0" eaLnBrk="1" hangingPunct="1">
              <a:buNone/>
              <a:defRPr/>
            </a:pPr>
            <a:endParaRPr lang="en-US" sz="2200" dirty="0" smtClean="0">
              <a:latin typeface="Georgia" pitchFamily="18" charset="0"/>
            </a:endParaRPr>
          </a:p>
          <a:p>
            <a:pPr eaLnBrk="1" hangingPunct="1">
              <a:defRPr/>
            </a:pPr>
            <a:r>
              <a:rPr lang="en-US" sz="2200" dirty="0" smtClean="0">
                <a:latin typeface="Georgia" pitchFamily="18" charset="0"/>
              </a:rPr>
              <a:t>Qualifies as a small entity; </a:t>
            </a:r>
          </a:p>
          <a:p>
            <a:pPr eaLnBrk="1" hangingPunct="1">
              <a:defRPr/>
            </a:pPr>
            <a:endParaRPr lang="en-US" sz="2200" dirty="0">
              <a:latin typeface="Georgia" pitchFamily="18" charset="0"/>
            </a:endParaRPr>
          </a:p>
          <a:p>
            <a:pPr marL="0" indent="0" eaLnBrk="1" hangingPunct="1">
              <a:buNone/>
              <a:defRPr/>
            </a:pPr>
            <a:r>
              <a:rPr lang="en-US" sz="2200" b="1" dirty="0" smtClean="0">
                <a:latin typeface="Georgia" pitchFamily="18" charset="0"/>
              </a:rPr>
              <a:t>AND</a:t>
            </a:r>
          </a:p>
          <a:p>
            <a:pPr eaLnBrk="1" hangingPunct="1">
              <a:defRPr/>
            </a:pPr>
            <a:endParaRPr lang="en-US" sz="2200" dirty="0">
              <a:latin typeface="Georgia" pitchFamily="18" charset="0"/>
            </a:endParaRPr>
          </a:p>
          <a:p>
            <a:pPr eaLnBrk="1" hangingPunct="1">
              <a:defRPr/>
            </a:pPr>
            <a:r>
              <a:rPr lang="en-US" sz="2200" dirty="0">
                <a:latin typeface="Georgia" pitchFamily="18" charset="0"/>
              </a:rPr>
              <a:t>E</a:t>
            </a:r>
            <a:r>
              <a:rPr lang="en-US" sz="2200" dirty="0" smtClean="0">
                <a:latin typeface="Georgia" pitchFamily="18" charset="0"/>
              </a:rPr>
              <a:t>mployer is an institution of higher education as defined in section 101(a) of the Higher Education Act of 1965; </a:t>
            </a:r>
            <a:r>
              <a:rPr lang="en-US" sz="2200" b="1" dirty="0" smtClean="0">
                <a:latin typeface="Georgia" pitchFamily="18" charset="0"/>
              </a:rPr>
              <a:t>OR</a:t>
            </a:r>
            <a:endParaRPr lang="en-US" sz="2200" dirty="0" smtClean="0">
              <a:latin typeface="Georgia" pitchFamily="18" charset="0"/>
            </a:endParaRPr>
          </a:p>
          <a:p>
            <a:pPr eaLnBrk="1" hangingPunct="1">
              <a:defRPr/>
            </a:pPr>
            <a:r>
              <a:rPr lang="en-US" sz="2200" dirty="0">
                <a:latin typeface="Georgia" pitchFamily="18" charset="0"/>
              </a:rPr>
              <a:t>H</a:t>
            </a:r>
            <a:r>
              <a:rPr lang="en-US" sz="2200" dirty="0" smtClean="0">
                <a:latin typeface="Georgia" pitchFamily="18" charset="0"/>
              </a:rPr>
              <a:t>as </a:t>
            </a:r>
            <a:r>
              <a:rPr lang="en-US" sz="2200" dirty="0">
                <a:latin typeface="Georgia" pitchFamily="18" charset="0"/>
              </a:rPr>
              <a:t>assigned, or is obligated to assign, ownership to that institute of higher </a:t>
            </a:r>
            <a:r>
              <a:rPr lang="en-US" sz="2200" dirty="0" smtClean="0">
                <a:latin typeface="Georgia" pitchFamily="18" charset="0"/>
              </a:rPr>
              <a:t>education</a:t>
            </a:r>
          </a:p>
          <a:p>
            <a:pPr marL="914400" lvl="2" indent="0" eaLnBrk="1" hangingPunct="1">
              <a:buNone/>
              <a:defRPr/>
            </a:pPr>
            <a:endParaRPr lang="en-US" sz="2200" dirty="0">
              <a:latin typeface="Georgia" pitchFamily="18" charset="0"/>
            </a:endParaRPr>
          </a:p>
        </p:txBody>
      </p:sp>
      <p:sp>
        <p:nvSpPr>
          <p:cNvPr id="214021" name="Slide Number Placeholder 4"/>
          <p:cNvSpPr>
            <a:spLocks noGrp="1"/>
          </p:cNvSpPr>
          <p:nvPr>
            <p:ph type="sldNum" sz="quarter" idx="12"/>
          </p:nvPr>
        </p:nvSpPr>
        <p:spPr>
          <a:noFill/>
        </p:spPr>
        <p:txBody>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fontAlgn="base">
              <a:spcBef>
                <a:spcPct val="0"/>
              </a:spcBef>
              <a:spcAft>
                <a:spcPct val="0"/>
              </a:spcAft>
              <a:defRPr>
                <a:solidFill>
                  <a:schemeClr val="tx1"/>
                </a:solidFill>
                <a:latin typeface="Helvetica" pitchFamily="34" charset="0"/>
              </a:defRPr>
            </a:lvl6pPr>
            <a:lvl7pPr marL="2971800" indent="-228600" fontAlgn="base">
              <a:spcBef>
                <a:spcPct val="0"/>
              </a:spcBef>
              <a:spcAft>
                <a:spcPct val="0"/>
              </a:spcAft>
              <a:defRPr>
                <a:solidFill>
                  <a:schemeClr val="tx1"/>
                </a:solidFill>
                <a:latin typeface="Helvetica" pitchFamily="34" charset="0"/>
              </a:defRPr>
            </a:lvl7pPr>
            <a:lvl8pPr marL="3429000" indent="-228600" fontAlgn="base">
              <a:spcBef>
                <a:spcPct val="0"/>
              </a:spcBef>
              <a:spcAft>
                <a:spcPct val="0"/>
              </a:spcAft>
              <a:defRPr>
                <a:solidFill>
                  <a:schemeClr val="tx1"/>
                </a:solidFill>
                <a:latin typeface="Helvetica" pitchFamily="34" charset="0"/>
              </a:defRPr>
            </a:lvl8pPr>
            <a:lvl9pPr marL="3886200" indent="-228600" fontAlgn="base">
              <a:spcBef>
                <a:spcPct val="0"/>
              </a:spcBef>
              <a:spcAft>
                <a:spcPct val="0"/>
              </a:spcAft>
              <a:defRPr>
                <a:solidFill>
                  <a:schemeClr val="tx1"/>
                </a:solidFill>
                <a:latin typeface="Helvetica" pitchFamily="34" charset="0"/>
              </a:defRPr>
            </a:lvl9pPr>
          </a:lstStyle>
          <a:p>
            <a:pPr fontAlgn="base">
              <a:spcBef>
                <a:spcPct val="0"/>
              </a:spcBef>
              <a:spcAft>
                <a:spcPct val="0"/>
              </a:spcAft>
            </a:pPr>
            <a:fld id="{99AC9D9F-70CD-4C38-86B1-C9524160A070}" type="slidenum">
              <a:rPr lang="en-US" smtClean="0">
                <a:solidFill>
                  <a:srgbClr val="273C56"/>
                </a:solidFill>
              </a:rPr>
              <a:pPr fontAlgn="base">
                <a:spcBef>
                  <a:spcPct val="0"/>
                </a:spcBef>
                <a:spcAft>
                  <a:spcPct val="0"/>
                </a:spcAft>
              </a:pPr>
              <a:t>42</a:t>
            </a:fld>
            <a:endParaRPr lang="en-US" dirty="0" smtClean="0">
              <a:solidFill>
                <a:srgbClr val="273C56"/>
              </a:solidFill>
            </a:endParaRPr>
          </a:p>
        </p:txBody>
      </p:sp>
    </p:spTree>
    <p:extLst>
      <p:ext uri="{BB962C8B-B14F-4D97-AF65-F5344CB8AC3E}">
        <p14:creationId xmlns:p14="http://schemas.microsoft.com/office/powerpoint/2010/main" val="2713396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b="1" dirty="0" smtClean="0"/>
              <a:t>Micro Entity Certification</a:t>
            </a:r>
            <a:endParaRPr lang="en-US" b="1" dirty="0"/>
          </a:p>
        </p:txBody>
      </p:sp>
      <p:sp>
        <p:nvSpPr>
          <p:cNvPr id="3" name="Content Placeholder 2"/>
          <p:cNvSpPr>
            <a:spLocks noGrp="1"/>
          </p:cNvSpPr>
          <p:nvPr>
            <p:ph idx="1"/>
          </p:nvPr>
        </p:nvSpPr>
        <p:spPr/>
        <p:txBody>
          <a:bodyPr/>
          <a:lstStyle/>
          <a:p>
            <a:r>
              <a:rPr lang="en-US" dirty="0" smtClean="0">
                <a:latin typeface="Georgia" pitchFamily="18" charset="0"/>
              </a:rPr>
              <a:t>Filed in writing in an application</a:t>
            </a:r>
          </a:p>
          <a:p>
            <a:endParaRPr lang="en-US" dirty="0">
              <a:latin typeface="Georgia" pitchFamily="18" charset="0"/>
            </a:endParaRPr>
          </a:p>
          <a:p>
            <a:r>
              <a:rPr lang="en-US" dirty="0" smtClean="0">
                <a:latin typeface="Georgia" pitchFamily="18" charset="0"/>
              </a:rPr>
              <a:t>Does not carry over from one application to another</a:t>
            </a:r>
          </a:p>
          <a:p>
            <a:endParaRPr lang="en-US" dirty="0">
              <a:latin typeface="Georgia" pitchFamily="18" charset="0"/>
            </a:endParaRPr>
          </a:p>
          <a:p>
            <a:r>
              <a:rPr lang="en-US" dirty="0" smtClean="0">
                <a:latin typeface="Georgia" pitchFamily="18" charset="0"/>
              </a:rPr>
              <a:t>Fee may be paid in micro entity amount only if submitted with or after micro entity certification</a:t>
            </a:r>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43</a:t>
            </a:fld>
            <a:endParaRPr lang="en-US" dirty="0"/>
          </a:p>
        </p:txBody>
      </p:sp>
    </p:spTree>
    <p:extLst>
      <p:ext uri="{BB962C8B-B14F-4D97-AF65-F5344CB8AC3E}">
        <p14:creationId xmlns:p14="http://schemas.microsoft.com/office/powerpoint/2010/main" val="316591725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066800"/>
          </a:xfrm>
        </p:spPr>
        <p:txBody>
          <a:bodyPr/>
          <a:lstStyle/>
          <a:p>
            <a:r>
              <a:rPr lang="en-US" b="1" dirty="0" smtClean="0"/>
              <a:t>H.R. 6621:  AIA Technical Corrections Legislation</a:t>
            </a:r>
            <a:endParaRPr lang="en-US" b="1" dirty="0"/>
          </a:p>
        </p:txBody>
      </p:sp>
      <p:sp>
        <p:nvSpPr>
          <p:cNvPr id="3" name="Content Placeholder 2"/>
          <p:cNvSpPr>
            <a:spLocks noGrp="1"/>
          </p:cNvSpPr>
          <p:nvPr>
            <p:ph idx="1"/>
          </p:nvPr>
        </p:nvSpPr>
        <p:spPr>
          <a:xfrm>
            <a:off x="457200" y="1676400"/>
            <a:ext cx="8686800" cy="4572000"/>
          </a:xfrm>
        </p:spPr>
        <p:txBody>
          <a:bodyPr/>
          <a:lstStyle/>
          <a:p>
            <a:r>
              <a:rPr lang="en-US" sz="2000" dirty="0" smtClean="0">
                <a:latin typeface="Georgia" pitchFamily="18" charset="0"/>
              </a:rPr>
              <a:t>Signed in law on January 14, 2013</a:t>
            </a:r>
          </a:p>
          <a:p>
            <a:endParaRPr lang="en-US" sz="2000" dirty="0">
              <a:latin typeface="Georgia" pitchFamily="18" charset="0"/>
            </a:endParaRPr>
          </a:p>
          <a:p>
            <a:r>
              <a:rPr lang="en-US" sz="2000" dirty="0" smtClean="0">
                <a:latin typeface="Georgia" pitchFamily="18" charset="0"/>
              </a:rPr>
              <a:t>Inventor’s oath/declaration must be filed by payment of issue fee</a:t>
            </a:r>
          </a:p>
          <a:p>
            <a:endParaRPr lang="en-US" sz="2000" dirty="0">
              <a:latin typeface="Georgia" pitchFamily="18" charset="0"/>
            </a:endParaRPr>
          </a:p>
          <a:p>
            <a:r>
              <a:rPr lang="en-US" sz="2000" dirty="0" smtClean="0">
                <a:latin typeface="Georgia" pitchFamily="18" charset="0"/>
              </a:rPr>
              <a:t>“Dead zones” eliminated for first-to-invent and reissue patents </a:t>
            </a:r>
            <a:r>
              <a:rPr lang="en-US" sz="2000" dirty="0">
                <a:latin typeface="Georgia" pitchFamily="18" charset="0"/>
              </a:rPr>
              <a:t>	</a:t>
            </a:r>
            <a:endParaRPr lang="en-US" sz="2000" dirty="0" smtClean="0">
              <a:latin typeface="Georgia" pitchFamily="18" charset="0"/>
            </a:endParaRPr>
          </a:p>
          <a:p>
            <a:pPr marL="0" indent="0">
              <a:buNone/>
            </a:pPr>
            <a:endParaRPr lang="en-US" sz="2000" dirty="0">
              <a:latin typeface="Georgia" pitchFamily="18" charset="0"/>
            </a:endParaRPr>
          </a:p>
          <a:p>
            <a:r>
              <a:rPr lang="en-US" sz="2000" dirty="0">
                <a:latin typeface="Georgia" pitchFamily="18" charset="0"/>
              </a:rPr>
              <a:t> </a:t>
            </a:r>
            <a:r>
              <a:rPr lang="en-US" sz="2000" dirty="0" smtClean="0">
                <a:latin typeface="Georgia" pitchFamily="18" charset="0"/>
              </a:rPr>
              <a:t>Derivation petition must </a:t>
            </a:r>
            <a:r>
              <a:rPr lang="en-US" sz="2000" dirty="0">
                <a:latin typeface="Georgia" pitchFamily="18" charset="0"/>
              </a:rPr>
              <a:t>be filed on the earlier </a:t>
            </a:r>
            <a:r>
              <a:rPr lang="en-US" sz="2000" dirty="0" smtClean="0">
                <a:latin typeface="Georgia" pitchFamily="18" charset="0"/>
              </a:rPr>
              <a:t>of:</a:t>
            </a:r>
          </a:p>
          <a:p>
            <a:pPr lvl="1"/>
            <a:r>
              <a:rPr lang="en-US" sz="2000" dirty="0" smtClean="0">
                <a:latin typeface="Georgia" pitchFamily="18" charset="0"/>
              </a:rPr>
              <a:t> (</a:t>
            </a:r>
            <a:r>
              <a:rPr lang="en-US" sz="2000" dirty="0" err="1" smtClean="0">
                <a:latin typeface="Georgia" pitchFamily="18" charset="0"/>
              </a:rPr>
              <a:t>i</a:t>
            </a:r>
            <a:r>
              <a:rPr lang="en-US" sz="2000" dirty="0" smtClean="0">
                <a:latin typeface="Georgia" pitchFamily="18" charset="0"/>
              </a:rPr>
              <a:t>) </a:t>
            </a:r>
            <a:r>
              <a:rPr lang="en-US" sz="2000" dirty="0">
                <a:latin typeface="Georgia" pitchFamily="18" charset="0"/>
              </a:rPr>
              <a:t>within one year after grant of the derived </a:t>
            </a:r>
            <a:r>
              <a:rPr lang="en-US" sz="2000" dirty="0" smtClean="0">
                <a:latin typeface="Georgia" pitchFamily="18" charset="0"/>
              </a:rPr>
              <a:t>claim; </a:t>
            </a:r>
            <a:r>
              <a:rPr lang="en-US" sz="2000" dirty="0">
                <a:latin typeface="Georgia" pitchFamily="18" charset="0"/>
              </a:rPr>
              <a:t>or </a:t>
            </a:r>
          </a:p>
          <a:p>
            <a:pPr lvl="1"/>
            <a:r>
              <a:rPr lang="en-US" sz="2000" dirty="0" smtClean="0">
                <a:latin typeface="Georgia" pitchFamily="18" charset="0"/>
              </a:rPr>
              <a:t>(ii) within </a:t>
            </a:r>
            <a:r>
              <a:rPr lang="en-US" sz="2000" dirty="0">
                <a:latin typeface="Georgia" pitchFamily="18" charset="0"/>
              </a:rPr>
              <a:t>one year after publication of the earlier application containing such </a:t>
            </a:r>
            <a:r>
              <a:rPr lang="en-US" sz="2000" dirty="0" smtClean="0">
                <a:latin typeface="Georgia" pitchFamily="18" charset="0"/>
              </a:rPr>
              <a:t>claim</a:t>
            </a:r>
          </a:p>
          <a:p>
            <a:pPr lvl="1"/>
            <a:endParaRPr lang="en-US" sz="2000" dirty="0">
              <a:latin typeface="Georgia" pitchFamily="18" charset="0"/>
            </a:endParaRPr>
          </a:p>
          <a:p>
            <a:r>
              <a:rPr lang="en-US" sz="2000" dirty="0" smtClean="0">
                <a:latin typeface="Georgia" pitchFamily="18" charset="0"/>
              </a:rPr>
              <a:t>Patent term adjustments starts for national stage applications upon commencement of the national stage</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44</a:t>
            </a:fld>
            <a:endParaRPr lang="en-US" dirty="0"/>
          </a:p>
        </p:txBody>
      </p:sp>
    </p:spTree>
    <p:extLst>
      <p:ext uri="{BB962C8B-B14F-4D97-AF65-F5344CB8AC3E}">
        <p14:creationId xmlns:p14="http://schemas.microsoft.com/office/powerpoint/2010/main" val="137007956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AIA Help</a:t>
            </a:r>
            <a:endParaRPr lang="en-US" b="1" dirty="0"/>
          </a:p>
        </p:txBody>
      </p:sp>
      <p:sp>
        <p:nvSpPr>
          <p:cNvPr id="3" name="Content Placeholder 2"/>
          <p:cNvSpPr>
            <a:spLocks noGrp="1"/>
          </p:cNvSpPr>
          <p:nvPr>
            <p:ph idx="1"/>
          </p:nvPr>
        </p:nvSpPr>
        <p:spPr>
          <a:xfrm>
            <a:off x="762000" y="1905000"/>
            <a:ext cx="7772400" cy="4114800"/>
          </a:xfrm>
        </p:spPr>
        <p:txBody>
          <a:bodyPr/>
          <a:lstStyle/>
          <a:p>
            <a:r>
              <a:rPr lang="en-US" sz="2600" dirty="0" smtClean="0">
                <a:latin typeface="Georgia" pitchFamily="18" charset="0"/>
              </a:rPr>
              <a:t>1-855-HELP-AIA (1-855-435-7242</a:t>
            </a:r>
            <a:r>
              <a:rPr lang="en-US" sz="2600" dirty="0">
                <a:latin typeface="Georgia" pitchFamily="18" charset="0"/>
              </a:rPr>
              <a:t>)</a:t>
            </a:r>
          </a:p>
          <a:p>
            <a:pPr marL="0" indent="0">
              <a:buNone/>
            </a:pPr>
            <a:endParaRPr lang="en-US" sz="2600" dirty="0">
              <a:latin typeface="Georgia" pitchFamily="18" charset="0"/>
            </a:endParaRPr>
          </a:p>
          <a:p>
            <a:r>
              <a:rPr lang="en-US" sz="2600" dirty="0" smtClean="0">
                <a:latin typeface="Georgia" pitchFamily="18" charset="0"/>
              </a:rPr>
              <a:t>HELPAIA@uspto.gov</a:t>
            </a:r>
          </a:p>
          <a:p>
            <a:endParaRPr lang="en-US" sz="2600" dirty="0">
              <a:latin typeface="Georgia" pitchFamily="18" charset="0"/>
            </a:endParaRPr>
          </a:p>
          <a:p>
            <a:r>
              <a:rPr lang="en-US" sz="2600" dirty="0" smtClean="0">
                <a:latin typeface="Georgia" pitchFamily="18" charset="0"/>
              </a:rPr>
              <a:t>www.uspto.gov/AmericaInventsAct</a:t>
            </a:r>
          </a:p>
        </p:txBody>
      </p:sp>
      <p:sp>
        <p:nvSpPr>
          <p:cNvPr id="4" name="Slide Number Placeholder 3"/>
          <p:cNvSpPr>
            <a:spLocks noGrp="1"/>
          </p:cNvSpPr>
          <p:nvPr>
            <p:ph type="sldNum" sz="quarter" idx="12"/>
          </p:nvPr>
        </p:nvSpPr>
        <p:spPr/>
        <p:txBody>
          <a:bodyPr/>
          <a:lstStyle/>
          <a:p>
            <a:fld id="{A322D79F-CF7F-4B2C-8D18-CCF7B0536F99}" type="slidenum">
              <a:rPr lang="en-US" smtClean="0"/>
              <a:t>45</a:t>
            </a:fld>
            <a:endParaRPr lang="en-US" dirty="0"/>
          </a:p>
        </p:txBody>
      </p:sp>
    </p:spTree>
    <p:extLst>
      <p:ext uri="{BB962C8B-B14F-4D97-AF65-F5344CB8AC3E}">
        <p14:creationId xmlns:p14="http://schemas.microsoft.com/office/powerpoint/2010/main" val="217227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Thank You</a:t>
            </a:r>
            <a:endParaRPr lang="en-US" b="1" dirty="0"/>
          </a:p>
        </p:txBody>
      </p:sp>
      <p:sp>
        <p:nvSpPr>
          <p:cNvPr id="4" name="Slide Number Placeholder 3"/>
          <p:cNvSpPr>
            <a:spLocks noGrp="1"/>
          </p:cNvSpPr>
          <p:nvPr>
            <p:ph type="sldNum" sz="quarter" idx="12"/>
          </p:nvPr>
        </p:nvSpPr>
        <p:spPr/>
        <p:txBody>
          <a:bodyPr/>
          <a:lstStyle/>
          <a:p>
            <a:fld id="{A322D79F-CF7F-4B2C-8D18-CCF7B0536F99}" type="slidenum">
              <a:rPr lang="en-US" smtClean="0"/>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85801830"/>
              </p:ext>
            </p:extLst>
          </p:nvPr>
        </p:nvGraphicFramePr>
        <p:xfrm>
          <a:off x="2712267" y="3810000"/>
          <a:ext cx="3150704" cy="1727200"/>
        </p:xfrm>
        <a:graphic>
          <a:graphicData uri="http://schemas.openxmlformats.org/drawingml/2006/table">
            <a:tbl>
              <a:tblPr firstRow="1" bandRow="1">
                <a:tableStyleId>{2D5ABB26-0587-4C30-8999-92F81FD0307C}</a:tableStyleId>
              </a:tblPr>
              <a:tblGrid>
                <a:gridCol w="3150704"/>
              </a:tblGrid>
              <a:tr h="381000">
                <a:tc>
                  <a:txBody>
                    <a:bodyPr/>
                    <a:lstStyle/>
                    <a:p>
                      <a:r>
                        <a:rPr lang="en-US" sz="1600" b="1" dirty="0" smtClean="0">
                          <a:solidFill>
                            <a:schemeClr val="tx2"/>
                          </a:solidFill>
                        </a:rPr>
                        <a:t>Janet</a:t>
                      </a:r>
                      <a:r>
                        <a:rPr lang="en-US" sz="1600" b="1" baseline="0" dirty="0" smtClean="0">
                          <a:solidFill>
                            <a:schemeClr val="tx2"/>
                          </a:solidFill>
                        </a:rPr>
                        <a:t> Gongola</a:t>
                      </a:r>
                      <a:endParaRPr lang="en-US" sz="1600" b="1" dirty="0">
                        <a:solidFill>
                          <a:schemeClr val="tx2"/>
                        </a:solidFill>
                      </a:endParaRPr>
                    </a:p>
                  </a:txBody>
                  <a:tcPr/>
                </a:tc>
              </a:tr>
              <a:tr h="381000">
                <a:tc>
                  <a:txBody>
                    <a:bodyPr/>
                    <a:lstStyle/>
                    <a:p>
                      <a:r>
                        <a:rPr lang="en-US" sz="1600" b="1" dirty="0" smtClean="0">
                          <a:solidFill>
                            <a:schemeClr val="tx2"/>
                          </a:solidFill>
                        </a:rPr>
                        <a:t>Patent Reform</a:t>
                      </a:r>
                      <a:r>
                        <a:rPr lang="en-US" sz="1600" b="1" baseline="0" dirty="0" smtClean="0">
                          <a:solidFill>
                            <a:schemeClr val="tx2"/>
                          </a:solidFill>
                        </a:rPr>
                        <a:t> Coordinator</a:t>
                      </a:r>
                      <a:endParaRPr lang="en-US" sz="1600" b="1" dirty="0">
                        <a:solidFill>
                          <a:schemeClr val="tx2"/>
                        </a:solidFill>
                      </a:endParaRPr>
                    </a:p>
                  </a:txBody>
                  <a:tcPr/>
                </a:tc>
              </a:tr>
              <a:tr h="381000">
                <a:tc>
                  <a:txBody>
                    <a:bodyPr/>
                    <a:lstStyle/>
                    <a:p>
                      <a:r>
                        <a:rPr lang="en-US" sz="1600" b="1" dirty="0" smtClean="0">
                          <a:solidFill>
                            <a:schemeClr val="tx2"/>
                          </a:solidFill>
                        </a:rPr>
                        <a:t>Janet.Gongola@uspto.gov</a:t>
                      </a:r>
                      <a:endParaRPr lang="en-US" sz="1600" b="1" dirty="0">
                        <a:solidFill>
                          <a:schemeClr val="tx2"/>
                        </a:solidFill>
                      </a:endParaRPr>
                    </a:p>
                  </a:txBody>
                  <a:tcPr/>
                </a:tc>
              </a:tr>
              <a:tr h="584200">
                <a:tc>
                  <a:txBody>
                    <a:bodyPr/>
                    <a:lstStyle/>
                    <a:p>
                      <a:r>
                        <a:rPr lang="en-US" sz="1600" b="1" dirty="0" smtClean="0">
                          <a:solidFill>
                            <a:schemeClr val="tx2"/>
                          </a:solidFill>
                        </a:rPr>
                        <a:t>Direct</a:t>
                      </a:r>
                      <a:r>
                        <a:rPr lang="en-US" sz="1600" b="1" baseline="0" dirty="0" smtClean="0">
                          <a:solidFill>
                            <a:schemeClr val="tx2"/>
                          </a:solidFill>
                        </a:rPr>
                        <a:t> dial:  517-272-8734</a:t>
                      </a:r>
                      <a:endParaRPr lang="en-US" sz="1600" b="1" dirty="0">
                        <a:solidFill>
                          <a:schemeClr val="tx2"/>
                        </a:solidFill>
                      </a:endParaRPr>
                    </a:p>
                  </a:txBody>
                  <a:tcPr/>
                </a:tc>
              </a:tr>
            </a:tbl>
          </a:graphicData>
        </a:graphic>
      </p:graphicFrame>
    </p:spTree>
    <p:extLst>
      <p:ext uri="{BB962C8B-B14F-4D97-AF65-F5344CB8AC3E}">
        <p14:creationId xmlns:p14="http://schemas.microsoft.com/office/powerpoint/2010/main" val="66380034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a:t>
            </a:r>
            <a:endParaRPr lang="en-US" b="1" dirty="0"/>
          </a:p>
        </p:txBody>
      </p:sp>
      <p:sp>
        <p:nvSpPr>
          <p:cNvPr id="3" name="Content Placeholder 2"/>
          <p:cNvSpPr>
            <a:spLocks noGrp="1"/>
          </p:cNvSpPr>
          <p:nvPr>
            <p:ph idx="1"/>
          </p:nvPr>
        </p:nvSpPr>
        <p:spPr>
          <a:xfrm>
            <a:off x="381000" y="1600200"/>
            <a:ext cx="8458200" cy="4876800"/>
          </a:xfrm>
        </p:spPr>
        <p:txBody>
          <a:bodyPr/>
          <a:lstStyle/>
          <a:p>
            <a:r>
              <a:rPr lang="en-US" sz="2300" dirty="0">
                <a:latin typeface="Georgia" pitchFamily="18" charset="0"/>
              </a:rPr>
              <a:t>Changes to Implement the First Inventor to File Provisions of the Leahy-Smith America Invents Act, 77 Fed. Reg. </a:t>
            </a:r>
            <a:r>
              <a:rPr lang="en-US" sz="2300" dirty="0" smtClean="0">
                <a:latin typeface="Georgia" pitchFamily="18" charset="0"/>
              </a:rPr>
              <a:t>43742 (July </a:t>
            </a:r>
            <a:r>
              <a:rPr lang="en-US" sz="2300" dirty="0">
                <a:latin typeface="Georgia" pitchFamily="18" charset="0"/>
              </a:rPr>
              <a:t>26, </a:t>
            </a:r>
            <a:r>
              <a:rPr lang="en-US" sz="2300" dirty="0" smtClean="0">
                <a:latin typeface="Georgia" pitchFamily="18" charset="0"/>
              </a:rPr>
              <a:t>2012)</a:t>
            </a:r>
          </a:p>
          <a:p>
            <a:pPr marL="0" indent="0">
              <a:buNone/>
            </a:pPr>
            <a:endParaRPr lang="en-US" sz="2300" dirty="0">
              <a:latin typeface="Georgia" pitchFamily="18" charset="0"/>
            </a:endParaRPr>
          </a:p>
          <a:p>
            <a:r>
              <a:rPr lang="en-US" sz="2300" dirty="0" smtClean="0">
                <a:latin typeface="Georgia" pitchFamily="18" charset="0"/>
              </a:rPr>
              <a:t>Examination Guidelines for Implementing the First-Inventor-to-File Provisions of the Leahy-Smith America Invents Act , 77 Fed. Reg. 43759 (July 26, 2012)</a:t>
            </a:r>
          </a:p>
          <a:p>
            <a:endParaRPr lang="en-US" sz="2300" dirty="0">
              <a:latin typeface="Georgia" pitchFamily="18" charset="0"/>
            </a:endParaRPr>
          </a:p>
          <a:p>
            <a:r>
              <a:rPr lang="en-US" sz="2300" dirty="0" smtClean="0">
                <a:latin typeface="Georgia" pitchFamily="18" charset="0"/>
              </a:rPr>
              <a:t>Setting and Adjusting Patent Fees, 78 Fed. Reg. 4212 (January 18, 2013)</a:t>
            </a:r>
          </a:p>
          <a:p>
            <a:endParaRPr lang="en-US" sz="2300" dirty="0">
              <a:latin typeface="Georgia" pitchFamily="18" charset="0"/>
            </a:endParaRPr>
          </a:p>
          <a:p>
            <a:r>
              <a:rPr lang="en-US" sz="2300" dirty="0" smtClean="0">
                <a:latin typeface="Georgia" pitchFamily="18" charset="0"/>
              </a:rPr>
              <a:t>Changes to Implement Micro Entity Status for Paying Patent Fees, 77 Fed. Reg. 75019 (December 19, 2012)</a:t>
            </a:r>
          </a:p>
          <a:p>
            <a:endParaRPr lang="en-US" sz="2300" dirty="0">
              <a:latin typeface="Georgia" pitchFamily="18" charset="0"/>
            </a:endParaRPr>
          </a:p>
          <a:p>
            <a:pPr marL="0" indent="0">
              <a:buNone/>
            </a:pPr>
            <a:endParaRPr lang="en-US" sz="2300" dirty="0" smtClean="0">
              <a:latin typeface="Georgia" pitchFamily="18" charset="0"/>
            </a:endParaRPr>
          </a:p>
          <a:p>
            <a:endParaRPr lang="en-US" sz="2300" dirty="0"/>
          </a:p>
        </p:txBody>
      </p:sp>
      <p:sp>
        <p:nvSpPr>
          <p:cNvPr id="4" name="Slide Number Placeholder 3"/>
          <p:cNvSpPr>
            <a:spLocks noGrp="1"/>
          </p:cNvSpPr>
          <p:nvPr>
            <p:ph type="sldNum" sz="quarter" idx="12"/>
          </p:nvPr>
        </p:nvSpPr>
        <p:spPr/>
        <p:txBody>
          <a:bodyPr/>
          <a:lstStyle/>
          <a:p>
            <a:fld id="{A322D79F-CF7F-4B2C-8D18-CCF7B0536F99}" type="slidenum">
              <a:rPr lang="en-US" smtClean="0"/>
              <a:t>47</a:t>
            </a:fld>
            <a:endParaRPr lang="en-US" dirty="0"/>
          </a:p>
        </p:txBody>
      </p:sp>
    </p:spTree>
    <p:extLst>
      <p:ext uri="{BB962C8B-B14F-4D97-AF65-F5344CB8AC3E}">
        <p14:creationId xmlns:p14="http://schemas.microsoft.com/office/powerpoint/2010/main" val="38518711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b="1" dirty="0" smtClean="0"/>
              <a:t>Impact of AIA on 35 U.S.C. 102</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6949055"/>
              </p:ext>
            </p:extLst>
          </p:nvPr>
        </p:nvGraphicFramePr>
        <p:xfrm>
          <a:off x="304800" y="1676400"/>
          <a:ext cx="8191500" cy="5004220"/>
        </p:xfrm>
        <a:graphic>
          <a:graphicData uri="http://schemas.openxmlformats.org/drawingml/2006/table">
            <a:tbl>
              <a:tblPr firstRow="1" bandRow="1">
                <a:effectLst>
                  <a:innerShdw blurRad="114300">
                    <a:prstClr val="black"/>
                  </a:innerShdw>
                </a:effectLst>
                <a:tableStyleId>{93296810-A885-4BE3-A3E7-6D5BEEA58F35}</a:tableStyleId>
              </a:tblPr>
              <a:tblGrid>
                <a:gridCol w="6538170"/>
                <a:gridCol w="1653330"/>
              </a:tblGrid>
              <a:tr h="435538">
                <a:tc>
                  <a:txBody>
                    <a:bodyPr/>
                    <a:lstStyle/>
                    <a:p>
                      <a:r>
                        <a:rPr lang="en-US" sz="1200" dirty="0" smtClean="0">
                          <a:solidFill>
                            <a:srgbClr val="FFFF00"/>
                          </a:solidFill>
                        </a:rPr>
                        <a:t>Pre-AIA 35 U.S.C. 102  </a:t>
                      </a:r>
                    </a:p>
                    <a:p>
                      <a:r>
                        <a:rPr lang="en-US" sz="1200" dirty="0" smtClean="0">
                          <a:solidFill>
                            <a:srgbClr val="FFFF00"/>
                          </a:solidFill>
                        </a:rPr>
                        <a:t>A</a:t>
                      </a:r>
                      <a:r>
                        <a:rPr lang="en-US" sz="1200" baseline="0" dirty="0" smtClean="0">
                          <a:solidFill>
                            <a:srgbClr val="FFFF00"/>
                          </a:solidFill>
                        </a:rPr>
                        <a:t> person shall be entitled to a patent unless—</a:t>
                      </a:r>
                      <a:endParaRPr lang="en-US" sz="1200" dirty="0">
                        <a:solidFill>
                          <a:srgbClr val="FFFF00"/>
                        </a:solidFill>
                      </a:endParaRPr>
                    </a:p>
                  </a:txBody>
                  <a:tcPr/>
                </a:tc>
                <a:tc>
                  <a:txBody>
                    <a:bodyPr/>
                    <a:lstStyle/>
                    <a:p>
                      <a:pPr algn="ctr"/>
                      <a:r>
                        <a:rPr lang="en-US" sz="1200" baseline="0" dirty="0" smtClean="0">
                          <a:solidFill>
                            <a:srgbClr val="FFFF00"/>
                          </a:solidFill>
                        </a:rPr>
                        <a:t>AIA 35 U.S.C. 102</a:t>
                      </a:r>
                    </a:p>
                  </a:txBody>
                  <a:tcPr/>
                </a:tc>
              </a:tr>
              <a:tr h="391985">
                <a:tc>
                  <a:txBody>
                    <a:bodyPr/>
                    <a:lstStyle/>
                    <a:p>
                      <a:r>
                        <a:rPr lang="en-US" sz="1200" b="1" dirty="0" smtClean="0"/>
                        <a:t>(a)</a:t>
                      </a:r>
                      <a:r>
                        <a:rPr lang="en-US" sz="1200" b="1" baseline="0" dirty="0" smtClean="0"/>
                        <a:t> </a:t>
                      </a:r>
                      <a:r>
                        <a:rPr lang="en-US" sz="900" baseline="0" dirty="0" smtClean="0"/>
                        <a:t>the invention was known or used by others in this country, or patented or described in a printed publication in this or a foreign country, before the invention thereof by the applicant for patent, or</a:t>
                      </a:r>
                      <a:endParaRPr lang="en-US" sz="900" dirty="0"/>
                    </a:p>
                  </a:txBody>
                  <a:tcPr/>
                </a:tc>
                <a:tc rowSpan="2">
                  <a:txBody>
                    <a:bodyPr/>
                    <a:lstStyle/>
                    <a:p>
                      <a:pPr algn="ctr"/>
                      <a:r>
                        <a:rPr lang="en-US" sz="1100" dirty="0" smtClean="0"/>
                        <a:t>102(a)(1)</a:t>
                      </a:r>
                      <a:endParaRPr lang="en-US" sz="1100" dirty="0"/>
                    </a:p>
                  </a:txBody>
                  <a:tcPr/>
                </a:tc>
              </a:tr>
              <a:tr h="391985">
                <a:tc>
                  <a:txBody>
                    <a:bodyPr/>
                    <a:lstStyle/>
                    <a:p>
                      <a:r>
                        <a:rPr lang="en-US" sz="1200" b="1" dirty="0" smtClean="0"/>
                        <a:t>(b) </a:t>
                      </a:r>
                      <a:r>
                        <a:rPr lang="en-US" sz="900" dirty="0" smtClean="0"/>
                        <a:t>The invention was patented or described in</a:t>
                      </a:r>
                      <a:r>
                        <a:rPr lang="en-US" sz="900" baseline="0" dirty="0" smtClean="0"/>
                        <a:t> a printed publication in this or a foreign country or in public use or on sale in this country, more than one year prior to the date of the application for patent in the United States, or</a:t>
                      </a:r>
                      <a:endParaRPr lang="en-US" sz="900" dirty="0"/>
                    </a:p>
                  </a:txBody>
                  <a:tcPr/>
                </a:tc>
                <a:tc vMerge="1">
                  <a:txBody>
                    <a:bodyPr/>
                    <a:lstStyle/>
                    <a:p>
                      <a:endParaRPr lang="en-US" dirty="0"/>
                    </a:p>
                  </a:txBody>
                  <a:tcPr/>
                </a:tc>
              </a:tr>
              <a:tr h="353270">
                <a:tc>
                  <a:txBody>
                    <a:bodyPr/>
                    <a:lstStyle/>
                    <a:p>
                      <a:r>
                        <a:rPr lang="en-US" sz="1200" b="1" dirty="0" smtClean="0"/>
                        <a:t>(c)</a:t>
                      </a:r>
                      <a:r>
                        <a:rPr lang="en-US" sz="900" baseline="0" dirty="0" smtClean="0"/>
                        <a:t> He has abandoned the invention, or</a:t>
                      </a:r>
                      <a:endParaRPr lang="en-US" sz="900" dirty="0"/>
                    </a:p>
                  </a:txBody>
                  <a:tcPr/>
                </a:tc>
                <a:tc rowSpan="2">
                  <a:txBody>
                    <a:bodyPr/>
                    <a:lstStyle/>
                    <a:p>
                      <a:pPr algn="ctr"/>
                      <a:r>
                        <a:rPr lang="en-US" sz="1100" dirty="0" smtClean="0"/>
                        <a:t>No corresponding</a:t>
                      </a:r>
                      <a:r>
                        <a:rPr lang="en-US" sz="1100" baseline="0" dirty="0" smtClean="0"/>
                        <a:t> provision</a:t>
                      </a:r>
                      <a:endParaRPr lang="en-US" sz="1100" dirty="0"/>
                    </a:p>
                    <a:p>
                      <a:pPr algn="ctr"/>
                      <a:endParaRPr lang="en-US" sz="1100" dirty="0"/>
                    </a:p>
                  </a:txBody>
                  <a:tcPr/>
                </a:tc>
              </a:tr>
              <a:tr h="653308">
                <a:tc>
                  <a:txBody>
                    <a:bodyPr/>
                    <a:lstStyle/>
                    <a:p>
                      <a:r>
                        <a:rPr lang="en-US" sz="1200" b="1" dirty="0" smtClean="0"/>
                        <a:t>(d)</a:t>
                      </a:r>
                      <a:r>
                        <a:rPr lang="en-US" sz="900" dirty="0" smtClean="0"/>
                        <a:t> The invention</a:t>
                      </a:r>
                      <a:r>
                        <a:rPr lang="en-US" sz="900" baseline="0" dirty="0" smtClean="0"/>
                        <a:t> was first patented or caused to be patented, or was the subject of an inventor’s certificate, by the applicant or his legal representatives or assigns in a foreign country prior to the date of the application for patent in this country on an application for patent or inventor’s certificate filed more than twelve months before the filing date of the application in the United States, or</a:t>
                      </a:r>
                      <a:endParaRPr lang="en-US" sz="900" dirty="0"/>
                    </a:p>
                  </a:txBody>
                  <a:tcPr/>
                </a:tc>
                <a:tc vMerge="1">
                  <a:txBody>
                    <a:bodyPr/>
                    <a:lstStyle/>
                    <a:p>
                      <a:pPr algn="ctr"/>
                      <a:endParaRPr lang="en-US" sz="1100" dirty="0"/>
                    </a:p>
                  </a:txBody>
                  <a:tcPr/>
                </a:tc>
              </a:tr>
              <a:tr h="1045292">
                <a:tc>
                  <a:txBody>
                    <a:bodyPr/>
                    <a:lstStyle/>
                    <a:p>
                      <a:r>
                        <a:rPr lang="en-US" sz="1200" b="1" dirty="0" smtClean="0"/>
                        <a:t>(e) </a:t>
                      </a:r>
                      <a:r>
                        <a:rPr lang="en-US" sz="900" dirty="0" smtClean="0"/>
                        <a:t>The invention</a:t>
                      </a:r>
                      <a:r>
                        <a:rPr lang="en-US" sz="900" baseline="0" dirty="0" smtClean="0"/>
                        <a:t> was described in</a:t>
                      </a:r>
                    </a:p>
                    <a:p>
                      <a:pPr marL="342900" indent="-342900">
                        <a:buAutoNum type="arabicParenBoth"/>
                      </a:pPr>
                      <a:r>
                        <a:rPr lang="en-US" sz="900" baseline="0" dirty="0" smtClean="0"/>
                        <a:t>An application for patent, published under section 122(b), by another filed in the United States before the invention by the applicant for patent or</a:t>
                      </a:r>
                    </a:p>
                    <a:p>
                      <a:pPr marL="342900" indent="-342900">
                        <a:buAutoNum type="arabicParenBoth"/>
                      </a:pPr>
                      <a:r>
                        <a:rPr lang="en-US" sz="900" baseline="0" dirty="0" smtClean="0"/>
                        <a:t>A patent granted on an application for patent by another filed in the United States before the invention by the applicant for patent, except than an international application filed under the treaty defined in section 351(a) shall have the effects for the purposes of this subsection of an application filed in the United States only if the international application designated the United States and was published under Article 21(2) of such treaty in the English language, or </a:t>
                      </a:r>
                      <a:endParaRPr lang="en-US" sz="900" dirty="0"/>
                    </a:p>
                  </a:txBody>
                  <a:tcPr/>
                </a:tc>
                <a:tc>
                  <a:txBody>
                    <a:bodyPr/>
                    <a:lstStyle/>
                    <a:p>
                      <a:pPr algn="ctr"/>
                      <a:r>
                        <a:rPr lang="en-US" sz="1100" dirty="0" smtClean="0"/>
                        <a:t>102(a)(2)</a:t>
                      </a:r>
                      <a:endParaRPr lang="en-US" sz="1100" dirty="0"/>
                    </a:p>
                  </a:txBody>
                  <a:tcPr/>
                </a:tc>
              </a:tr>
              <a:tr h="353270">
                <a:tc>
                  <a:txBody>
                    <a:bodyPr/>
                    <a:lstStyle/>
                    <a:p>
                      <a:r>
                        <a:rPr lang="en-US" sz="1200" b="1" dirty="0" smtClean="0"/>
                        <a:t>(f)</a:t>
                      </a:r>
                      <a:r>
                        <a:rPr lang="en-US" sz="1200" dirty="0" smtClean="0"/>
                        <a:t> </a:t>
                      </a:r>
                      <a:r>
                        <a:rPr lang="en-US" sz="900" dirty="0" smtClean="0"/>
                        <a:t>He did not himself invent the subject matter sought to be patented, or</a:t>
                      </a:r>
                      <a:endParaRPr lang="en-US" sz="900" dirty="0"/>
                    </a:p>
                  </a:txBody>
                  <a:tcPr/>
                </a:tc>
                <a:tc>
                  <a:txBody>
                    <a:bodyPr/>
                    <a:lstStyle/>
                    <a:p>
                      <a:pPr algn="ctr"/>
                      <a:r>
                        <a:rPr lang="en-US" sz="1100" dirty="0" smtClean="0"/>
                        <a:t>101 and 115</a:t>
                      </a:r>
                      <a:endParaRPr lang="en-US" sz="1100" dirty="0"/>
                    </a:p>
                  </a:txBody>
                  <a:tcPr/>
                </a:tc>
              </a:tr>
              <a:tr h="1175954">
                <a:tc>
                  <a:txBody>
                    <a:bodyPr/>
                    <a:lstStyle/>
                    <a:p>
                      <a:r>
                        <a:rPr lang="en-US" sz="1200" b="1" dirty="0" smtClean="0"/>
                        <a:t>(g)</a:t>
                      </a:r>
                      <a:r>
                        <a:rPr lang="en-US" sz="1200" dirty="0" smtClean="0"/>
                        <a:t> </a:t>
                      </a:r>
                    </a:p>
                    <a:p>
                      <a:pPr marL="228600" indent="-228600">
                        <a:buAutoNum type="arabicParenBoth"/>
                      </a:pPr>
                      <a:r>
                        <a:rPr lang="en-US" sz="900" dirty="0" smtClean="0"/>
                        <a:t>during the course of an interference conduced</a:t>
                      </a:r>
                      <a:r>
                        <a:rPr lang="en-US" sz="900" baseline="0" dirty="0" smtClean="0"/>
                        <a:t> under section 135 or section 291, another inventor involved therein establishes, to the extent permitted in section 104, that before such person’s invention thereof the invention was made by such other inventor and not abandoned, suppressed, or concealed, or</a:t>
                      </a:r>
                    </a:p>
                    <a:p>
                      <a:pPr marL="228600" indent="-228600">
                        <a:buAutoNum type="arabicParenBoth"/>
                      </a:pPr>
                      <a:r>
                        <a:rPr lang="en-US" sz="900" baseline="0" dirty="0" smtClean="0"/>
                        <a:t>Before such person’s invention thereof, the invention was made in this country by another inventor who had not abandoned, suppressed, or concealed it.</a:t>
                      </a:r>
                    </a:p>
                    <a:p>
                      <a:endParaRPr lang="en-US" sz="900" baseline="0" dirty="0" smtClean="0"/>
                    </a:p>
                    <a:p>
                      <a:endParaRPr lang="en-US"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No corresponding</a:t>
                      </a:r>
                      <a:r>
                        <a:rPr lang="en-US" sz="1100" baseline="0" dirty="0" smtClean="0"/>
                        <a:t> provision</a:t>
                      </a:r>
                      <a:endParaRPr lang="en-US" sz="1100" dirty="0" smtClean="0"/>
                    </a:p>
                    <a:p>
                      <a:pPr algn="ctr"/>
                      <a:endParaRPr lang="en-US" sz="1100" dirty="0"/>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5</a:t>
            </a:fld>
            <a:endParaRPr lang="en-US" dirty="0"/>
          </a:p>
        </p:txBody>
      </p:sp>
      <p:sp>
        <p:nvSpPr>
          <p:cNvPr id="6" name="Oval 5"/>
          <p:cNvSpPr/>
          <p:nvPr/>
        </p:nvSpPr>
        <p:spPr bwMode="auto">
          <a:xfrm>
            <a:off x="990600" y="2667000"/>
            <a:ext cx="5867400" cy="50113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Abandonment of invention</a:t>
            </a:r>
          </a:p>
        </p:txBody>
      </p:sp>
      <p:sp>
        <p:nvSpPr>
          <p:cNvPr id="7" name="Oval 6"/>
          <p:cNvSpPr/>
          <p:nvPr/>
        </p:nvSpPr>
        <p:spPr bwMode="auto">
          <a:xfrm>
            <a:off x="990600" y="3168134"/>
            <a:ext cx="5867400" cy="57733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Premature foreign patenting</a:t>
            </a:r>
          </a:p>
        </p:txBody>
      </p:sp>
      <p:sp>
        <p:nvSpPr>
          <p:cNvPr id="8" name="Oval 7"/>
          <p:cNvSpPr/>
          <p:nvPr/>
        </p:nvSpPr>
        <p:spPr bwMode="auto">
          <a:xfrm>
            <a:off x="990600" y="5486400"/>
            <a:ext cx="5867400" cy="57733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Arial" charset="0"/>
              </a:rPr>
              <a:t>Prior invention by another</a:t>
            </a:r>
            <a:endParaRPr kumimoji="0" lang="en-US" sz="1600" b="1" u="none" strike="noStrike" cap="none" normalizeH="0" baseline="0" dirty="0" smtClean="0">
              <a:ln>
                <a:noFill/>
              </a:ln>
              <a:solidFill>
                <a:srgbClr val="FF0000"/>
              </a:solidFill>
              <a:effectLst/>
              <a:latin typeface="Arial" charset="0"/>
            </a:endParaRPr>
          </a:p>
        </p:txBody>
      </p:sp>
      <p:sp>
        <p:nvSpPr>
          <p:cNvPr id="9" name="Oval 8"/>
          <p:cNvSpPr/>
          <p:nvPr/>
        </p:nvSpPr>
        <p:spPr bwMode="auto">
          <a:xfrm>
            <a:off x="990600" y="4800600"/>
            <a:ext cx="5867400" cy="50113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Derivation</a:t>
            </a:r>
          </a:p>
        </p:txBody>
      </p:sp>
    </p:spTree>
    <p:extLst>
      <p:ext uri="{BB962C8B-B14F-4D97-AF65-F5344CB8AC3E}">
        <p14:creationId xmlns:p14="http://schemas.microsoft.com/office/powerpoint/2010/main" val="39137590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b="1" dirty="0" smtClean="0">
                <a:solidFill>
                  <a:schemeClr val="bg1"/>
                </a:solidFill>
              </a:rPr>
              <a:t>35 U.S.C. 102(a)(1): Prior Art</a:t>
            </a:r>
            <a:endParaRPr lang="en-US" b="1" dirty="0">
              <a:solidFill>
                <a:schemeClr val="bg1"/>
              </a:solidFill>
            </a:endParaRPr>
          </a:p>
        </p:txBody>
      </p:sp>
      <p:sp>
        <p:nvSpPr>
          <p:cNvPr id="3" name="Content Placeholder 2"/>
          <p:cNvSpPr>
            <a:spLocks noGrp="1"/>
          </p:cNvSpPr>
          <p:nvPr>
            <p:ph idx="1"/>
          </p:nvPr>
        </p:nvSpPr>
        <p:spPr>
          <a:xfrm>
            <a:off x="457200" y="1600200"/>
            <a:ext cx="8534400" cy="4876800"/>
          </a:xfrm>
        </p:spPr>
        <p:txBody>
          <a:bodyPr/>
          <a:lstStyle/>
          <a:p>
            <a:pPr>
              <a:buFont typeface="Arial" pitchFamily="34" charset="0"/>
              <a:buChar char="•"/>
            </a:pPr>
            <a:r>
              <a:rPr lang="en-US" sz="2400" dirty="0">
                <a:latin typeface="Georgia" pitchFamily="18" charset="0"/>
              </a:rPr>
              <a:t>P</a:t>
            </a:r>
            <a:r>
              <a:rPr lang="en-US" sz="2400" dirty="0" smtClean="0">
                <a:latin typeface="Georgia" pitchFamily="18" charset="0"/>
              </a:rPr>
              <a:t>recludes a patent if a claimed invention </a:t>
            </a:r>
            <a:r>
              <a:rPr lang="en-US" sz="2400" dirty="0">
                <a:latin typeface="Georgia" pitchFamily="18" charset="0"/>
              </a:rPr>
              <a:t>was, before the effective filing date of the claimed </a:t>
            </a:r>
            <a:r>
              <a:rPr lang="en-US" sz="2400" dirty="0" smtClean="0">
                <a:latin typeface="Georgia" pitchFamily="18" charset="0"/>
              </a:rPr>
              <a:t>invention:</a:t>
            </a:r>
          </a:p>
          <a:p>
            <a:pPr lvl="1">
              <a:buFont typeface="Courier New" pitchFamily="49" charset="0"/>
              <a:buChar char="o"/>
            </a:pPr>
            <a:r>
              <a:rPr lang="en-US" sz="2400" dirty="0" smtClean="0">
                <a:latin typeface="Georgia" pitchFamily="18" charset="0"/>
              </a:rPr>
              <a:t>Patented;</a:t>
            </a:r>
          </a:p>
          <a:p>
            <a:pPr lvl="1">
              <a:buFont typeface="Courier New" pitchFamily="49" charset="0"/>
              <a:buChar char="o"/>
            </a:pPr>
            <a:r>
              <a:rPr lang="en-US" sz="2400" dirty="0" smtClean="0">
                <a:latin typeface="Georgia" pitchFamily="18" charset="0"/>
              </a:rPr>
              <a:t>Described in a Printed Publication;</a:t>
            </a:r>
          </a:p>
          <a:p>
            <a:pPr lvl="1">
              <a:buFont typeface="Courier New" pitchFamily="49" charset="0"/>
              <a:buChar char="o"/>
            </a:pPr>
            <a:r>
              <a:rPr lang="en-US" sz="2400" dirty="0">
                <a:latin typeface="Georgia" pitchFamily="18" charset="0"/>
              </a:rPr>
              <a:t>In Public </a:t>
            </a:r>
            <a:r>
              <a:rPr lang="en-US" sz="2400" dirty="0" smtClean="0">
                <a:latin typeface="Georgia" pitchFamily="18" charset="0"/>
              </a:rPr>
              <a:t>Use;</a:t>
            </a:r>
            <a:endParaRPr lang="en-US" sz="2400" dirty="0">
              <a:latin typeface="Georgia" pitchFamily="18" charset="0"/>
            </a:endParaRPr>
          </a:p>
          <a:p>
            <a:pPr lvl="1">
              <a:buFont typeface="Courier New" pitchFamily="49" charset="0"/>
              <a:buChar char="o"/>
            </a:pPr>
            <a:r>
              <a:rPr lang="en-US" sz="2400" dirty="0" smtClean="0">
                <a:latin typeface="Georgia" pitchFamily="18" charset="0"/>
              </a:rPr>
              <a:t>On Sale; or</a:t>
            </a:r>
          </a:p>
          <a:p>
            <a:pPr lvl="1">
              <a:buFont typeface="Courier New" pitchFamily="49" charset="0"/>
              <a:buChar char="o"/>
            </a:pPr>
            <a:r>
              <a:rPr lang="en-US" sz="2400" dirty="0" smtClean="0">
                <a:latin typeface="Georgia" pitchFamily="18" charset="0"/>
              </a:rPr>
              <a:t>Otherwise Available to the Public</a:t>
            </a:r>
          </a:p>
          <a:p>
            <a:pPr lvl="1">
              <a:buFont typeface="Arial" pitchFamily="34" charset="0"/>
              <a:buChar char="•"/>
            </a:pPr>
            <a:endParaRPr lang="en-US" sz="2400" dirty="0" smtClean="0">
              <a:latin typeface="Georgia" pitchFamily="18" charset="0"/>
            </a:endParaRPr>
          </a:p>
          <a:p>
            <a:pPr>
              <a:buFont typeface="Arial" pitchFamily="34" charset="0"/>
              <a:buChar char="•"/>
            </a:pPr>
            <a:r>
              <a:rPr lang="en-US" sz="2400" dirty="0" smtClean="0">
                <a:latin typeface="Georgia" pitchFamily="18" charset="0"/>
              </a:rPr>
              <a:t>Generally corresponds to the categories of prior art in </a:t>
            </a:r>
            <a:br>
              <a:rPr lang="en-US" sz="2400" dirty="0" smtClean="0">
                <a:latin typeface="Georgia" pitchFamily="18" charset="0"/>
              </a:rPr>
            </a:br>
            <a:r>
              <a:rPr lang="en-US" sz="2400" dirty="0" smtClean="0">
                <a:latin typeface="Georgia" pitchFamily="18" charset="0"/>
              </a:rPr>
              <a:t>pre-AIA 35 U.S.C. 102(a) and 35 U.S.C. 102(b)</a:t>
            </a:r>
          </a:p>
          <a:p>
            <a:pPr lvl="2">
              <a:buFont typeface="Arial" pitchFamily="34" charset="0"/>
              <a:buChar char="•"/>
            </a:pPr>
            <a:endParaRPr lang="en-US"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6</a:t>
            </a:fld>
            <a:endParaRPr lang="en-US" dirty="0"/>
          </a:p>
        </p:txBody>
      </p:sp>
    </p:spTree>
    <p:extLst>
      <p:ext uri="{BB962C8B-B14F-4D97-AF65-F5344CB8AC3E}">
        <p14:creationId xmlns:p14="http://schemas.microsoft.com/office/powerpoint/2010/main" val="25451640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600" b="1" dirty="0" smtClean="0"/>
              <a:t>On Sale or In Public Use</a:t>
            </a:r>
            <a:endParaRPr lang="en-US" sz="3600" b="1" dirty="0"/>
          </a:p>
        </p:txBody>
      </p:sp>
      <p:sp>
        <p:nvSpPr>
          <p:cNvPr id="4" name="Slide Number Placeholder 3"/>
          <p:cNvSpPr>
            <a:spLocks noGrp="1"/>
          </p:cNvSpPr>
          <p:nvPr>
            <p:ph type="sldNum" sz="quarter" idx="12"/>
          </p:nvPr>
        </p:nvSpPr>
        <p:spPr/>
        <p:txBody>
          <a:bodyPr/>
          <a:lstStyle/>
          <a:p>
            <a:fld id="{A322D79F-CF7F-4B2C-8D18-CCF7B0536F99}" type="slidenum">
              <a:rPr lang="en-US" smtClean="0"/>
              <a:t>7</a:t>
            </a:fld>
            <a:endParaRPr lang="en-US" dirty="0"/>
          </a:p>
        </p:txBody>
      </p:sp>
      <p:sp>
        <p:nvSpPr>
          <p:cNvPr id="3" name="Content Placeholder 2"/>
          <p:cNvSpPr>
            <a:spLocks noGrp="1"/>
          </p:cNvSpPr>
          <p:nvPr>
            <p:ph idx="1"/>
          </p:nvPr>
        </p:nvSpPr>
        <p:spPr/>
        <p:txBody>
          <a:bodyPr/>
          <a:lstStyle/>
          <a:p>
            <a:r>
              <a:rPr lang="en-US" dirty="0">
                <a:latin typeface="Georgia" pitchFamily="18" charset="0"/>
              </a:rPr>
              <a:t>Geographic limitation removed; may occur anywhere in the </a:t>
            </a:r>
            <a:r>
              <a:rPr lang="en-US" dirty="0" smtClean="0">
                <a:latin typeface="Georgia" pitchFamily="18" charset="0"/>
              </a:rPr>
              <a:t>world</a:t>
            </a:r>
          </a:p>
          <a:p>
            <a:endParaRPr lang="en-US" dirty="0">
              <a:latin typeface="Georgia" pitchFamily="18" charset="0"/>
            </a:endParaRPr>
          </a:p>
          <a:p>
            <a:r>
              <a:rPr lang="en-US" dirty="0" smtClean="0">
                <a:latin typeface="Georgia" pitchFamily="18" charset="0"/>
              </a:rPr>
              <a:t>Input sought on whether secret </a:t>
            </a:r>
            <a:r>
              <a:rPr lang="en-US" dirty="0">
                <a:latin typeface="Georgia" pitchFamily="18" charset="0"/>
              </a:rPr>
              <a:t>sales and uses </a:t>
            </a:r>
            <a:r>
              <a:rPr lang="en-US" dirty="0" smtClean="0">
                <a:latin typeface="Georgia" pitchFamily="18" charset="0"/>
              </a:rPr>
              <a:t>eligible </a:t>
            </a:r>
            <a:r>
              <a:rPr lang="en-US" dirty="0">
                <a:latin typeface="Georgia" pitchFamily="18" charset="0"/>
              </a:rPr>
              <a:t>to be prior </a:t>
            </a:r>
            <a:r>
              <a:rPr lang="en-US" dirty="0" smtClean="0">
                <a:latin typeface="Georgia" pitchFamily="18" charset="0"/>
              </a:rPr>
              <a:t>art</a:t>
            </a:r>
            <a:endParaRPr lang="en-US" dirty="0">
              <a:latin typeface="Georgia" pitchFamily="18" charset="0"/>
            </a:endParaRPr>
          </a:p>
          <a:p>
            <a:endParaRPr lang="en-US" dirty="0">
              <a:latin typeface="Georgia" pitchFamily="18" charset="0"/>
            </a:endParaRPr>
          </a:p>
          <a:p>
            <a:pPr marL="0" indent="0">
              <a:buNone/>
            </a:pPr>
            <a:endParaRPr lang="en-US" dirty="0"/>
          </a:p>
        </p:txBody>
      </p:sp>
    </p:spTree>
    <p:extLst>
      <p:ext uri="{BB962C8B-B14F-4D97-AF65-F5344CB8AC3E}">
        <p14:creationId xmlns:p14="http://schemas.microsoft.com/office/powerpoint/2010/main" val="33121269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3600" b="1" dirty="0" smtClean="0"/>
              <a:t>Proposed: Otherwise Available to the Public</a:t>
            </a:r>
            <a:endParaRPr lang="en-US" sz="3600" b="1" dirty="0"/>
          </a:p>
        </p:txBody>
      </p:sp>
      <p:sp>
        <p:nvSpPr>
          <p:cNvPr id="3" name="Content Placeholder 2"/>
          <p:cNvSpPr>
            <a:spLocks noGrp="1"/>
          </p:cNvSpPr>
          <p:nvPr>
            <p:ph idx="1"/>
          </p:nvPr>
        </p:nvSpPr>
        <p:spPr/>
        <p:txBody>
          <a:bodyPr/>
          <a:lstStyle/>
          <a:p>
            <a:r>
              <a:rPr lang="en-US" dirty="0" smtClean="0">
                <a:latin typeface="Georgia" pitchFamily="18" charset="0"/>
              </a:rPr>
              <a:t>Introduced by the AIA; no corresponding language in pre-AIA 35 U.S.C. 102</a:t>
            </a:r>
          </a:p>
          <a:p>
            <a:endParaRPr lang="en-US" dirty="0">
              <a:latin typeface="Georgia" pitchFamily="18" charset="0"/>
            </a:endParaRPr>
          </a:p>
          <a:p>
            <a:r>
              <a:rPr lang="en-US" dirty="0" smtClean="0">
                <a:latin typeface="Georgia" pitchFamily="18" charset="0"/>
              </a:rPr>
              <a:t>Catch-all language to account for other means of making an invention publicly available</a:t>
            </a:r>
            <a:endParaRPr lang="en-US"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8</a:t>
            </a:fld>
            <a:endParaRPr lang="en-US" dirty="0"/>
          </a:p>
        </p:txBody>
      </p:sp>
    </p:spTree>
    <p:extLst>
      <p:ext uri="{BB962C8B-B14F-4D97-AF65-F5344CB8AC3E}">
        <p14:creationId xmlns:p14="http://schemas.microsoft.com/office/powerpoint/2010/main" val="39492684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sz="2400" b="1" dirty="0" smtClean="0">
                <a:solidFill>
                  <a:schemeClr val="bg1"/>
                </a:solidFill>
              </a:rPr>
              <a:t>35 U.S.C. 102(b)(1)(A): Grace Period Inventor &amp; Non-inventor Disclosure Exception</a:t>
            </a:r>
            <a:endParaRPr lang="en-US" sz="2400" b="1" dirty="0">
              <a:solidFill>
                <a:schemeClr val="bg1"/>
              </a:solidFill>
            </a:endParaRPr>
          </a:p>
        </p:txBody>
      </p:sp>
      <p:sp>
        <p:nvSpPr>
          <p:cNvPr id="3" name="Content Placeholder 2"/>
          <p:cNvSpPr>
            <a:spLocks noGrp="1"/>
          </p:cNvSpPr>
          <p:nvPr>
            <p:ph idx="1"/>
          </p:nvPr>
        </p:nvSpPr>
        <p:spPr>
          <a:xfrm>
            <a:off x="457200" y="1600200"/>
            <a:ext cx="8534400" cy="4525963"/>
          </a:xfrm>
        </p:spPr>
        <p:txBody>
          <a:bodyPr/>
          <a:lstStyle/>
          <a:p>
            <a:r>
              <a:rPr lang="en-US" sz="2200" dirty="0" smtClean="0">
                <a:latin typeface="Georgia" pitchFamily="18" charset="0"/>
              </a:rPr>
              <a:t>First exception for prior </a:t>
            </a:r>
            <a:r>
              <a:rPr lang="en-US" sz="2200" dirty="0">
                <a:latin typeface="Georgia" pitchFamily="18" charset="0"/>
              </a:rPr>
              <a:t>art under 35 </a:t>
            </a:r>
            <a:r>
              <a:rPr lang="en-US" sz="2200" dirty="0" smtClean="0">
                <a:latin typeface="Georgia" pitchFamily="18" charset="0"/>
              </a:rPr>
              <a:t>U.S.C. 102(a</a:t>
            </a:r>
            <a:r>
              <a:rPr lang="en-US" sz="2200" dirty="0">
                <a:latin typeface="Georgia" pitchFamily="18" charset="0"/>
              </a:rPr>
              <a:t>)(1</a:t>
            </a:r>
            <a:r>
              <a:rPr lang="en-US" sz="2200" dirty="0" smtClean="0">
                <a:latin typeface="Georgia" pitchFamily="18" charset="0"/>
              </a:rPr>
              <a:t>) found in 35 U.S.C. 102(b)(1)(A) </a:t>
            </a:r>
            <a:endParaRPr lang="en-US" sz="2200" dirty="0">
              <a:latin typeface="Georgia" pitchFamily="18" charset="0"/>
            </a:endParaRPr>
          </a:p>
          <a:p>
            <a:endParaRPr lang="en-US" sz="2200" dirty="0" smtClean="0">
              <a:latin typeface="Georgia" pitchFamily="18" charset="0"/>
            </a:endParaRPr>
          </a:p>
          <a:p>
            <a:r>
              <a:rPr lang="en-US" sz="2200" dirty="0" smtClean="0">
                <a:latin typeface="Georgia" pitchFamily="18" charset="0"/>
              </a:rPr>
              <a:t>35 U.S.C. 102(b)(1)(A):  </a:t>
            </a:r>
          </a:p>
          <a:p>
            <a:pPr lvl="1"/>
            <a:r>
              <a:rPr lang="en-US" sz="2200" dirty="0" smtClean="0">
                <a:latin typeface="Georgia" pitchFamily="18" charset="0"/>
              </a:rPr>
              <a:t>A disclosure made </a:t>
            </a:r>
            <a:r>
              <a:rPr lang="en-US" sz="2200" dirty="0" smtClean="0">
                <a:solidFill>
                  <a:srgbClr val="FF0000"/>
                </a:solidFill>
                <a:latin typeface="Georgia" pitchFamily="18" charset="0"/>
              </a:rPr>
              <a:t>one year or less</a:t>
            </a:r>
            <a:r>
              <a:rPr lang="en-US" sz="2200" dirty="0" smtClean="0">
                <a:latin typeface="Georgia" pitchFamily="18" charset="0"/>
              </a:rPr>
              <a:t> before the effective filing date of the claimed invention shall not be prior art </a:t>
            </a:r>
            <a:r>
              <a:rPr lang="en-US" sz="2200" dirty="0">
                <a:latin typeface="Georgia" pitchFamily="18" charset="0"/>
              </a:rPr>
              <a:t>under </a:t>
            </a:r>
            <a:r>
              <a:rPr lang="en-US" sz="2200" dirty="0" smtClean="0">
                <a:latin typeface="Georgia" pitchFamily="18" charset="0"/>
              </a:rPr>
              <a:t/>
            </a:r>
            <a:br>
              <a:rPr lang="en-US" sz="2200" dirty="0" smtClean="0">
                <a:latin typeface="Georgia" pitchFamily="18" charset="0"/>
              </a:rPr>
            </a:br>
            <a:r>
              <a:rPr lang="en-US" sz="2200" dirty="0" smtClean="0">
                <a:latin typeface="Georgia" pitchFamily="18" charset="0"/>
              </a:rPr>
              <a:t>35 U.S.C. </a:t>
            </a:r>
            <a:r>
              <a:rPr lang="en-US" sz="2200" dirty="0">
                <a:latin typeface="Georgia" pitchFamily="18" charset="0"/>
              </a:rPr>
              <a:t>102(a)(1) </a:t>
            </a:r>
            <a:r>
              <a:rPr lang="en-US" sz="2200" dirty="0" smtClean="0">
                <a:latin typeface="Georgia" pitchFamily="18" charset="0"/>
              </a:rPr>
              <a:t>if:</a:t>
            </a:r>
          </a:p>
          <a:p>
            <a:pPr lvl="2"/>
            <a:r>
              <a:rPr lang="en-US" sz="2200" dirty="0" smtClean="0">
                <a:latin typeface="Georgia" pitchFamily="18" charset="0"/>
              </a:rPr>
              <a:t>The disclosure was made by:</a:t>
            </a:r>
          </a:p>
          <a:p>
            <a:pPr lvl="3"/>
            <a:r>
              <a:rPr lang="en-US" sz="2200" dirty="0" smtClean="0">
                <a:latin typeface="Georgia" pitchFamily="18" charset="0"/>
              </a:rPr>
              <a:t>the inventor or joint inventor; or </a:t>
            </a:r>
          </a:p>
          <a:p>
            <a:pPr lvl="3"/>
            <a:r>
              <a:rPr lang="en-US" sz="2200" dirty="0" smtClean="0">
                <a:latin typeface="Georgia" pitchFamily="18" charset="0"/>
              </a:rPr>
              <a:t>another who obtained the subject </a:t>
            </a:r>
            <a:r>
              <a:rPr lang="en-US" sz="2200" dirty="0">
                <a:latin typeface="Georgia" pitchFamily="18" charset="0"/>
              </a:rPr>
              <a:t>matter directly or indirectly from </a:t>
            </a:r>
            <a:r>
              <a:rPr lang="en-US" sz="2200" dirty="0" smtClean="0">
                <a:latin typeface="Georgia" pitchFamily="18" charset="0"/>
              </a:rPr>
              <a:t>the inventor or joint inventor</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9</a:t>
            </a:fld>
            <a:endParaRPr lang="en-US" dirty="0"/>
          </a:p>
        </p:txBody>
      </p:sp>
    </p:spTree>
    <p:extLst>
      <p:ext uri="{BB962C8B-B14F-4D97-AF65-F5344CB8AC3E}">
        <p14:creationId xmlns:p14="http://schemas.microsoft.com/office/powerpoint/2010/main" val="6887053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8AB056000AF40835E236CDD7D1AFE" ma:contentTypeVersion="0" ma:contentTypeDescription="Create a new document." ma:contentTypeScope="" ma:versionID="5f39c04901f1ff82f9a5d68b90523d1c">
  <xsd:schema xmlns:xsd="http://www.w3.org/2001/XMLSchema" xmlns:xs="http://www.w3.org/2001/XMLSchema" xmlns:p="http://schemas.microsoft.com/office/2006/metadata/properties" targetNamespace="http://schemas.microsoft.com/office/2006/metadata/properties" ma:root="true" ma:fieldsID="0a25dbe94c1a3bb2391dcf7f5a1288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AE495B-D819-4B14-A7B9-A2CA69EC97BC}">
  <ds:schemaRefs>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C343951-BFC1-4D7D-AB0C-6FAC0F9B3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29F7DC-D875-437A-B9C0-DE3E860938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5232</TotalTime>
  <Words>3448</Words>
  <Application>Microsoft Office PowerPoint</Application>
  <PresentationFormat>On-screen Show (4:3)</PresentationFormat>
  <Paragraphs>671</Paragraphs>
  <Slides>47</Slides>
  <Notes>26</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template</vt:lpstr>
      <vt:lpstr>1_USPTO_campus</vt:lpstr>
      <vt:lpstr>17_USPTO_campus</vt:lpstr>
      <vt:lpstr>The America Invents Act:  Approaching the Finish Line January 29, 2013</vt:lpstr>
      <vt:lpstr>Overview</vt:lpstr>
      <vt:lpstr>First-Inventor-to-File:  Dates to Know </vt:lpstr>
      <vt:lpstr>Statutory Framework</vt:lpstr>
      <vt:lpstr>Impact of AIA on 35 U.S.C. 102</vt:lpstr>
      <vt:lpstr>35 U.S.C. 102(a)(1): Prior Art</vt:lpstr>
      <vt:lpstr>On Sale or In Public Use</vt:lpstr>
      <vt:lpstr>Proposed: Otherwise Available to the Public</vt:lpstr>
      <vt:lpstr>35 U.S.C. 102(b)(1)(A): Grace Period Inventor &amp; Non-inventor Disclosure Exception</vt:lpstr>
      <vt:lpstr>35 U.S.C. 102(b)(1)(B):  Grace Period Intervening Disclosure Exception</vt:lpstr>
      <vt:lpstr>Proposed: “The Subject Matter”</vt:lpstr>
      <vt:lpstr>35 U.S.C. 102 (a)(1) &amp; (b)(1): Shorthand</vt:lpstr>
      <vt:lpstr>Example 1</vt:lpstr>
      <vt:lpstr>Example 2</vt:lpstr>
      <vt:lpstr>Example 3</vt:lpstr>
      <vt:lpstr>35 U.S.C. 102(a)(2): Prior Art </vt:lpstr>
      <vt:lpstr>Effective Prior Art Date</vt:lpstr>
      <vt:lpstr>35 U.S.C. 102(b)(2)(A): Non-inventor Disclosure Exception</vt:lpstr>
      <vt:lpstr>35 U.S.C. 102(b)(2)(B): Intervening Disclosures Exception</vt:lpstr>
      <vt:lpstr>35 U.S.C. 102(b)(2)(C): Commonly Owned Disclosure Exception</vt:lpstr>
      <vt:lpstr>35 U.S.C. 102 (a)(2) &amp; (b)(2): Shorthand</vt:lpstr>
      <vt:lpstr>Example 4</vt:lpstr>
      <vt:lpstr>Example 5</vt:lpstr>
      <vt:lpstr>Example 6</vt:lpstr>
      <vt:lpstr>Example 7</vt:lpstr>
      <vt:lpstr>Applicability of New 102</vt:lpstr>
      <vt:lpstr>Applicability of Old and New 102 and 103</vt:lpstr>
      <vt:lpstr>Proposed: AIA Statement</vt:lpstr>
      <vt:lpstr>Fee Setting: Dates to Know </vt:lpstr>
      <vt:lpstr>Fee Setting Goals and Strategies</vt:lpstr>
      <vt:lpstr>Optimize Patent Timeliness</vt:lpstr>
      <vt:lpstr>Optimize Patent Quality</vt:lpstr>
      <vt:lpstr>Sustainable Funding Model</vt:lpstr>
      <vt:lpstr>Key Policy Considerations</vt:lpstr>
      <vt:lpstr>Comparison of Current to Final Fees: Filing through Issue</vt:lpstr>
      <vt:lpstr>Comparison of Current to Final Fees: Filing through 3rd Stage Maintenance</vt:lpstr>
      <vt:lpstr>Comparison of Current to Final Fees: Other Fees</vt:lpstr>
      <vt:lpstr>Comparison of Current to Final Fees: Other Fees </vt:lpstr>
      <vt:lpstr>Micro Entity: Dates to Know </vt:lpstr>
      <vt:lpstr> Micro-entity: Benefits </vt:lpstr>
      <vt:lpstr>Establishing Micro-entity Status: Option #1</vt:lpstr>
      <vt:lpstr>Establishing Micro-entity Status: Option #2</vt:lpstr>
      <vt:lpstr>Micro Entity Certification</vt:lpstr>
      <vt:lpstr>H.R. 6621:  AIA Technical Corrections Legislation</vt:lpstr>
      <vt:lpstr>AIA Help</vt:lpstr>
      <vt:lpstr>  Thank You</vt:lpstr>
      <vt:lpstr>Appendix</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creyes</dc:creator>
  <cp:lastModifiedBy>USPTO</cp:lastModifiedBy>
  <cp:revision>338</cp:revision>
  <cp:lastPrinted>2012-08-16T15:14:41Z</cp:lastPrinted>
  <dcterms:created xsi:type="dcterms:W3CDTF">2012-02-03T20:35:25Z</dcterms:created>
  <dcterms:modified xsi:type="dcterms:W3CDTF">2013-01-29T02:03:28Z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0x01010098B8AB056000AF40835E236CDD7D1AFE</vt:lpwstr>
  </property>
  <property fmtid="{D5CDD505-2E9C-101B-9397-08002B2CF9AE}" pid="3" name="_NewReviewCycle">
    <vt:lpwstr/>
  </property>
</Properties>
</file>